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968" r:id="rId1"/>
  </p:sldMasterIdLst>
  <p:notesMasterIdLst>
    <p:notesMasterId r:id="rId115"/>
  </p:notesMasterIdLst>
  <p:handoutMasterIdLst>
    <p:handoutMasterId r:id="rId116"/>
  </p:handoutMasterIdLst>
  <p:sldIdLst>
    <p:sldId id="257" r:id="rId2"/>
    <p:sldId id="256" r:id="rId3"/>
    <p:sldId id="309" r:id="rId4"/>
    <p:sldId id="348" r:id="rId5"/>
    <p:sldId id="350" r:id="rId6"/>
    <p:sldId id="351" r:id="rId7"/>
    <p:sldId id="352" r:id="rId8"/>
    <p:sldId id="353" r:id="rId9"/>
    <p:sldId id="355" r:id="rId10"/>
    <p:sldId id="349" r:id="rId11"/>
    <p:sldId id="347" r:id="rId12"/>
    <p:sldId id="342" r:id="rId13"/>
    <p:sldId id="338" r:id="rId14"/>
    <p:sldId id="345" r:id="rId15"/>
    <p:sldId id="346" r:id="rId16"/>
    <p:sldId id="315" r:id="rId17"/>
    <p:sldId id="344" r:id="rId18"/>
    <p:sldId id="317" r:id="rId19"/>
    <p:sldId id="322" r:id="rId20"/>
    <p:sldId id="319" r:id="rId21"/>
    <p:sldId id="320" r:id="rId22"/>
    <p:sldId id="365" r:id="rId23"/>
    <p:sldId id="321" r:id="rId24"/>
    <p:sldId id="364" r:id="rId25"/>
    <p:sldId id="337" r:id="rId26"/>
    <p:sldId id="366" r:id="rId27"/>
    <p:sldId id="332" r:id="rId28"/>
    <p:sldId id="333" r:id="rId29"/>
    <p:sldId id="368" r:id="rId30"/>
    <p:sldId id="369" r:id="rId31"/>
    <p:sldId id="370" r:id="rId32"/>
    <p:sldId id="371" r:id="rId33"/>
    <p:sldId id="372" r:id="rId34"/>
    <p:sldId id="373" r:id="rId35"/>
    <p:sldId id="382" r:id="rId36"/>
    <p:sldId id="380" r:id="rId37"/>
    <p:sldId id="381" r:id="rId38"/>
    <p:sldId id="377" r:id="rId39"/>
    <p:sldId id="374" r:id="rId40"/>
    <p:sldId id="383" r:id="rId41"/>
    <p:sldId id="385" r:id="rId42"/>
    <p:sldId id="409" r:id="rId43"/>
    <p:sldId id="378" r:id="rId44"/>
    <p:sldId id="386" r:id="rId45"/>
    <p:sldId id="390" r:id="rId46"/>
    <p:sldId id="387" r:id="rId47"/>
    <p:sldId id="388" r:id="rId48"/>
    <p:sldId id="389" r:id="rId49"/>
    <p:sldId id="410" r:id="rId50"/>
    <p:sldId id="399" r:id="rId51"/>
    <p:sldId id="392" r:id="rId52"/>
    <p:sldId id="393" r:id="rId53"/>
    <p:sldId id="414" r:id="rId54"/>
    <p:sldId id="419" r:id="rId55"/>
    <p:sldId id="420" r:id="rId56"/>
    <p:sldId id="422" r:id="rId57"/>
    <p:sldId id="421" r:id="rId58"/>
    <p:sldId id="418" r:id="rId59"/>
    <p:sldId id="477" r:id="rId60"/>
    <p:sldId id="411" r:id="rId61"/>
    <p:sldId id="425" r:id="rId62"/>
    <p:sldId id="415" r:id="rId63"/>
    <p:sldId id="476" r:id="rId64"/>
    <p:sldId id="426" r:id="rId65"/>
    <p:sldId id="416" r:id="rId66"/>
    <p:sldId id="427" r:id="rId67"/>
    <p:sldId id="428" r:id="rId68"/>
    <p:sldId id="429" r:id="rId69"/>
    <p:sldId id="433" r:id="rId70"/>
    <p:sldId id="430" r:id="rId71"/>
    <p:sldId id="434" r:id="rId72"/>
    <p:sldId id="439" r:id="rId73"/>
    <p:sldId id="440" r:id="rId74"/>
    <p:sldId id="441" r:id="rId75"/>
    <p:sldId id="438" r:id="rId76"/>
    <p:sldId id="442" r:id="rId77"/>
    <p:sldId id="443" r:id="rId78"/>
    <p:sldId id="444" r:id="rId79"/>
    <p:sldId id="457" r:id="rId80"/>
    <p:sldId id="458" r:id="rId81"/>
    <p:sldId id="478" r:id="rId82"/>
    <p:sldId id="479" r:id="rId83"/>
    <p:sldId id="480" r:id="rId84"/>
    <p:sldId id="482" r:id="rId85"/>
    <p:sldId id="483" r:id="rId86"/>
    <p:sldId id="481" r:id="rId87"/>
    <p:sldId id="412" r:id="rId88"/>
    <p:sldId id="413" r:id="rId89"/>
    <p:sldId id="394" r:id="rId90"/>
    <p:sldId id="395" r:id="rId91"/>
    <p:sldId id="396" r:id="rId92"/>
    <p:sldId id="397" r:id="rId93"/>
    <p:sldId id="398" r:id="rId94"/>
    <p:sldId id="400" r:id="rId95"/>
    <p:sldId id="401" r:id="rId96"/>
    <p:sldId id="402" r:id="rId97"/>
    <p:sldId id="403" r:id="rId98"/>
    <p:sldId id="404" r:id="rId99"/>
    <p:sldId id="405" r:id="rId100"/>
    <p:sldId id="406" r:id="rId101"/>
    <p:sldId id="407" r:id="rId102"/>
    <p:sldId id="408" r:id="rId103"/>
    <p:sldId id="445" r:id="rId104"/>
    <p:sldId id="446" r:id="rId105"/>
    <p:sldId id="449" r:id="rId106"/>
    <p:sldId id="447" r:id="rId107"/>
    <p:sldId id="452" r:id="rId108"/>
    <p:sldId id="450" r:id="rId109"/>
    <p:sldId id="451" r:id="rId110"/>
    <p:sldId id="453" r:id="rId111"/>
    <p:sldId id="454" r:id="rId112"/>
    <p:sldId id="455" r:id="rId113"/>
    <p:sldId id="456" r:id="rId114"/>
  </p:sldIdLst>
  <p:sldSz cx="6858000" cy="9144000" type="screen4x3"/>
  <p:notesSz cx="9945688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3" autoAdjust="0"/>
    <p:restoredTop sz="89948" autoAdjust="0"/>
  </p:normalViewPr>
  <p:slideViewPr>
    <p:cSldViewPr>
      <p:cViewPr varScale="1">
        <p:scale>
          <a:sx n="82" d="100"/>
          <a:sy n="82" d="100"/>
        </p:scale>
        <p:origin x="2934" y="10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80A72-8414-4719-BFB7-F41432893E8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FCD8145-7393-47E7-BB75-4CE21C68A9B0}">
      <dgm:prSet phldrT="[텍스트]" custT="1"/>
      <dgm:spPr/>
      <dgm:t>
        <a:bodyPr/>
        <a:lstStyle/>
        <a:p>
          <a:pPr latinLnBrk="1"/>
          <a:r>
            <a:rPr lang="ko-KR" altLang="en-US" sz="1500" dirty="0"/>
            <a:t>용량데이터 수집</a:t>
          </a:r>
        </a:p>
      </dgm:t>
    </dgm:pt>
    <dgm:pt modelId="{8683324C-014E-4100-B0FF-586EDC711EDD}" type="parTrans" cxnId="{852F4FF6-1401-4354-A32E-5E8552B3D8D2}">
      <dgm:prSet/>
      <dgm:spPr/>
      <dgm:t>
        <a:bodyPr/>
        <a:lstStyle/>
        <a:p>
          <a:pPr latinLnBrk="1"/>
          <a:endParaRPr lang="ko-KR" altLang="en-US"/>
        </a:p>
      </dgm:t>
    </dgm:pt>
    <dgm:pt modelId="{52D60CB6-7B70-49D8-B109-01FED20424EA}" type="sibTrans" cxnId="{852F4FF6-1401-4354-A32E-5E8552B3D8D2}">
      <dgm:prSet/>
      <dgm:spPr/>
      <dgm:t>
        <a:bodyPr/>
        <a:lstStyle/>
        <a:p>
          <a:pPr latinLnBrk="1"/>
          <a:endParaRPr lang="ko-KR" altLang="en-US"/>
        </a:p>
      </dgm:t>
    </dgm:pt>
    <dgm:pt modelId="{6ECCDF31-A587-4FAC-96CC-D4185461F0A3}">
      <dgm:prSet phldrT="[텍스트]" custT="1"/>
      <dgm:spPr/>
      <dgm:t>
        <a:bodyPr/>
        <a:lstStyle/>
        <a:p>
          <a:pPr latinLnBrk="1"/>
          <a:r>
            <a:rPr lang="ko-KR" altLang="en-US" sz="1500" dirty="0"/>
            <a:t>규모산정</a:t>
          </a:r>
        </a:p>
      </dgm:t>
    </dgm:pt>
    <dgm:pt modelId="{DAA40383-1F5C-41C3-B7DB-92301AF86D83}" type="parTrans" cxnId="{1FB16506-9650-40BD-A2FE-4EBB699AC325}">
      <dgm:prSet/>
      <dgm:spPr/>
      <dgm:t>
        <a:bodyPr/>
        <a:lstStyle/>
        <a:p>
          <a:pPr latinLnBrk="1"/>
          <a:endParaRPr lang="ko-KR" altLang="en-US"/>
        </a:p>
      </dgm:t>
    </dgm:pt>
    <dgm:pt modelId="{09B6BD6B-3D17-4FAF-974A-7D98106C1B54}" type="sibTrans" cxnId="{1FB16506-9650-40BD-A2FE-4EBB699AC325}">
      <dgm:prSet/>
      <dgm:spPr/>
      <dgm:t>
        <a:bodyPr/>
        <a:lstStyle/>
        <a:p>
          <a:pPr latinLnBrk="1"/>
          <a:endParaRPr lang="ko-KR" altLang="en-US"/>
        </a:p>
      </dgm:t>
    </dgm:pt>
    <dgm:pt modelId="{434BECCC-2441-44C0-A68D-5EF370EC669C}">
      <dgm:prSet phldrT="[텍스트]" custT="1"/>
      <dgm:spPr/>
      <dgm:t>
        <a:bodyPr/>
        <a:lstStyle/>
        <a:p>
          <a:pPr latinLnBrk="1"/>
          <a:r>
            <a:rPr lang="ko-KR" altLang="en-US" sz="1500" dirty="0"/>
            <a:t>리뷰</a:t>
          </a:r>
        </a:p>
      </dgm:t>
    </dgm:pt>
    <dgm:pt modelId="{1B5F69FC-9119-432D-ADE6-6D6B444B1736}" type="parTrans" cxnId="{505B9753-CFDD-420D-ACA4-BF2E5296B2D4}">
      <dgm:prSet/>
      <dgm:spPr/>
      <dgm:t>
        <a:bodyPr/>
        <a:lstStyle/>
        <a:p>
          <a:pPr latinLnBrk="1"/>
          <a:endParaRPr lang="ko-KR" altLang="en-US"/>
        </a:p>
      </dgm:t>
    </dgm:pt>
    <dgm:pt modelId="{1D965BF2-FB72-4914-BA9F-177430856076}" type="sibTrans" cxnId="{505B9753-CFDD-420D-ACA4-BF2E5296B2D4}">
      <dgm:prSet/>
      <dgm:spPr/>
      <dgm:t>
        <a:bodyPr/>
        <a:lstStyle/>
        <a:p>
          <a:pPr latinLnBrk="1"/>
          <a:endParaRPr lang="ko-KR" altLang="en-US"/>
        </a:p>
      </dgm:t>
    </dgm:pt>
    <dgm:pt modelId="{83BDD0FD-FEAD-40D8-ABE8-C0B436D27230}" type="pres">
      <dgm:prSet presAssocID="{23480A72-8414-4719-BFB7-F41432893E8C}" presName="Name0" presStyleCnt="0">
        <dgm:presLayoutVars>
          <dgm:dir/>
          <dgm:animLvl val="lvl"/>
          <dgm:resizeHandles val="exact"/>
        </dgm:presLayoutVars>
      </dgm:prSet>
      <dgm:spPr/>
    </dgm:pt>
    <dgm:pt modelId="{8DFC6874-33C2-4A41-9A2E-713E024E7DE5}" type="pres">
      <dgm:prSet presAssocID="{8FCD8145-7393-47E7-BB75-4CE21C68A9B0}" presName="parTxOnly" presStyleLbl="node1" presStyleIdx="0" presStyleCnt="3" custScaleY="672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D57D4DC-F05D-4352-978B-C6885300BE32}" type="pres">
      <dgm:prSet presAssocID="{52D60CB6-7B70-49D8-B109-01FED20424EA}" presName="parTxOnlySpace" presStyleCnt="0"/>
      <dgm:spPr/>
    </dgm:pt>
    <dgm:pt modelId="{C1852187-E342-43EF-B27B-529BA12A9FEA}" type="pres">
      <dgm:prSet presAssocID="{6ECCDF31-A587-4FAC-96CC-D4185461F0A3}" presName="parTxOnly" presStyleLbl="node1" presStyleIdx="1" presStyleCnt="3" custScaleY="672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FA2AD59-942B-4A4B-AA93-A58BF4C96F68}" type="pres">
      <dgm:prSet presAssocID="{09B6BD6B-3D17-4FAF-974A-7D98106C1B54}" presName="parTxOnlySpace" presStyleCnt="0"/>
      <dgm:spPr/>
    </dgm:pt>
    <dgm:pt modelId="{21354A1E-9DAB-45CB-AF2B-3010F3E7EB75}" type="pres">
      <dgm:prSet presAssocID="{434BECCC-2441-44C0-A68D-5EF370EC669C}" presName="parTxOnly" presStyleLbl="node1" presStyleIdx="2" presStyleCnt="3" custScaleY="672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52F4FF6-1401-4354-A32E-5E8552B3D8D2}" srcId="{23480A72-8414-4719-BFB7-F41432893E8C}" destId="{8FCD8145-7393-47E7-BB75-4CE21C68A9B0}" srcOrd="0" destOrd="0" parTransId="{8683324C-014E-4100-B0FF-586EDC711EDD}" sibTransId="{52D60CB6-7B70-49D8-B109-01FED20424EA}"/>
    <dgm:cxn modelId="{BFB116FA-7B03-45A9-B57E-90D1A32C6EE4}" type="presOf" srcId="{434BECCC-2441-44C0-A68D-5EF370EC669C}" destId="{21354A1E-9DAB-45CB-AF2B-3010F3E7EB75}" srcOrd="0" destOrd="0" presId="urn:microsoft.com/office/officeart/2005/8/layout/chevron1"/>
    <dgm:cxn modelId="{B3EE42B0-106C-4BB5-A97E-3803427A2EDF}" type="presOf" srcId="{23480A72-8414-4719-BFB7-F41432893E8C}" destId="{83BDD0FD-FEAD-40D8-ABE8-C0B436D27230}" srcOrd="0" destOrd="0" presId="urn:microsoft.com/office/officeart/2005/8/layout/chevron1"/>
    <dgm:cxn modelId="{50CF7A6C-55D3-4B90-A655-2FF7AF260F7E}" type="presOf" srcId="{6ECCDF31-A587-4FAC-96CC-D4185461F0A3}" destId="{C1852187-E342-43EF-B27B-529BA12A9FEA}" srcOrd="0" destOrd="0" presId="urn:microsoft.com/office/officeart/2005/8/layout/chevron1"/>
    <dgm:cxn modelId="{505B9753-CFDD-420D-ACA4-BF2E5296B2D4}" srcId="{23480A72-8414-4719-BFB7-F41432893E8C}" destId="{434BECCC-2441-44C0-A68D-5EF370EC669C}" srcOrd="2" destOrd="0" parTransId="{1B5F69FC-9119-432D-ADE6-6D6B444B1736}" sibTransId="{1D965BF2-FB72-4914-BA9F-177430856076}"/>
    <dgm:cxn modelId="{D93EA845-3364-4000-AC03-4B6B3BF56BC0}" type="presOf" srcId="{8FCD8145-7393-47E7-BB75-4CE21C68A9B0}" destId="{8DFC6874-33C2-4A41-9A2E-713E024E7DE5}" srcOrd="0" destOrd="0" presId="urn:microsoft.com/office/officeart/2005/8/layout/chevron1"/>
    <dgm:cxn modelId="{1FB16506-9650-40BD-A2FE-4EBB699AC325}" srcId="{23480A72-8414-4719-BFB7-F41432893E8C}" destId="{6ECCDF31-A587-4FAC-96CC-D4185461F0A3}" srcOrd="1" destOrd="0" parTransId="{DAA40383-1F5C-41C3-B7DB-92301AF86D83}" sibTransId="{09B6BD6B-3D17-4FAF-974A-7D98106C1B54}"/>
    <dgm:cxn modelId="{99168CD8-65C8-459D-8C83-ADD382D0497A}" type="presParOf" srcId="{83BDD0FD-FEAD-40D8-ABE8-C0B436D27230}" destId="{8DFC6874-33C2-4A41-9A2E-713E024E7DE5}" srcOrd="0" destOrd="0" presId="urn:microsoft.com/office/officeart/2005/8/layout/chevron1"/>
    <dgm:cxn modelId="{9FA78732-F35B-4813-954D-AFB5F339E528}" type="presParOf" srcId="{83BDD0FD-FEAD-40D8-ABE8-C0B436D27230}" destId="{4D57D4DC-F05D-4352-978B-C6885300BE32}" srcOrd="1" destOrd="0" presId="urn:microsoft.com/office/officeart/2005/8/layout/chevron1"/>
    <dgm:cxn modelId="{B75BDFDA-3E18-4CDF-B6BC-68B6D06232A2}" type="presParOf" srcId="{83BDD0FD-FEAD-40D8-ABE8-C0B436D27230}" destId="{C1852187-E342-43EF-B27B-529BA12A9FEA}" srcOrd="2" destOrd="0" presId="urn:microsoft.com/office/officeart/2005/8/layout/chevron1"/>
    <dgm:cxn modelId="{A54BF358-DC52-4E24-85F0-3E49FD4BADB9}" type="presParOf" srcId="{83BDD0FD-FEAD-40D8-ABE8-C0B436D27230}" destId="{0FA2AD59-942B-4A4B-AA93-A58BF4C96F68}" srcOrd="3" destOrd="0" presId="urn:microsoft.com/office/officeart/2005/8/layout/chevron1"/>
    <dgm:cxn modelId="{FA77321E-45F5-4CCD-8BD1-2943321ADAF3}" type="presParOf" srcId="{83BDD0FD-FEAD-40D8-ABE8-C0B436D27230}" destId="{21354A1E-9DAB-45CB-AF2B-3010F3E7EB7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FC6874-33C2-4A41-9A2E-713E024E7DE5}">
      <dsp:nvSpPr>
        <dsp:cNvPr id="0" name=""/>
        <dsp:cNvSpPr/>
      </dsp:nvSpPr>
      <dsp:spPr>
        <a:xfrm>
          <a:off x="1856" y="1258197"/>
          <a:ext cx="2261596" cy="6084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/>
            <a:t>용량데이터 수집</a:t>
          </a:r>
        </a:p>
      </dsp:txBody>
      <dsp:txXfrm>
        <a:off x="306095" y="1258197"/>
        <a:ext cx="1653119" cy="608477"/>
      </dsp:txXfrm>
    </dsp:sp>
    <dsp:sp modelId="{C1852187-E342-43EF-B27B-529BA12A9FEA}">
      <dsp:nvSpPr>
        <dsp:cNvPr id="0" name=""/>
        <dsp:cNvSpPr/>
      </dsp:nvSpPr>
      <dsp:spPr>
        <a:xfrm>
          <a:off x="2037292" y="1258197"/>
          <a:ext cx="2261596" cy="6084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/>
            <a:t>규모산정</a:t>
          </a:r>
        </a:p>
      </dsp:txBody>
      <dsp:txXfrm>
        <a:off x="2341531" y="1258197"/>
        <a:ext cx="1653119" cy="608477"/>
      </dsp:txXfrm>
    </dsp:sp>
    <dsp:sp modelId="{21354A1E-9DAB-45CB-AF2B-3010F3E7EB75}">
      <dsp:nvSpPr>
        <dsp:cNvPr id="0" name=""/>
        <dsp:cNvSpPr/>
      </dsp:nvSpPr>
      <dsp:spPr>
        <a:xfrm>
          <a:off x="4072729" y="1258197"/>
          <a:ext cx="2261596" cy="6084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/>
            <a:t>리뷰</a:t>
          </a:r>
        </a:p>
      </dsp:txBody>
      <dsp:txXfrm>
        <a:off x="4376968" y="1258197"/>
        <a:ext cx="1653119" cy="608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33588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67061-7CCF-4534-BE28-1B9C835AFC48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33588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BDD0E-EBCE-48BE-BF9F-6011E53D88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36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33588" y="0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849A4-0DD1-432E-9BFA-1EFEF3F21625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08438" y="514350"/>
            <a:ext cx="1928812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4569" y="3257550"/>
            <a:ext cx="795655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33588" y="6513910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68755-4ED0-4071-A744-C882993E36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528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99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91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91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736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736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99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99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736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99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99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99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91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99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99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99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99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416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99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735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70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99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9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912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99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91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1009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1009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15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659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679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4546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9227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563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912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9250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211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3909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6757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3908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3119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5457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9412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9148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945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91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91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91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91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08438" y="514350"/>
            <a:ext cx="1928812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68755-4ED0-4071-A744-C882993E362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91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6350" y="-11290"/>
            <a:ext cx="6878487" cy="9166580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947" y="3206046"/>
            <a:ext cx="4370039" cy="2195069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947" y="5401113"/>
            <a:ext cx="4370039" cy="1462532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3D0F-D8E7-4E3F-9853-C38C56DF979B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E5D2-3257-4AE8-8E5A-32377B8AE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60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6" cy="4538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960533"/>
            <a:ext cx="4760786" cy="2094616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3D0F-D8E7-4E3F-9853-C38C56DF979B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E5D2-3257-4AE8-8E5A-32377B8AE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32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64" y="812800"/>
            <a:ext cx="4554137" cy="4030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5806" y="4842933"/>
            <a:ext cx="4064853" cy="508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5960533"/>
            <a:ext cx="4760786" cy="2094616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3D0F-D8E7-4E3F-9853-C38C56DF979B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E5D2-3257-4AE8-8E5A-32377B8AEAB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62034" y="1053838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60775" y="3848742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2682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575984"/>
            <a:ext cx="4760786" cy="3460613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2018552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3D0F-D8E7-4E3F-9853-C38C56DF979B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E5D2-3257-4AE8-8E5A-32377B8AE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091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64" y="812800"/>
            <a:ext cx="4554137" cy="4030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198" y="5350933"/>
            <a:ext cx="4760787" cy="685664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2018552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3D0F-D8E7-4E3F-9853-C38C56DF979B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E5D2-3257-4AE8-8E5A-32377B8AEAB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62034" y="1053838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60775" y="3848742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2450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886" y="812800"/>
            <a:ext cx="4756099" cy="40301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198" y="5350933"/>
            <a:ext cx="4760787" cy="685664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2018552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3D0F-D8E7-4E3F-9853-C38C56DF979B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E5D2-3257-4AE8-8E5A-32377B8AE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986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3D0F-D8E7-4E3F-9853-C38C56DF979B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E5D2-3257-4AE8-8E5A-32377B8AE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399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82984" y="812801"/>
            <a:ext cx="734109" cy="7001935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199" y="812801"/>
            <a:ext cx="3896270" cy="700193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3D0F-D8E7-4E3F-9853-C38C56DF979B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E5D2-3257-4AE8-8E5A-32377B8AE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487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3D0F-D8E7-4E3F-9853-C38C56DF979B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E5D2-3257-4AE8-8E5A-32377B8AE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561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601158"/>
            <a:ext cx="4760786" cy="2435441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6036597"/>
            <a:ext cx="4760786" cy="11472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3D0F-D8E7-4E3F-9853-C38C56DF979B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E5D2-3257-4AE8-8E5A-32377B8AE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95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6" cy="17610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880785"/>
            <a:ext cx="2316082" cy="517436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1903" y="2880787"/>
            <a:ext cx="2316083" cy="517436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3D0F-D8E7-4E3F-9853-C38C56DF979B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E5D2-3257-4AE8-8E5A-32377B8AE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890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5" cy="1761067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881311"/>
            <a:ext cx="2318004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3649662"/>
            <a:ext cx="2318004" cy="4405489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99980" y="2881311"/>
            <a:ext cx="2318004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99980" y="3649662"/>
            <a:ext cx="2318004" cy="4405489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3D0F-D8E7-4E3F-9853-C38C56DF979B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E5D2-3257-4AE8-8E5A-32377B8AE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524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812800"/>
            <a:ext cx="4760786" cy="17610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3D0F-D8E7-4E3F-9853-C38C56DF979B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E5D2-3257-4AE8-8E5A-32377B8AE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434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3D0F-D8E7-4E3F-9853-C38C56DF979B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E5D2-3257-4AE8-8E5A-32377B8AE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24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998139"/>
            <a:ext cx="2092637" cy="1704621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456" y="686567"/>
            <a:ext cx="2539528" cy="736858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3702759"/>
            <a:ext cx="2092637" cy="344593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3D0F-D8E7-4E3F-9853-C38C56DF979B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E5D2-3257-4AE8-8E5A-32377B8AE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33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400800"/>
            <a:ext cx="4760786" cy="755651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199" y="812800"/>
            <a:ext cx="4760786" cy="5127624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7156451"/>
            <a:ext cx="4760786" cy="89869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3D0F-D8E7-4E3F-9853-C38C56DF979B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E5D2-3257-4AE8-8E5A-32377B8AE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722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6350" y="-11290"/>
            <a:ext cx="6878488" cy="9166580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12800"/>
            <a:ext cx="4760785" cy="1761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880787"/>
            <a:ext cx="4760786" cy="5174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53944" y="8055152"/>
            <a:ext cx="51309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93D0F-D8E7-4E3F-9853-C38C56DF979B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8055152"/>
            <a:ext cx="346723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33507" y="8055152"/>
            <a:ext cx="38447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E3ADE5D2-3257-4AE8-8E5A-32377B8AEA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49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69" r:id="rId1"/>
    <p:sldLayoutId id="2147484970" r:id="rId2"/>
    <p:sldLayoutId id="2147484971" r:id="rId3"/>
    <p:sldLayoutId id="2147484972" r:id="rId4"/>
    <p:sldLayoutId id="2147484973" r:id="rId5"/>
    <p:sldLayoutId id="2147484974" r:id="rId6"/>
    <p:sldLayoutId id="2147484975" r:id="rId7"/>
    <p:sldLayoutId id="2147484976" r:id="rId8"/>
    <p:sldLayoutId id="2147484977" r:id="rId9"/>
    <p:sldLayoutId id="2147484978" r:id="rId10"/>
    <p:sldLayoutId id="2147484979" r:id="rId11"/>
    <p:sldLayoutId id="2147484980" r:id="rId12"/>
    <p:sldLayoutId id="2147484981" r:id="rId13"/>
    <p:sldLayoutId id="2147484982" r:id="rId14"/>
    <p:sldLayoutId id="2147484983" r:id="rId15"/>
    <p:sldLayoutId id="2147484984" r:id="rId16"/>
  </p:sldLayoutIdLst>
  <p:txStyles>
    <p:titleStyle>
      <a:lvl1pPr algn="l" defTabSz="342900" rtl="0" eaLnBrk="1" latinLnBrk="1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1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1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1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1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1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1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1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1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1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wmf"/><Relationship Id="rId7" Type="http://schemas.openxmlformats.org/officeDocument/2006/relationships/image" Target="../media/image56.wmf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11" Type="http://schemas.openxmlformats.org/officeDocument/2006/relationships/image" Target="../media/image60.png"/><Relationship Id="rId5" Type="http://schemas.openxmlformats.org/officeDocument/2006/relationships/image" Target="../media/image54.wmf"/><Relationship Id="rId10" Type="http://schemas.openxmlformats.org/officeDocument/2006/relationships/image" Target="../media/image59.png"/><Relationship Id="rId4" Type="http://schemas.openxmlformats.org/officeDocument/2006/relationships/image" Target="../media/image53.wmf"/><Relationship Id="rId9" Type="http://schemas.openxmlformats.org/officeDocument/2006/relationships/image" Target="../media/image58.w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0688" y="146636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1088" y="6516216"/>
            <a:ext cx="22621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/>
              <a:t>서울과학기술대학교</a:t>
            </a:r>
            <a:endParaRPr lang="en-US" altLang="ko-KR" b="1" dirty="0"/>
          </a:p>
          <a:p>
            <a:pPr algn="r"/>
            <a:r>
              <a:rPr lang="en-US" altLang="ko-KR" b="1" dirty="0"/>
              <a:t>SW </a:t>
            </a:r>
            <a:r>
              <a:rPr lang="ko-KR" altLang="en-US" b="1" dirty="0"/>
              <a:t>분석 설계학과</a:t>
            </a:r>
            <a:endParaRPr lang="en-US" altLang="ko-KR" b="1" dirty="0"/>
          </a:p>
          <a:p>
            <a:pPr algn="r"/>
            <a:r>
              <a:rPr lang="en-US" altLang="ko-KR" b="1" dirty="0"/>
              <a:t>5</a:t>
            </a:r>
            <a:r>
              <a:rPr lang="ko-KR" altLang="en-US" b="1" dirty="0"/>
              <a:t>기 </a:t>
            </a:r>
            <a:r>
              <a:rPr lang="ko-KR" altLang="en-US" b="1" dirty="0" err="1"/>
              <a:t>김헌성</a:t>
            </a:r>
            <a:endParaRPr lang="en-US" altLang="ko-KR" b="1" dirty="0"/>
          </a:p>
          <a:p>
            <a:pPr algn="r"/>
            <a:r>
              <a:rPr lang="en-US" altLang="ko-KR" b="1" dirty="0"/>
              <a:t>7</a:t>
            </a:r>
            <a:r>
              <a:rPr lang="ko-KR" altLang="en-US" b="1" dirty="0"/>
              <a:t>기 서정은</a:t>
            </a:r>
            <a:endParaRPr lang="en-US" altLang="ko-KR" b="1" dirty="0"/>
          </a:p>
          <a:p>
            <a:pPr algn="r"/>
            <a:r>
              <a:rPr lang="en-US" altLang="ko-KR" b="1" dirty="0"/>
              <a:t>7</a:t>
            </a:r>
            <a:r>
              <a:rPr lang="ko-KR" altLang="en-US" b="1" dirty="0"/>
              <a:t>기 한창민</a:t>
            </a:r>
            <a:endParaRPr lang="en-US" altLang="ko-KR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20688" y="1835696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동대문 </a:t>
            </a:r>
            <a:r>
              <a:rPr lang="en-US" altLang="ko-KR"/>
              <a:t>Cloud </a:t>
            </a:r>
            <a:r>
              <a:rPr lang="en-US" altLang="ko-KR" dirty="0"/>
              <a:t>ERP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358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36455" y="1092466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33056" y="704142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A.1 </a:t>
            </a:r>
            <a:r>
              <a:rPr lang="ko-KR" altLang="en-US" sz="1600" dirty="0"/>
              <a:t>환경 분석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8681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48681" y="3707904"/>
            <a:ext cx="5863271" cy="1323439"/>
            <a:chOff x="1469351" y="2016881"/>
            <a:chExt cx="4320060" cy="1323439"/>
          </a:xfrm>
        </p:grpSpPr>
        <p:sp>
          <p:nvSpPr>
            <p:cNvPr id="20" name="직사각형 19"/>
            <p:cNvSpPr/>
            <p:nvPr/>
          </p:nvSpPr>
          <p:spPr>
            <a:xfrm>
              <a:off x="1469351" y="2016881"/>
              <a:ext cx="13124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A.1</a:t>
              </a:r>
              <a:endParaRPr lang="ko-KR" altLang="en-US" sz="8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29934" y="2124602"/>
              <a:ext cx="355947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  <a:cs typeface="Arial" panose="020B0604020202020204" pitchFamily="34" charset="0"/>
                </a:rPr>
                <a:t> 환경 분석</a:t>
              </a:r>
              <a:endParaRPr lang="en-US" altLang="ko-KR" sz="6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714500" y="5053046"/>
            <a:ext cx="40907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85750"/>
            <a:r>
              <a:rPr lang="en-US" altLang="ko-KR" sz="1400" b="1" dirty="0"/>
              <a:t>A.1.1 </a:t>
            </a:r>
            <a:r>
              <a:rPr lang="ko-KR" altLang="en-US" sz="1400" b="1" dirty="0"/>
              <a:t>경영환경 분석</a:t>
            </a:r>
            <a:endParaRPr lang="en-US" altLang="ko-KR" sz="1400" b="1" dirty="0"/>
          </a:p>
          <a:p>
            <a:pPr marL="685800" lvl="1" indent="-285750"/>
            <a:r>
              <a:rPr lang="en-US" altLang="ko-KR" sz="1400" b="1" dirty="0"/>
              <a:t>A.1.2  IT </a:t>
            </a:r>
            <a:r>
              <a:rPr lang="ko-KR" altLang="en-US" sz="1400" b="1" dirty="0"/>
              <a:t>환경 분석</a:t>
            </a:r>
            <a:endParaRPr lang="en-US" altLang="ko-KR" sz="1400" b="1" dirty="0"/>
          </a:p>
          <a:p>
            <a:pPr marL="685800" lvl="1" indent="-285750"/>
            <a:r>
              <a:rPr lang="en-US" altLang="ko-KR" sz="1400" b="1" dirty="0"/>
              <a:t>A.1.3  </a:t>
            </a:r>
            <a:r>
              <a:rPr lang="ko-KR" altLang="en-US" sz="1400" b="1" dirty="0"/>
              <a:t>통합 환경 분석</a:t>
            </a:r>
            <a:endParaRPr lang="en-US" altLang="ko-KR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661248" y="8688222"/>
            <a:ext cx="95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-7Page-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3258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51" y="1485693"/>
            <a:ext cx="320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구성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4543711" y="753912"/>
            <a:ext cx="1544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4869160" y="1155182"/>
            <a:ext cx="1430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A.3 TO-BE </a:t>
            </a:r>
            <a:r>
              <a:rPr lang="ko-KR" altLang="en-US" sz="1400" b="1" dirty="0"/>
              <a:t>분석</a:t>
            </a:r>
            <a:endParaRPr lang="en-US" altLang="ko-KR" sz="1400" b="1" dirty="0"/>
          </a:p>
          <a:p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-20912" y="2144153"/>
            <a:ext cx="6762280" cy="62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3200" marR="5080" indent="-190500" algn="just">
              <a:lnSpc>
                <a:spcPct val="144600"/>
              </a:lnSpc>
            </a:pPr>
            <a:r>
              <a:rPr lang="en-US" altLang="ko-KR" sz="1200" spc="-10" dirty="0">
                <a:latin typeface="Batang"/>
                <a:cs typeface="Batang"/>
              </a:rPr>
              <a:t>DB </a:t>
            </a:r>
            <a:r>
              <a:rPr lang="ko-KR" altLang="en-US" sz="1200" spc="-10" dirty="0">
                <a:latin typeface="Batang"/>
                <a:cs typeface="Batang"/>
              </a:rPr>
              <a:t>서버 </a:t>
            </a:r>
            <a:r>
              <a:rPr lang="en-US" altLang="ko-KR" sz="1200" dirty="0">
                <a:latin typeface="Batang"/>
                <a:cs typeface="Batang"/>
              </a:rPr>
              <a:t>: </a:t>
            </a:r>
            <a:r>
              <a:rPr lang="en-US" altLang="ko-KR" sz="1200" spc="-5" dirty="0">
                <a:latin typeface="Batang"/>
                <a:cs typeface="Batang"/>
              </a:rPr>
              <a:t>DB </a:t>
            </a:r>
            <a:r>
              <a:rPr lang="ko-KR" altLang="en-US" sz="1200" dirty="0">
                <a:latin typeface="Batang"/>
                <a:cs typeface="Batang"/>
              </a:rPr>
              <a:t>서버의 </a:t>
            </a:r>
            <a:r>
              <a:rPr lang="ko-KR" altLang="en-US" sz="1200" spc="-5" dirty="0">
                <a:latin typeface="Batang"/>
                <a:cs typeface="Batang"/>
              </a:rPr>
              <a:t>메모리 </a:t>
            </a:r>
            <a:r>
              <a:rPr lang="ko-KR" altLang="en-US" sz="1200" spc="-10" dirty="0">
                <a:latin typeface="Batang"/>
                <a:cs typeface="Batang"/>
              </a:rPr>
              <a:t>용량산정을 </a:t>
            </a:r>
            <a:r>
              <a:rPr lang="ko-KR" altLang="en-US" sz="1200" spc="-5" dirty="0">
                <a:latin typeface="Batang"/>
                <a:cs typeface="Batang"/>
              </a:rPr>
              <a:t>위해서 </a:t>
            </a:r>
            <a:r>
              <a:rPr lang="ko-KR" altLang="en-US" sz="1200" spc="-10" dirty="0">
                <a:latin typeface="Batang"/>
                <a:cs typeface="Batang"/>
              </a:rPr>
              <a:t>산정 </a:t>
            </a:r>
            <a:r>
              <a:rPr lang="ko-KR" altLang="en-US" sz="1200" spc="-5" dirty="0">
                <a:latin typeface="Batang"/>
                <a:cs typeface="Batang"/>
              </a:rPr>
              <a:t>항목은 </a:t>
            </a:r>
            <a:r>
              <a:rPr lang="en-US" altLang="ko-KR" sz="1200" spc="-10" dirty="0">
                <a:latin typeface="Batang"/>
                <a:cs typeface="Batang"/>
              </a:rPr>
              <a:t>OS  </a:t>
            </a:r>
            <a:r>
              <a:rPr lang="ko-KR" altLang="en-US" sz="1200" dirty="0">
                <a:latin typeface="Batang"/>
                <a:cs typeface="Batang"/>
              </a:rPr>
              <a:t>사용 량과 </a:t>
            </a:r>
            <a:r>
              <a:rPr lang="en-US" altLang="ko-KR" sz="1200" spc="-10" dirty="0">
                <a:latin typeface="Batang"/>
                <a:cs typeface="Batang"/>
              </a:rPr>
              <a:t>DBMS </a:t>
            </a:r>
            <a:r>
              <a:rPr lang="ko-KR" altLang="en-US" sz="1200" spc="-5" dirty="0">
                <a:latin typeface="Batang"/>
                <a:cs typeface="Batang"/>
              </a:rPr>
              <a:t>영역과 시스템 </a:t>
            </a:r>
            <a:r>
              <a:rPr lang="ko-KR" altLang="en-US" sz="1200" spc="-10" dirty="0" err="1">
                <a:latin typeface="Batang"/>
                <a:cs typeface="Batang"/>
              </a:rPr>
              <a:t>여유율을</a:t>
            </a:r>
            <a:r>
              <a:rPr lang="ko-KR" altLang="en-US" sz="1200" spc="-10" dirty="0">
                <a:latin typeface="Batang"/>
                <a:cs typeface="Batang"/>
              </a:rPr>
              <a:t> </a:t>
            </a:r>
            <a:r>
              <a:rPr lang="ko-KR" altLang="en-US" sz="1200" spc="-5" dirty="0">
                <a:latin typeface="Batang"/>
                <a:cs typeface="Batang"/>
              </a:rPr>
              <a:t>사용하였으며 세부적인  </a:t>
            </a:r>
            <a:r>
              <a:rPr lang="ko-KR" altLang="en-US" sz="1200" spc="-5" dirty="0" err="1">
                <a:latin typeface="Batang"/>
                <a:cs typeface="Batang"/>
              </a:rPr>
              <a:t>산정식은</a:t>
            </a:r>
            <a:r>
              <a:rPr lang="ko-KR" altLang="en-US" sz="1200" spc="-5" dirty="0">
                <a:latin typeface="Batang"/>
                <a:cs typeface="Batang"/>
              </a:rPr>
              <a:t> 다음과</a:t>
            </a:r>
            <a:r>
              <a:rPr lang="ko-KR" altLang="en-US" sz="1200" spc="200" dirty="0">
                <a:latin typeface="Batang"/>
                <a:cs typeface="Batang"/>
              </a:rPr>
              <a:t> </a:t>
            </a:r>
            <a:r>
              <a:rPr lang="ko-KR" altLang="en-US" sz="1200" dirty="0">
                <a:latin typeface="Batang"/>
                <a:cs typeface="Batang"/>
              </a:rPr>
              <a:t>같다</a:t>
            </a:r>
            <a:r>
              <a:rPr lang="en-US" altLang="ko-KR" sz="1200" dirty="0">
                <a:latin typeface="Batang"/>
                <a:cs typeface="Batang"/>
              </a:rPr>
              <a:t>.</a:t>
            </a:r>
          </a:p>
        </p:txBody>
      </p:sp>
      <p:graphicFrame>
        <p:nvGraphicFramePr>
          <p:cNvPr id="14" name="object 5"/>
          <p:cNvGraphicFramePr>
            <a:graphicFrameLocks noGrp="1"/>
          </p:cNvGraphicFramePr>
          <p:nvPr>
            <p:extLst/>
          </p:nvPr>
        </p:nvGraphicFramePr>
        <p:xfrm>
          <a:off x="116633" y="3342880"/>
          <a:ext cx="6480720" cy="2453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081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514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984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08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spc="-25" dirty="0">
                          <a:latin typeface="BatangChe"/>
                          <a:cs typeface="BatangChe"/>
                        </a:rPr>
                        <a:t>구분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13715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10668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spc="-20" dirty="0">
                          <a:latin typeface="BatangChe"/>
                          <a:cs typeface="BatangChe"/>
                        </a:rPr>
                        <a:t>산정근거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B w="10668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spc="-20" dirty="0">
                          <a:latin typeface="BatangChe"/>
                          <a:cs typeface="BatangChe"/>
                        </a:rPr>
                        <a:t>산정내역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12191">
                      <a:solidFill>
                        <a:srgbClr val="000000"/>
                      </a:solidFill>
                      <a:prstDash val="solid"/>
                    </a:lnR>
                    <a:lnB w="10668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393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동시사용자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marR="19685">
                        <a:lnSpc>
                          <a:spcPct val="113599"/>
                        </a:lnSpc>
                        <a:spcBef>
                          <a:spcPts val="50"/>
                        </a:spcBef>
                        <a:tabLst>
                          <a:tab pos="426720" algn="l"/>
                          <a:tab pos="989330" algn="l"/>
                          <a:tab pos="1202690" algn="l"/>
                          <a:tab pos="1624330" algn="l"/>
                        </a:tabLst>
                      </a:pPr>
                      <a:r>
                        <a:rPr sz="1100" spc="10" dirty="0">
                          <a:latin typeface="BatangChe"/>
                          <a:cs typeface="BatangChe"/>
                        </a:rPr>
                        <a:t>동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시	</a:t>
                      </a:r>
                      <a:r>
                        <a:rPr sz="1100" spc="10" dirty="0">
                          <a:latin typeface="BatangChe"/>
                          <a:cs typeface="BatangChe"/>
                        </a:rPr>
                        <a:t>사용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자	*	</a:t>
                      </a:r>
                      <a:r>
                        <a:rPr sz="1100" spc="10" dirty="0">
                          <a:latin typeface="BatangChe"/>
                          <a:cs typeface="BatangChe"/>
                        </a:rPr>
                        <a:t>증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가	</a:t>
                      </a:r>
                      <a:r>
                        <a:rPr sz="1100" spc="10" dirty="0">
                          <a:latin typeface="BatangChe"/>
                          <a:cs typeface="BatangChe"/>
                        </a:rPr>
                        <a:t>보정율  </a:t>
                      </a:r>
                      <a:r>
                        <a:rPr sz="1100" spc="-110" dirty="0">
                          <a:latin typeface="BatangChe"/>
                          <a:cs typeface="BatangChe"/>
                        </a:rPr>
                        <a:t>(30)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* 3</a:t>
                      </a:r>
                      <a:r>
                        <a:rPr sz="1100" spc="-2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년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25" dirty="0">
                          <a:latin typeface="BatangChe"/>
                          <a:cs typeface="BatangChe"/>
                        </a:rPr>
                        <a:t>250</a:t>
                      </a:r>
                      <a:r>
                        <a:rPr sz="1100" spc="-21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21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1.3</a:t>
                      </a:r>
                      <a:r>
                        <a:rPr sz="1100" spc="-21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20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1.3</a:t>
                      </a:r>
                      <a:r>
                        <a:rPr sz="1100" spc="-21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21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1.3</a:t>
                      </a:r>
                      <a:r>
                        <a:rPr sz="1100" spc="-20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20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549</a:t>
                      </a:r>
                      <a:r>
                        <a:rPr sz="1100" spc="-27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명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806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110" dirty="0">
                          <a:latin typeface="BatangChe"/>
                          <a:cs typeface="BatangChe"/>
                        </a:rPr>
                        <a:t>OS</a:t>
                      </a:r>
                      <a:r>
                        <a:rPr sz="1100" spc="-2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55" dirty="0">
                          <a:latin typeface="BatangChe"/>
                          <a:cs typeface="BatangChe"/>
                        </a:rPr>
                        <a:t>용량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1290"/>
                        </a:lnSpc>
                      </a:pPr>
                      <a:r>
                        <a:rPr sz="1100" spc="75" dirty="0">
                          <a:latin typeface="BatangChe"/>
                          <a:cs typeface="BatangChe"/>
                        </a:rPr>
                        <a:t>Windows</a:t>
                      </a:r>
                      <a:r>
                        <a:rPr sz="1100" spc="-21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0" dirty="0">
                          <a:latin typeface="BatangChe"/>
                          <a:cs typeface="BatangChe"/>
                        </a:rPr>
                        <a:t>NT</a:t>
                      </a:r>
                      <a:r>
                        <a:rPr sz="1100" spc="-229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0" dirty="0">
                          <a:latin typeface="BatangChe"/>
                          <a:cs typeface="BatangChe"/>
                        </a:rPr>
                        <a:t>Kernel</a:t>
                      </a:r>
                      <a:r>
                        <a:rPr sz="1100" spc="-229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30" dirty="0">
                          <a:latin typeface="BatangChe"/>
                          <a:cs typeface="BatangChe"/>
                        </a:rPr>
                        <a:t>(기본</a:t>
                      </a:r>
                      <a:r>
                        <a:rPr sz="1100" spc="-16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5" dirty="0">
                          <a:latin typeface="BatangChe"/>
                          <a:cs typeface="BatangChe"/>
                        </a:rPr>
                        <a:t>OS+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  <a:p>
                      <a:pPr marL="5715" marR="15240">
                        <a:lnSpc>
                          <a:spcPts val="1490"/>
                        </a:lnSpc>
                        <a:spcBef>
                          <a:spcPts val="15"/>
                        </a:spcBef>
                      </a:pPr>
                      <a:r>
                        <a:rPr sz="1100" spc="45" dirty="0">
                          <a:latin typeface="BatangChe"/>
                          <a:cs typeface="BatangChe"/>
                        </a:rPr>
                        <a:t>서비스)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+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기타</a:t>
                      </a:r>
                      <a:r>
                        <a:rPr sz="1100" spc="-2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35" dirty="0">
                          <a:latin typeface="BatangChe"/>
                          <a:cs typeface="BatangChe"/>
                        </a:rPr>
                        <a:t>유틸리티(RAID  </a:t>
                      </a:r>
                      <a:r>
                        <a:rPr sz="1100" spc="40" dirty="0">
                          <a:latin typeface="BatangChe"/>
                          <a:cs typeface="BatangChe"/>
                        </a:rPr>
                        <a:t>포함)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571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1195705" algn="l"/>
                        </a:tabLst>
                      </a:pPr>
                      <a:r>
                        <a:rPr sz="1100" spc="160" dirty="0">
                          <a:latin typeface="BatangChe"/>
                          <a:cs typeface="BatangChe"/>
                        </a:rPr>
                        <a:t>64MB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55" dirty="0">
                          <a:latin typeface="BatangChe"/>
                          <a:cs typeface="BatangChe"/>
                        </a:rPr>
                        <a:t>+</a:t>
                      </a:r>
                      <a:r>
                        <a:rPr sz="1100" spc="-1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60" dirty="0">
                          <a:latin typeface="BatangChe"/>
                          <a:cs typeface="BatangChe"/>
                        </a:rPr>
                        <a:t>64MB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55" dirty="0">
                          <a:latin typeface="BatangChe"/>
                          <a:cs typeface="BatangChe"/>
                        </a:rPr>
                        <a:t>=	</a:t>
                      </a:r>
                      <a:r>
                        <a:rPr sz="1100" spc="160" dirty="0">
                          <a:latin typeface="BatangChe"/>
                          <a:cs typeface="BatangChe"/>
                        </a:rPr>
                        <a:t>128MB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14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100" spc="110" dirty="0">
                          <a:latin typeface="BatangChe"/>
                          <a:cs typeface="BatangChe"/>
                        </a:rPr>
                        <a:t>DB</a:t>
                      </a:r>
                      <a:r>
                        <a:rPr sz="1100" spc="-2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55" dirty="0">
                          <a:latin typeface="BatangChe"/>
                          <a:cs typeface="BatangChe"/>
                        </a:rPr>
                        <a:t>용량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just">
                        <a:lnSpc>
                          <a:spcPct val="113199"/>
                        </a:lnSpc>
                        <a:spcBef>
                          <a:spcPts val="235"/>
                        </a:spcBef>
                      </a:pPr>
                      <a:r>
                        <a:rPr sz="1100" spc="50" dirty="0">
                          <a:latin typeface="BatangChe"/>
                          <a:cs typeface="BatangChe"/>
                        </a:rPr>
                        <a:t>SQL</a:t>
                      </a:r>
                      <a:r>
                        <a:rPr sz="1100" spc="-20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Server</a:t>
                      </a:r>
                      <a:r>
                        <a:rPr sz="1100" spc="-21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Database</a:t>
                      </a:r>
                      <a:r>
                        <a:rPr sz="1100" spc="-11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00" dirty="0">
                          <a:latin typeface="BatangChe"/>
                          <a:cs typeface="BatangChe"/>
                        </a:rPr>
                        <a:t>서비스</a:t>
                      </a:r>
                      <a:r>
                        <a:rPr sz="1100" spc="-13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+  </a:t>
                      </a:r>
                      <a:r>
                        <a:rPr sz="1100" spc="100" dirty="0">
                          <a:latin typeface="BatangChe"/>
                          <a:cs typeface="BatangChe"/>
                        </a:rPr>
                        <a:t>데이터와 </a:t>
                      </a:r>
                      <a:r>
                        <a:rPr sz="1100" spc="95" dirty="0">
                          <a:latin typeface="BatangChe"/>
                          <a:cs typeface="BatangChe"/>
                        </a:rPr>
                        <a:t>인덱스량의 </a:t>
                      </a:r>
                      <a:r>
                        <a:rPr sz="1100" spc="-204" dirty="0">
                          <a:latin typeface="BatangChe"/>
                          <a:cs typeface="BatangChe"/>
                        </a:rPr>
                        <a:t>5</a:t>
                      </a:r>
                      <a:r>
                        <a:rPr sz="1100" spc="-3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10" dirty="0">
                          <a:latin typeface="BatangChe"/>
                          <a:cs typeface="BatangChe"/>
                        </a:rPr>
                        <a:t>부하  </a:t>
                      </a:r>
                      <a:r>
                        <a:rPr sz="1100" spc="100" dirty="0">
                          <a:latin typeface="BatangChe"/>
                          <a:cs typeface="BatangChe"/>
                        </a:rPr>
                        <a:t>량</a:t>
                      </a:r>
                      <a:r>
                        <a:rPr sz="1100" spc="-36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+</a:t>
                      </a:r>
                      <a:r>
                        <a:rPr sz="1100" spc="-3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00" dirty="0">
                          <a:latin typeface="BatangChe"/>
                          <a:cs typeface="BatangChe"/>
                        </a:rPr>
                        <a:t>동시사용자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sz="1100" spc="25" dirty="0">
                          <a:latin typeface="BatangChe"/>
                          <a:cs typeface="BatangChe"/>
                        </a:rPr>
                        <a:t>256 + </a:t>
                      </a:r>
                      <a:r>
                        <a:rPr sz="1100" spc="15" dirty="0">
                          <a:latin typeface="BatangChe"/>
                          <a:cs typeface="BatangChe"/>
                        </a:rPr>
                        <a:t>(5,490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* </a:t>
                      </a:r>
                      <a:r>
                        <a:rPr sz="1100" spc="20" dirty="0">
                          <a:latin typeface="BatangChe"/>
                          <a:cs typeface="BatangChe"/>
                        </a:rPr>
                        <a:t>0.05)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+ </a:t>
                      </a:r>
                      <a:r>
                        <a:rPr sz="1100" spc="20" dirty="0">
                          <a:latin typeface="BatangChe"/>
                          <a:cs typeface="BatangChe"/>
                        </a:rPr>
                        <a:t>(549</a:t>
                      </a:r>
                      <a:r>
                        <a:rPr sz="1100" spc="5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*</a:t>
                      </a:r>
                      <a:endParaRPr sz="1100">
                        <a:latin typeface="BatangChe"/>
                        <a:cs typeface="BatangChe"/>
                      </a:endParaRPr>
                    </a:p>
                    <a:p>
                      <a:pPr marL="571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spc="95" dirty="0">
                          <a:latin typeface="BatangChe"/>
                          <a:cs typeface="BatangChe"/>
                        </a:rPr>
                        <a:t>50KB)</a:t>
                      </a:r>
                      <a:r>
                        <a:rPr sz="1100" spc="-2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10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2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10" dirty="0">
                          <a:latin typeface="BatangChe"/>
                          <a:cs typeface="BatangChe"/>
                        </a:rPr>
                        <a:t>256</a:t>
                      </a:r>
                      <a:r>
                        <a:rPr sz="1100" spc="-2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10" dirty="0">
                          <a:latin typeface="BatangChe"/>
                          <a:cs typeface="BatangChe"/>
                        </a:rPr>
                        <a:t>+</a:t>
                      </a:r>
                      <a:r>
                        <a:rPr sz="1100" spc="-2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10" dirty="0">
                          <a:latin typeface="BatangChe"/>
                          <a:cs typeface="BatangChe"/>
                        </a:rPr>
                        <a:t>275</a:t>
                      </a:r>
                      <a:r>
                        <a:rPr sz="1100" spc="-2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10" dirty="0">
                          <a:latin typeface="BatangChe"/>
                          <a:cs typeface="BatangChe"/>
                        </a:rPr>
                        <a:t>+</a:t>
                      </a:r>
                      <a:r>
                        <a:rPr sz="1100" spc="-2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10" dirty="0">
                          <a:latin typeface="BatangChe"/>
                          <a:cs typeface="BatangChe"/>
                        </a:rPr>
                        <a:t>28</a:t>
                      </a:r>
                      <a:r>
                        <a:rPr sz="1100" spc="-27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10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2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00" dirty="0">
                          <a:latin typeface="BatangChe"/>
                          <a:cs typeface="BatangChe"/>
                        </a:rPr>
                        <a:t>559MB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187325" marR="176530">
                        <a:lnSpc>
                          <a:spcPct val="112700"/>
                        </a:lnSpc>
                        <a:spcBef>
                          <a:spcPts val="6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시스템  여유율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75" dirty="0">
                          <a:latin typeface="BatangChe"/>
                          <a:cs typeface="BatangChe"/>
                        </a:rPr>
                        <a:t>(OS</a:t>
                      </a:r>
                      <a:r>
                        <a:rPr sz="1100" spc="-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50" dirty="0">
                          <a:latin typeface="BatangChe"/>
                          <a:cs typeface="BatangChe"/>
                        </a:rPr>
                        <a:t>영역</a:t>
                      </a:r>
                      <a:r>
                        <a:rPr sz="1100" spc="-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0" dirty="0">
                          <a:latin typeface="BatangChe"/>
                          <a:cs typeface="BatangChe"/>
                        </a:rPr>
                        <a:t>+</a:t>
                      </a:r>
                      <a:r>
                        <a:rPr sz="1100" spc="-2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5" dirty="0">
                          <a:latin typeface="BatangChe"/>
                          <a:cs typeface="BatangChe"/>
                        </a:rPr>
                        <a:t>DB</a:t>
                      </a:r>
                      <a:r>
                        <a:rPr sz="1100" spc="-10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35" dirty="0">
                          <a:latin typeface="BatangChe"/>
                          <a:cs typeface="BatangChe"/>
                        </a:rPr>
                        <a:t>영역)의</a:t>
                      </a:r>
                      <a:r>
                        <a:rPr sz="1100" spc="-100" dirty="0">
                          <a:latin typeface="BatangChe"/>
                          <a:cs typeface="BatangChe"/>
                        </a:rPr>
                        <a:t> 20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975"/>
                        </a:spcBef>
                        <a:tabLst>
                          <a:tab pos="1281430" algn="l"/>
                        </a:tabLst>
                      </a:pPr>
                      <a:r>
                        <a:rPr sz="1100" spc="75" dirty="0">
                          <a:latin typeface="BatangChe"/>
                          <a:cs typeface="BatangChe"/>
                        </a:rPr>
                        <a:t>(128</a:t>
                      </a:r>
                      <a:r>
                        <a:rPr sz="1100" spc="-3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0" dirty="0">
                          <a:latin typeface="BatangChe"/>
                          <a:cs typeface="BatangChe"/>
                        </a:rPr>
                        <a:t>+</a:t>
                      </a:r>
                      <a:r>
                        <a:rPr sz="1100" spc="-3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5" dirty="0">
                          <a:latin typeface="BatangChe"/>
                          <a:cs typeface="BatangChe"/>
                        </a:rPr>
                        <a:t>559)</a:t>
                      </a:r>
                      <a:r>
                        <a:rPr sz="1100" spc="-3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3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5" dirty="0">
                          <a:latin typeface="BatangChe"/>
                          <a:cs typeface="BatangChe"/>
                        </a:rPr>
                        <a:t>0.2	</a:t>
                      </a:r>
                      <a:r>
                        <a:rPr sz="1100" spc="70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10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80" dirty="0">
                          <a:latin typeface="BatangChe"/>
                          <a:cs typeface="BatangChe"/>
                        </a:rPr>
                        <a:t>138MB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object 6"/>
          <p:cNvSpPr txBox="1"/>
          <p:nvPr/>
        </p:nvSpPr>
        <p:spPr>
          <a:xfrm>
            <a:off x="18851" y="6119293"/>
            <a:ext cx="6839149" cy="10777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4">
              <a:lnSpc>
                <a:spcPct val="100000"/>
              </a:lnSpc>
            </a:pPr>
            <a:r>
              <a:rPr sz="1200" dirty="0">
                <a:latin typeface="Batang"/>
                <a:cs typeface="Batang"/>
              </a:rPr>
              <a:t> </a:t>
            </a:r>
            <a:r>
              <a:rPr sz="1200" spc="-15" dirty="0" err="1">
                <a:latin typeface="Batang"/>
                <a:cs typeface="Batang"/>
              </a:rPr>
              <a:t>디스크</a:t>
            </a:r>
            <a:r>
              <a:rPr sz="1200" spc="204" dirty="0">
                <a:latin typeface="Batang"/>
                <a:cs typeface="Batang"/>
              </a:rPr>
              <a:t> </a:t>
            </a:r>
            <a:r>
              <a:rPr sz="1200" spc="-25" dirty="0" err="1">
                <a:latin typeface="Batang"/>
                <a:cs typeface="Batang"/>
              </a:rPr>
              <a:t>부문</a:t>
            </a:r>
            <a:endParaRPr sz="1200" dirty="0">
              <a:latin typeface="Times New Roman"/>
              <a:cs typeface="Times New Roman"/>
            </a:endParaRPr>
          </a:p>
          <a:p>
            <a:pPr marL="12700" marR="5080" indent="152400" algn="just">
              <a:lnSpc>
                <a:spcPct val="144700"/>
              </a:lnSpc>
              <a:spcBef>
                <a:spcPts val="725"/>
              </a:spcBef>
            </a:pPr>
            <a:r>
              <a:rPr sz="1200" dirty="0" err="1">
                <a:latin typeface="Batang"/>
                <a:cs typeface="Batang"/>
              </a:rPr>
              <a:t>디스크의</a:t>
            </a:r>
            <a:r>
              <a:rPr sz="1200" dirty="0">
                <a:latin typeface="Batang"/>
                <a:cs typeface="Batang"/>
              </a:rPr>
              <a:t> </a:t>
            </a:r>
            <a:r>
              <a:rPr sz="1200" dirty="0" err="1">
                <a:latin typeface="Batang"/>
                <a:cs typeface="Batang"/>
              </a:rPr>
              <a:t>용량산정은</a:t>
            </a:r>
            <a:r>
              <a:rPr sz="1200" dirty="0">
                <a:latin typeface="Batang"/>
                <a:cs typeface="Batang"/>
              </a:rPr>
              <a:t> </a:t>
            </a:r>
            <a:r>
              <a:rPr sz="1200" dirty="0" err="1">
                <a:latin typeface="Batang"/>
                <a:cs typeface="Batang"/>
              </a:rPr>
              <a:t>시스템</a:t>
            </a:r>
            <a:r>
              <a:rPr sz="1200" dirty="0">
                <a:latin typeface="Batang"/>
                <a:cs typeface="Batang"/>
              </a:rPr>
              <a:t> </a:t>
            </a:r>
            <a:r>
              <a:rPr sz="1200" dirty="0" err="1">
                <a:latin typeface="Batang"/>
                <a:cs typeface="Batang"/>
              </a:rPr>
              <a:t>디스크부문과</a:t>
            </a:r>
            <a:r>
              <a:rPr sz="1200" dirty="0">
                <a:latin typeface="Batang"/>
                <a:cs typeface="Batang"/>
              </a:rPr>
              <a:t> </a:t>
            </a:r>
            <a:r>
              <a:rPr sz="1200" dirty="0" err="1">
                <a:latin typeface="Batang"/>
                <a:cs typeface="Batang"/>
              </a:rPr>
              <a:t>데이터를</a:t>
            </a:r>
            <a:r>
              <a:rPr sz="1200" dirty="0">
                <a:latin typeface="Batang"/>
                <a:cs typeface="Batang"/>
              </a:rPr>
              <a:t> </a:t>
            </a:r>
            <a:r>
              <a:rPr sz="1200" dirty="0" err="1">
                <a:latin typeface="Batang"/>
                <a:cs typeface="Batang"/>
              </a:rPr>
              <a:t>위한</a:t>
            </a:r>
            <a:r>
              <a:rPr sz="1200" dirty="0">
                <a:latin typeface="Batang"/>
                <a:cs typeface="Batang"/>
              </a:rPr>
              <a:t> </a:t>
            </a:r>
            <a:r>
              <a:rPr sz="1200" dirty="0" err="1">
                <a:latin typeface="Batang"/>
                <a:cs typeface="Batang"/>
              </a:rPr>
              <a:t>데이터디스</a:t>
            </a:r>
            <a:r>
              <a:rPr sz="1200" dirty="0">
                <a:latin typeface="Batang"/>
                <a:cs typeface="Batang"/>
              </a:rPr>
              <a:t>  </a:t>
            </a:r>
            <a:r>
              <a:rPr sz="1200" dirty="0" err="1">
                <a:latin typeface="Batang"/>
                <a:cs typeface="Batang"/>
              </a:rPr>
              <a:t>크로</a:t>
            </a:r>
            <a:r>
              <a:rPr sz="1200" dirty="0">
                <a:latin typeface="Batang"/>
                <a:cs typeface="Batang"/>
              </a:rPr>
              <a:t> </a:t>
            </a:r>
            <a:r>
              <a:rPr sz="1200" spc="-5" dirty="0" err="1">
                <a:latin typeface="Batang"/>
                <a:cs typeface="Batang"/>
              </a:rPr>
              <a:t>나누어</a:t>
            </a:r>
            <a:r>
              <a:rPr sz="1200" spc="-5" dirty="0">
                <a:latin typeface="Batang"/>
                <a:cs typeface="Batang"/>
              </a:rPr>
              <a:t> </a:t>
            </a:r>
            <a:r>
              <a:rPr sz="1200" spc="-5" dirty="0" err="1">
                <a:latin typeface="Batang"/>
                <a:cs typeface="Batang"/>
              </a:rPr>
              <a:t>산정방식을</a:t>
            </a:r>
            <a:r>
              <a:rPr sz="1200" spc="-5" dirty="0">
                <a:latin typeface="Batang"/>
                <a:cs typeface="Batang"/>
              </a:rPr>
              <a:t> </a:t>
            </a:r>
            <a:r>
              <a:rPr sz="1200" spc="-5" dirty="0" err="1">
                <a:latin typeface="Batang"/>
                <a:cs typeface="Batang"/>
              </a:rPr>
              <a:t>달리한다</a:t>
            </a:r>
            <a:r>
              <a:rPr sz="1200" spc="-5" dirty="0">
                <a:latin typeface="Batang"/>
                <a:cs typeface="Batang"/>
              </a:rPr>
              <a:t>. </a:t>
            </a:r>
            <a:r>
              <a:rPr sz="1200" spc="-5" dirty="0" err="1">
                <a:latin typeface="Batang"/>
                <a:cs typeface="Batang"/>
              </a:rPr>
              <a:t>제시한</a:t>
            </a:r>
            <a:r>
              <a:rPr sz="1200" spc="-5" dirty="0">
                <a:latin typeface="Batang"/>
                <a:cs typeface="Batang"/>
              </a:rPr>
              <a:t> </a:t>
            </a:r>
            <a:r>
              <a:rPr sz="1200" spc="-5" dirty="0" err="1">
                <a:latin typeface="Batang"/>
                <a:cs typeface="Batang"/>
              </a:rPr>
              <a:t>구조에서의</a:t>
            </a:r>
            <a:r>
              <a:rPr sz="1200" spc="-5" dirty="0">
                <a:latin typeface="Batang"/>
                <a:cs typeface="Batang"/>
              </a:rPr>
              <a:t> </a:t>
            </a:r>
            <a:r>
              <a:rPr sz="1200" dirty="0">
                <a:latin typeface="Batang"/>
                <a:cs typeface="Batang"/>
              </a:rPr>
              <a:t>웹 </a:t>
            </a:r>
            <a:r>
              <a:rPr sz="1200" spc="-5" dirty="0" err="1">
                <a:latin typeface="Batang"/>
                <a:cs typeface="Batang"/>
              </a:rPr>
              <a:t>서버에</a:t>
            </a:r>
            <a:r>
              <a:rPr sz="1200" spc="-5" dirty="0">
                <a:latin typeface="Batang"/>
                <a:cs typeface="Batang"/>
              </a:rPr>
              <a:t> </a:t>
            </a:r>
            <a:r>
              <a:rPr sz="1200" dirty="0" err="1">
                <a:latin typeface="Batang"/>
                <a:cs typeface="Batang"/>
              </a:rPr>
              <a:t>대해서</a:t>
            </a:r>
            <a:r>
              <a:rPr sz="1200" dirty="0">
                <a:latin typeface="Batang"/>
                <a:cs typeface="Batang"/>
              </a:rPr>
              <a:t>  는 </a:t>
            </a:r>
            <a:r>
              <a:rPr sz="1200" dirty="0" err="1">
                <a:latin typeface="Batang"/>
                <a:cs typeface="Batang"/>
              </a:rPr>
              <a:t>시스템</a:t>
            </a:r>
            <a:r>
              <a:rPr sz="1200" dirty="0">
                <a:latin typeface="Batang"/>
                <a:cs typeface="Batang"/>
              </a:rPr>
              <a:t> </a:t>
            </a:r>
            <a:r>
              <a:rPr sz="1200" spc="-5" dirty="0" err="1">
                <a:latin typeface="Batang"/>
                <a:cs typeface="Batang"/>
              </a:rPr>
              <a:t>디스크</a:t>
            </a:r>
            <a:r>
              <a:rPr sz="1200" spc="-5" dirty="0">
                <a:latin typeface="Batang"/>
                <a:cs typeface="Batang"/>
              </a:rPr>
              <a:t> </a:t>
            </a:r>
            <a:r>
              <a:rPr sz="1200" spc="-5" dirty="0" err="1">
                <a:latin typeface="Batang"/>
                <a:cs typeface="Batang"/>
              </a:rPr>
              <a:t>용량만</a:t>
            </a:r>
            <a:r>
              <a:rPr sz="1200" spc="-5" dirty="0">
                <a:latin typeface="Batang"/>
                <a:cs typeface="Batang"/>
              </a:rPr>
              <a:t> </a:t>
            </a:r>
            <a:r>
              <a:rPr sz="1200" spc="-5" dirty="0" err="1">
                <a:latin typeface="Batang"/>
                <a:cs typeface="Batang"/>
              </a:rPr>
              <a:t>산정하며</a:t>
            </a:r>
            <a:r>
              <a:rPr sz="1200" spc="-5" dirty="0">
                <a:latin typeface="Batang"/>
                <a:cs typeface="Batang"/>
              </a:rPr>
              <a:t>, </a:t>
            </a:r>
            <a:r>
              <a:rPr sz="1200" spc="-10" dirty="0">
                <a:latin typeface="Batang"/>
                <a:cs typeface="Batang"/>
              </a:rPr>
              <a:t>DB </a:t>
            </a:r>
            <a:r>
              <a:rPr sz="1200" dirty="0" err="1">
                <a:latin typeface="Batang"/>
                <a:cs typeface="Batang"/>
              </a:rPr>
              <a:t>서버의</a:t>
            </a:r>
            <a:r>
              <a:rPr sz="1200" dirty="0">
                <a:latin typeface="Batang"/>
                <a:cs typeface="Batang"/>
              </a:rPr>
              <a:t> </a:t>
            </a:r>
            <a:r>
              <a:rPr sz="1200" spc="-5" dirty="0" err="1">
                <a:latin typeface="Batang"/>
                <a:cs typeface="Batang"/>
              </a:rPr>
              <a:t>경우는</a:t>
            </a:r>
            <a:r>
              <a:rPr sz="1200" spc="-5" dirty="0">
                <a:latin typeface="Batang"/>
                <a:cs typeface="Batang"/>
              </a:rPr>
              <a:t> </a:t>
            </a:r>
            <a:r>
              <a:rPr sz="1200" spc="-5" dirty="0" err="1">
                <a:latin typeface="Batang"/>
                <a:cs typeface="Batang"/>
              </a:rPr>
              <a:t>시스템디스크와</a:t>
            </a:r>
            <a:r>
              <a:rPr sz="1200" spc="-5" dirty="0">
                <a:latin typeface="Batang"/>
                <a:cs typeface="Batang"/>
              </a:rPr>
              <a:t>  </a:t>
            </a:r>
            <a:r>
              <a:rPr sz="1200" dirty="0">
                <a:latin typeface="Batang"/>
                <a:cs typeface="Batang"/>
              </a:rPr>
              <a:t>데 </a:t>
            </a:r>
            <a:r>
              <a:rPr sz="1200" dirty="0" err="1">
                <a:latin typeface="Batang"/>
                <a:cs typeface="Batang"/>
              </a:rPr>
              <a:t>이터</a:t>
            </a:r>
            <a:r>
              <a:rPr sz="1200" dirty="0">
                <a:latin typeface="Batang"/>
                <a:cs typeface="Batang"/>
              </a:rPr>
              <a:t> </a:t>
            </a:r>
            <a:r>
              <a:rPr sz="1200" spc="-5" dirty="0" err="1">
                <a:latin typeface="Batang"/>
                <a:cs typeface="Batang"/>
              </a:rPr>
              <a:t>디스크를</a:t>
            </a:r>
            <a:r>
              <a:rPr sz="1200" spc="-5" dirty="0">
                <a:latin typeface="Batang"/>
                <a:cs typeface="Batang"/>
              </a:rPr>
              <a:t> </a:t>
            </a:r>
            <a:r>
              <a:rPr sz="1200" spc="-5" dirty="0" err="1">
                <a:latin typeface="Batang"/>
                <a:cs typeface="Batang"/>
              </a:rPr>
              <a:t>산정하고</a:t>
            </a:r>
            <a:r>
              <a:rPr sz="1200" spc="-5" dirty="0">
                <a:latin typeface="Batang"/>
                <a:cs typeface="Batang"/>
              </a:rPr>
              <a:t> </a:t>
            </a:r>
            <a:r>
              <a:rPr sz="1200" spc="-5" dirty="0" err="1">
                <a:latin typeface="Batang"/>
                <a:cs typeface="Batang"/>
              </a:rPr>
              <a:t>있다</a:t>
            </a:r>
            <a:r>
              <a:rPr sz="1200" spc="-5" dirty="0">
                <a:latin typeface="Batang"/>
                <a:cs typeface="Batang"/>
              </a:rPr>
              <a:t>. </a:t>
            </a:r>
            <a:r>
              <a:rPr sz="1200" spc="-10" dirty="0" err="1">
                <a:latin typeface="Batang"/>
                <a:cs typeface="Batang"/>
              </a:rPr>
              <a:t>세부적인</a:t>
            </a:r>
            <a:r>
              <a:rPr sz="1200" spc="-10" dirty="0">
                <a:latin typeface="Batang"/>
                <a:cs typeface="Batang"/>
              </a:rPr>
              <a:t> </a:t>
            </a:r>
            <a:r>
              <a:rPr sz="1200" spc="-5" dirty="0" err="1">
                <a:latin typeface="Batang"/>
                <a:cs typeface="Batang"/>
              </a:rPr>
              <a:t>산정식은</a:t>
            </a:r>
            <a:r>
              <a:rPr sz="1200" spc="-5" dirty="0">
                <a:latin typeface="Batang"/>
                <a:cs typeface="Batang"/>
              </a:rPr>
              <a:t> </a:t>
            </a:r>
            <a:r>
              <a:rPr sz="1200" spc="-5" dirty="0" err="1">
                <a:latin typeface="Batang"/>
                <a:cs typeface="Batang"/>
              </a:rPr>
              <a:t>다음과</a:t>
            </a:r>
            <a:r>
              <a:rPr sz="1200" spc="-5" dirty="0">
                <a:latin typeface="Batang"/>
                <a:cs typeface="Batang"/>
              </a:rPr>
              <a:t>  </a:t>
            </a:r>
            <a:r>
              <a:rPr sz="1200" dirty="0" err="1">
                <a:latin typeface="Batang"/>
                <a:cs typeface="Batang"/>
              </a:rPr>
              <a:t>같다</a:t>
            </a:r>
            <a:r>
              <a:rPr sz="1200" dirty="0">
                <a:latin typeface="Batang"/>
                <a:cs typeface="Batang"/>
              </a:rPr>
              <a:t>.</a:t>
            </a:r>
          </a:p>
        </p:txBody>
      </p:sp>
      <p:sp>
        <p:nvSpPr>
          <p:cNvPr id="22" name="object 8"/>
          <p:cNvSpPr txBox="1"/>
          <p:nvPr/>
        </p:nvSpPr>
        <p:spPr>
          <a:xfrm>
            <a:off x="0" y="7276653"/>
            <a:ext cx="6741368" cy="746358"/>
          </a:xfrm>
          <a:prstGeom prst="rect">
            <a:avLst/>
          </a:prstGeom>
          <a:ln w="736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 marL="59690">
              <a:lnSpc>
                <a:spcPct val="100000"/>
              </a:lnSpc>
              <a:spcBef>
                <a:spcPts val="5"/>
              </a:spcBef>
              <a:tabLst>
                <a:tab pos="288290" algn="l"/>
              </a:tabLst>
            </a:pPr>
            <a:r>
              <a:rPr sz="1000" spc="-30" dirty="0">
                <a:latin typeface="Symbol"/>
                <a:cs typeface="Symbol"/>
              </a:rPr>
              <a:t></a:t>
            </a:r>
            <a:r>
              <a:rPr sz="1000" spc="-30" dirty="0">
                <a:latin typeface="Times New Roman"/>
                <a:cs typeface="Times New Roman"/>
              </a:rPr>
              <a:t>	</a:t>
            </a:r>
            <a:r>
              <a:rPr sz="1100" spc="110" dirty="0">
                <a:latin typeface="BatangChe"/>
                <a:cs typeface="BatangChe"/>
              </a:rPr>
              <a:t>DB</a:t>
            </a:r>
            <a:r>
              <a:rPr sz="1100" spc="-140" dirty="0">
                <a:latin typeface="BatangChe"/>
                <a:cs typeface="BatangChe"/>
              </a:rPr>
              <a:t> </a:t>
            </a:r>
            <a:r>
              <a:rPr sz="1100" spc="105" dirty="0">
                <a:latin typeface="BatangChe"/>
                <a:cs typeface="BatangChe"/>
              </a:rPr>
              <a:t>시스템</a:t>
            </a:r>
            <a:r>
              <a:rPr sz="1100" spc="-130" dirty="0">
                <a:latin typeface="BatangChe"/>
                <a:cs typeface="BatangChe"/>
              </a:rPr>
              <a:t> </a:t>
            </a:r>
            <a:r>
              <a:rPr sz="1100" spc="105" dirty="0">
                <a:latin typeface="BatangChe"/>
                <a:cs typeface="BatangChe"/>
              </a:rPr>
              <a:t>디스크</a:t>
            </a:r>
            <a:r>
              <a:rPr sz="1100" spc="-125" dirty="0">
                <a:latin typeface="BatangChe"/>
                <a:cs typeface="BatangChe"/>
              </a:rPr>
              <a:t> </a:t>
            </a:r>
            <a:r>
              <a:rPr sz="1100" spc="50" dirty="0">
                <a:latin typeface="BatangChe"/>
                <a:cs typeface="BatangChe"/>
              </a:rPr>
              <a:t>=</a:t>
            </a:r>
            <a:r>
              <a:rPr sz="1100" spc="-170" dirty="0">
                <a:latin typeface="BatangChe"/>
                <a:cs typeface="BatangChe"/>
              </a:rPr>
              <a:t> </a:t>
            </a:r>
            <a:r>
              <a:rPr sz="1100" spc="110" dirty="0">
                <a:latin typeface="BatangChe"/>
                <a:cs typeface="BatangChe"/>
              </a:rPr>
              <a:t>OS</a:t>
            </a:r>
            <a:r>
              <a:rPr sz="1100" spc="-130" dirty="0">
                <a:latin typeface="BatangChe"/>
                <a:cs typeface="BatangChe"/>
              </a:rPr>
              <a:t> </a:t>
            </a:r>
            <a:r>
              <a:rPr sz="1100" spc="105" dirty="0">
                <a:latin typeface="BatangChe"/>
                <a:cs typeface="BatangChe"/>
              </a:rPr>
              <a:t>사용량</a:t>
            </a:r>
            <a:r>
              <a:rPr sz="1100" spc="-130" dirty="0">
                <a:latin typeface="BatangChe"/>
                <a:cs typeface="BatangChe"/>
              </a:rPr>
              <a:t> </a:t>
            </a:r>
            <a:r>
              <a:rPr sz="1100" spc="50" dirty="0">
                <a:latin typeface="BatangChe"/>
                <a:cs typeface="BatangChe"/>
              </a:rPr>
              <a:t>+</a:t>
            </a:r>
            <a:r>
              <a:rPr sz="1100" spc="-180" dirty="0">
                <a:latin typeface="BatangChe"/>
                <a:cs typeface="BatangChe"/>
              </a:rPr>
              <a:t> </a:t>
            </a:r>
            <a:r>
              <a:rPr sz="1100" spc="110" dirty="0">
                <a:latin typeface="BatangChe"/>
                <a:cs typeface="BatangChe"/>
              </a:rPr>
              <a:t>DBMS</a:t>
            </a:r>
            <a:r>
              <a:rPr sz="1100" spc="-130" dirty="0">
                <a:latin typeface="BatangChe"/>
                <a:cs typeface="BatangChe"/>
              </a:rPr>
              <a:t> </a:t>
            </a:r>
            <a:r>
              <a:rPr sz="1100" spc="105" dirty="0">
                <a:latin typeface="BatangChe"/>
                <a:cs typeface="BatangChe"/>
              </a:rPr>
              <a:t>사용량</a:t>
            </a:r>
            <a:r>
              <a:rPr sz="1100" spc="-130" dirty="0">
                <a:latin typeface="BatangChe"/>
                <a:cs typeface="BatangChe"/>
              </a:rPr>
              <a:t> </a:t>
            </a:r>
            <a:r>
              <a:rPr sz="1100" spc="50" dirty="0">
                <a:latin typeface="BatangChe"/>
                <a:cs typeface="BatangChe"/>
              </a:rPr>
              <a:t>+</a:t>
            </a:r>
            <a:r>
              <a:rPr sz="1100" spc="-130" dirty="0">
                <a:latin typeface="BatangChe"/>
                <a:cs typeface="BatangChe"/>
              </a:rPr>
              <a:t> </a:t>
            </a:r>
            <a:r>
              <a:rPr sz="1100" spc="105" dirty="0" err="1">
                <a:latin typeface="BatangChe"/>
                <a:cs typeface="BatangChe"/>
              </a:rPr>
              <a:t>어플리케이션</a:t>
            </a:r>
            <a:r>
              <a:rPr sz="1100" spc="-110" dirty="0">
                <a:latin typeface="BatangChe"/>
                <a:cs typeface="BatangChe"/>
              </a:rPr>
              <a:t> </a:t>
            </a:r>
            <a:r>
              <a:rPr sz="1100" spc="110" dirty="0" err="1">
                <a:latin typeface="BatangChe"/>
                <a:cs typeface="BatangChe"/>
              </a:rPr>
              <a:t>사용량</a:t>
            </a:r>
            <a:r>
              <a:rPr sz="1100" spc="70" dirty="0">
                <a:latin typeface="BatangChe"/>
                <a:cs typeface="BatangChe"/>
              </a:rPr>
              <a:t>+</a:t>
            </a:r>
            <a:r>
              <a:rPr sz="1100" spc="-225" dirty="0">
                <a:latin typeface="BatangChe"/>
                <a:cs typeface="BatangChe"/>
              </a:rPr>
              <a:t> </a:t>
            </a:r>
            <a:r>
              <a:rPr sz="1100" spc="110" dirty="0">
                <a:latin typeface="BatangChe"/>
                <a:cs typeface="BatangChe"/>
              </a:rPr>
              <a:t>SWAP</a:t>
            </a:r>
            <a:r>
              <a:rPr sz="1100" spc="-20" dirty="0">
                <a:latin typeface="BatangChe"/>
                <a:cs typeface="BatangChe"/>
              </a:rPr>
              <a:t> </a:t>
            </a:r>
            <a:r>
              <a:rPr sz="1100" spc="150" dirty="0" err="1">
                <a:latin typeface="BatangChe"/>
                <a:cs typeface="BatangChe"/>
              </a:rPr>
              <a:t>사용량</a:t>
            </a:r>
            <a:r>
              <a:rPr sz="1100" spc="50" dirty="0">
                <a:latin typeface="BatangChe"/>
                <a:cs typeface="BatangChe"/>
              </a:rPr>
              <a:t>+</a:t>
            </a:r>
            <a:r>
              <a:rPr sz="1100" spc="-375" dirty="0">
                <a:latin typeface="BatangChe"/>
                <a:cs typeface="BatangChe"/>
              </a:rPr>
              <a:t> </a:t>
            </a:r>
            <a:r>
              <a:rPr sz="1100" spc="105" dirty="0">
                <a:latin typeface="BatangChe"/>
                <a:cs typeface="BatangChe"/>
              </a:rPr>
              <a:t>시스템</a:t>
            </a:r>
            <a:r>
              <a:rPr sz="1100" spc="-375" dirty="0">
                <a:latin typeface="BatangChe"/>
                <a:cs typeface="BatangChe"/>
              </a:rPr>
              <a:t> </a:t>
            </a:r>
            <a:r>
              <a:rPr sz="1100" spc="110" dirty="0">
                <a:latin typeface="BatangChe"/>
                <a:cs typeface="BatangChe"/>
              </a:rPr>
              <a:t>여유율</a:t>
            </a:r>
            <a:endParaRPr sz="1100" dirty="0">
              <a:latin typeface="BatangChe"/>
              <a:cs typeface="BatangChe"/>
            </a:endParaRPr>
          </a:p>
          <a:p>
            <a:pPr marL="59690">
              <a:lnSpc>
                <a:spcPct val="100000"/>
              </a:lnSpc>
              <a:spcBef>
                <a:spcPts val="155"/>
              </a:spcBef>
              <a:tabLst>
                <a:tab pos="288290" algn="l"/>
              </a:tabLst>
            </a:pPr>
            <a:r>
              <a:rPr sz="1000" spc="-30" dirty="0">
                <a:latin typeface="Symbol"/>
                <a:cs typeface="Symbol"/>
              </a:rPr>
              <a:t></a:t>
            </a:r>
            <a:r>
              <a:rPr sz="1000" spc="-30" dirty="0">
                <a:latin typeface="Times New Roman"/>
                <a:cs typeface="Times New Roman"/>
              </a:rPr>
              <a:t>	</a:t>
            </a:r>
            <a:r>
              <a:rPr sz="1100" spc="40" dirty="0">
                <a:latin typeface="BatangChe"/>
                <a:cs typeface="BatangChe"/>
              </a:rPr>
              <a:t>데이터</a:t>
            </a:r>
            <a:r>
              <a:rPr sz="1100" spc="-90" dirty="0">
                <a:latin typeface="BatangChe"/>
                <a:cs typeface="BatangChe"/>
              </a:rPr>
              <a:t> </a:t>
            </a:r>
            <a:r>
              <a:rPr sz="1100" spc="55" dirty="0">
                <a:latin typeface="BatangChe"/>
                <a:cs typeface="BatangChe"/>
              </a:rPr>
              <a:t>디스크</a:t>
            </a:r>
            <a:r>
              <a:rPr sz="1100" spc="-75" dirty="0">
                <a:latin typeface="BatangChe"/>
                <a:cs typeface="BatangChe"/>
              </a:rPr>
              <a:t> </a:t>
            </a:r>
            <a:r>
              <a:rPr sz="1100" spc="25" dirty="0">
                <a:latin typeface="BatangChe"/>
                <a:cs typeface="BatangChe"/>
              </a:rPr>
              <a:t>=</a:t>
            </a:r>
            <a:r>
              <a:rPr sz="1100" spc="-75" dirty="0">
                <a:latin typeface="BatangChe"/>
                <a:cs typeface="BatangChe"/>
              </a:rPr>
              <a:t> </a:t>
            </a:r>
            <a:r>
              <a:rPr sz="1100" spc="50" dirty="0">
                <a:latin typeface="BatangChe"/>
                <a:cs typeface="BatangChe"/>
              </a:rPr>
              <a:t>총</a:t>
            </a:r>
            <a:r>
              <a:rPr sz="1100" spc="-75" dirty="0">
                <a:latin typeface="BatangChe"/>
                <a:cs typeface="BatangChe"/>
              </a:rPr>
              <a:t> </a:t>
            </a:r>
            <a:r>
              <a:rPr sz="1100" spc="55" dirty="0">
                <a:latin typeface="BatangChe"/>
                <a:cs typeface="BatangChe"/>
              </a:rPr>
              <a:t>데이터</a:t>
            </a:r>
            <a:r>
              <a:rPr sz="1100" spc="-75" dirty="0">
                <a:latin typeface="BatangChe"/>
                <a:cs typeface="BatangChe"/>
              </a:rPr>
              <a:t> </a:t>
            </a:r>
            <a:r>
              <a:rPr sz="1100" spc="50" dirty="0">
                <a:latin typeface="BatangChe"/>
                <a:cs typeface="BatangChe"/>
              </a:rPr>
              <a:t>량</a:t>
            </a:r>
            <a:r>
              <a:rPr sz="1100" spc="-75" dirty="0">
                <a:latin typeface="BatangChe"/>
                <a:cs typeface="BatangChe"/>
              </a:rPr>
              <a:t> </a:t>
            </a:r>
            <a:r>
              <a:rPr sz="1100" spc="25" dirty="0">
                <a:latin typeface="BatangChe"/>
                <a:cs typeface="BatangChe"/>
              </a:rPr>
              <a:t>+</a:t>
            </a:r>
            <a:r>
              <a:rPr sz="1100" spc="-65" dirty="0">
                <a:latin typeface="BatangChe"/>
                <a:cs typeface="BatangChe"/>
              </a:rPr>
              <a:t> </a:t>
            </a:r>
            <a:r>
              <a:rPr sz="1100" spc="45" dirty="0">
                <a:latin typeface="BatangChe"/>
                <a:cs typeface="BatangChe"/>
              </a:rPr>
              <a:t>데이터</a:t>
            </a:r>
            <a:r>
              <a:rPr sz="1100" spc="-90" dirty="0">
                <a:latin typeface="BatangChe"/>
                <a:cs typeface="BatangChe"/>
              </a:rPr>
              <a:t> </a:t>
            </a:r>
            <a:r>
              <a:rPr sz="1100" spc="55" dirty="0">
                <a:latin typeface="BatangChe"/>
                <a:cs typeface="BatangChe"/>
              </a:rPr>
              <a:t>증가율</a:t>
            </a:r>
            <a:r>
              <a:rPr sz="1100" spc="-75" dirty="0">
                <a:latin typeface="BatangChe"/>
                <a:cs typeface="BatangChe"/>
              </a:rPr>
              <a:t> </a:t>
            </a:r>
            <a:r>
              <a:rPr sz="1100" spc="25" dirty="0">
                <a:latin typeface="BatangChe"/>
                <a:cs typeface="BatangChe"/>
              </a:rPr>
              <a:t>+</a:t>
            </a:r>
            <a:r>
              <a:rPr sz="1100" spc="-254" dirty="0">
                <a:latin typeface="BatangChe"/>
                <a:cs typeface="BatangChe"/>
              </a:rPr>
              <a:t> </a:t>
            </a:r>
            <a:r>
              <a:rPr sz="1100" spc="25" dirty="0">
                <a:latin typeface="BatangChe"/>
                <a:cs typeface="BatangChe"/>
              </a:rPr>
              <a:t>RAID</a:t>
            </a:r>
            <a:r>
              <a:rPr sz="1100" spc="-75" dirty="0">
                <a:latin typeface="BatangChe"/>
                <a:cs typeface="BatangChe"/>
              </a:rPr>
              <a:t> </a:t>
            </a:r>
            <a:r>
              <a:rPr sz="1100" spc="40" dirty="0">
                <a:latin typeface="BatangChe"/>
                <a:cs typeface="BatangChe"/>
              </a:rPr>
              <a:t>적용율</a:t>
            </a:r>
            <a:r>
              <a:rPr sz="1100" spc="-90" dirty="0">
                <a:latin typeface="BatangChe"/>
                <a:cs typeface="BatangChe"/>
              </a:rPr>
              <a:t> </a:t>
            </a:r>
            <a:r>
              <a:rPr sz="1100" spc="25" dirty="0">
                <a:latin typeface="BatangChe"/>
                <a:cs typeface="BatangChe"/>
              </a:rPr>
              <a:t>+</a:t>
            </a:r>
            <a:r>
              <a:rPr sz="1100" spc="-75" dirty="0">
                <a:latin typeface="BatangChe"/>
                <a:cs typeface="BatangChe"/>
              </a:rPr>
              <a:t> </a:t>
            </a:r>
            <a:r>
              <a:rPr sz="1100" spc="45" dirty="0">
                <a:latin typeface="BatangChe"/>
                <a:cs typeface="BatangChe"/>
              </a:rPr>
              <a:t>여유율</a:t>
            </a:r>
            <a:endParaRPr sz="1100" dirty="0">
              <a:latin typeface="BatangChe"/>
              <a:cs typeface="BatangChe"/>
            </a:endParaRPr>
          </a:p>
        </p:txBody>
      </p:sp>
      <p:sp>
        <p:nvSpPr>
          <p:cNvPr id="23" name="object 7"/>
          <p:cNvSpPr txBox="1"/>
          <p:nvPr/>
        </p:nvSpPr>
        <p:spPr>
          <a:xfrm>
            <a:off x="18851" y="8306801"/>
            <a:ext cx="6839149" cy="2256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925" marR="5080" indent="-149860">
              <a:lnSpc>
                <a:spcPct val="144200"/>
              </a:lnSpc>
            </a:pPr>
            <a:r>
              <a:rPr sz="1200" dirty="0">
                <a:solidFill>
                  <a:srgbClr val="FF0000"/>
                </a:solidFill>
                <a:latin typeface="Batang"/>
                <a:cs typeface="Batang"/>
              </a:rPr>
              <a:t>- </a:t>
            </a:r>
            <a:r>
              <a:rPr sz="1200" spc="-20" dirty="0">
                <a:solidFill>
                  <a:srgbClr val="FF0000"/>
                </a:solidFill>
                <a:latin typeface="Batang"/>
                <a:cs typeface="Batang"/>
              </a:rPr>
              <a:t>웹서버 </a:t>
            </a:r>
            <a:r>
              <a:rPr sz="1200" dirty="0">
                <a:solidFill>
                  <a:srgbClr val="FF0000"/>
                </a:solidFill>
                <a:latin typeface="Batang"/>
                <a:cs typeface="Batang"/>
              </a:rPr>
              <a:t>: 위의 식에 따라 </a:t>
            </a:r>
            <a:r>
              <a:rPr sz="1200" spc="-5" dirty="0">
                <a:solidFill>
                  <a:srgbClr val="FF0000"/>
                </a:solidFill>
                <a:latin typeface="Batang"/>
                <a:cs typeface="Batang"/>
              </a:rPr>
              <a:t>웹서버의 </a:t>
            </a:r>
            <a:r>
              <a:rPr sz="1200" spc="-10" dirty="0">
                <a:solidFill>
                  <a:srgbClr val="FF0000"/>
                </a:solidFill>
                <a:latin typeface="Batang"/>
                <a:cs typeface="Batang"/>
              </a:rPr>
              <a:t>시스템디스크 </a:t>
            </a:r>
            <a:r>
              <a:rPr sz="1200" spc="-5" dirty="0">
                <a:solidFill>
                  <a:srgbClr val="FF0000"/>
                </a:solidFill>
                <a:latin typeface="Batang"/>
                <a:cs typeface="Batang"/>
              </a:rPr>
              <a:t>산정결과 </a:t>
            </a:r>
            <a:r>
              <a:rPr sz="1200" spc="-10" dirty="0">
                <a:solidFill>
                  <a:srgbClr val="FF0000"/>
                </a:solidFill>
                <a:latin typeface="Batang"/>
                <a:cs typeface="Batang"/>
              </a:rPr>
              <a:t>필요용량은  </a:t>
            </a:r>
            <a:r>
              <a:rPr sz="1200" dirty="0">
                <a:solidFill>
                  <a:srgbClr val="FF0000"/>
                </a:solidFill>
                <a:latin typeface="Batang"/>
                <a:cs typeface="Batang"/>
              </a:rPr>
              <a:t>약 </a:t>
            </a:r>
            <a:r>
              <a:rPr sz="1200" spc="-5" dirty="0">
                <a:solidFill>
                  <a:srgbClr val="FF0000"/>
                </a:solidFill>
                <a:latin typeface="Batang"/>
                <a:cs typeface="Batang"/>
              </a:rPr>
              <a:t>8.4GB</a:t>
            </a:r>
            <a:r>
              <a:rPr lang="ko-KR" altLang="en-US" sz="1200" spc="-5" dirty="0">
                <a:solidFill>
                  <a:srgbClr val="FF0000"/>
                </a:solidFill>
                <a:latin typeface="Batang"/>
                <a:cs typeface="Batang"/>
              </a:rPr>
              <a:t>이다</a:t>
            </a:r>
            <a:endParaRPr sz="1200" dirty="0">
              <a:solidFill>
                <a:srgbClr val="FF0000"/>
              </a:solidFill>
              <a:latin typeface="Batang"/>
              <a:cs typeface="Batang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987" y="2968079"/>
            <a:ext cx="24186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20" dirty="0">
                <a:latin typeface="BatangChe"/>
                <a:cs typeface="BatangChe"/>
              </a:rPr>
              <a:t>DB</a:t>
            </a:r>
            <a:r>
              <a:rPr lang="ko-KR" altLang="en-US" sz="1400" spc="-325" dirty="0">
                <a:latin typeface="BatangChe"/>
                <a:cs typeface="BatangChe"/>
              </a:rPr>
              <a:t> </a:t>
            </a:r>
            <a:r>
              <a:rPr lang="ko-KR" altLang="en-US" sz="1400" spc="35" dirty="0">
                <a:latin typeface="BatangChe"/>
                <a:cs typeface="BatangChe"/>
              </a:rPr>
              <a:t>서버의</a:t>
            </a:r>
            <a:r>
              <a:rPr lang="ko-KR" altLang="en-US" sz="1400" spc="-60" dirty="0">
                <a:latin typeface="BatangChe"/>
                <a:cs typeface="BatangChe"/>
              </a:rPr>
              <a:t> </a:t>
            </a:r>
            <a:r>
              <a:rPr lang="ko-KR" altLang="en-US" sz="1400" spc="35" dirty="0">
                <a:latin typeface="BatangChe"/>
                <a:cs typeface="BatangChe"/>
              </a:rPr>
              <a:t>메모리</a:t>
            </a:r>
            <a:r>
              <a:rPr lang="ko-KR" altLang="en-US" sz="1400" spc="-65" dirty="0">
                <a:latin typeface="BatangChe"/>
                <a:cs typeface="BatangChe"/>
              </a:rPr>
              <a:t> </a:t>
            </a:r>
            <a:r>
              <a:rPr lang="ko-KR" altLang="en-US" sz="1400" spc="30" dirty="0">
                <a:latin typeface="BatangChe"/>
                <a:cs typeface="BatangChe"/>
              </a:rPr>
              <a:t>산정근거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-63Page-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433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915" y="1485693"/>
            <a:ext cx="320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구성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4543711" y="753912"/>
            <a:ext cx="1544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4869160" y="1155182"/>
            <a:ext cx="1430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A.3 TO-BE </a:t>
            </a:r>
            <a:r>
              <a:rPr lang="ko-KR" altLang="en-US" sz="1400" b="1" dirty="0"/>
              <a:t>분석</a:t>
            </a:r>
            <a:endParaRPr lang="en-US" altLang="ko-KR" sz="1400" b="1" dirty="0"/>
          </a:p>
          <a:p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547800" y="1974844"/>
            <a:ext cx="4990020" cy="31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1925" marR="5080" indent="-149860">
              <a:lnSpc>
                <a:spcPct val="144200"/>
              </a:lnSpc>
            </a:pPr>
            <a:r>
              <a:rPr lang="ko-KR" altLang="en-US" sz="1200" spc="-5" dirty="0">
                <a:latin typeface="Batang"/>
                <a:cs typeface="Batang"/>
              </a:rPr>
              <a:t>세부적인 </a:t>
            </a:r>
            <a:r>
              <a:rPr lang="ko-KR" altLang="en-US" sz="1200" spc="-10" dirty="0">
                <a:latin typeface="Batang"/>
                <a:cs typeface="Batang"/>
              </a:rPr>
              <a:t>산정내용은 </a:t>
            </a:r>
            <a:r>
              <a:rPr lang="ko-KR" altLang="en-US" sz="1200" dirty="0">
                <a:latin typeface="Batang"/>
                <a:cs typeface="Batang"/>
              </a:rPr>
              <a:t>다음과 같다</a:t>
            </a:r>
            <a:r>
              <a:rPr lang="en-US" altLang="ko-KR" sz="1200" dirty="0">
                <a:latin typeface="Batang"/>
                <a:cs typeface="Batang"/>
              </a:rPr>
              <a:t>.</a:t>
            </a:r>
          </a:p>
        </p:txBody>
      </p:sp>
      <p:graphicFrame>
        <p:nvGraphicFramePr>
          <p:cNvPr id="24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860500"/>
              </p:ext>
            </p:extLst>
          </p:nvPr>
        </p:nvGraphicFramePr>
        <p:xfrm>
          <a:off x="631033" y="2709608"/>
          <a:ext cx="5030215" cy="13776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589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56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4988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25" dirty="0">
                          <a:latin typeface="BatangChe"/>
                          <a:cs typeface="BatangChe"/>
                        </a:rPr>
                        <a:t>구분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20" dirty="0">
                          <a:latin typeface="BatangChe"/>
                          <a:cs typeface="BatangChe"/>
                        </a:rPr>
                        <a:t>산정근거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20" dirty="0">
                          <a:latin typeface="BatangChe"/>
                          <a:cs typeface="BatangChe"/>
                        </a:rPr>
                        <a:t>산정내역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2544">
                <a:tc>
                  <a:txBody>
                    <a:bodyPr/>
                    <a:lstStyle/>
                    <a:p>
                      <a:pPr marL="73025" marR="73025" indent="170180">
                        <a:lnSpc>
                          <a:spcPts val="2110"/>
                        </a:lnSpc>
                        <a:spcBef>
                          <a:spcPts val="75"/>
                        </a:spcBef>
                      </a:pPr>
                      <a:r>
                        <a:rPr sz="1100" spc="100" dirty="0">
                          <a:latin typeface="BatangChe"/>
                          <a:cs typeface="BatangChe"/>
                        </a:rPr>
                        <a:t>시스템 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S/W</a:t>
                      </a:r>
                      <a:r>
                        <a:rPr sz="1100" spc="-1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00" dirty="0">
                          <a:latin typeface="BatangChe"/>
                          <a:cs typeface="BatangChe"/>
                        </a:rPr>
                        <a:t>사용량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marR="106680">
                        <a:lnSpc>
                          <a:spcPts val="2110"/>
                        </a:lnSpc>
                        <a:spcBef>
                          <a:spcPts val="75"/>
                        </a:spcBef>
                      </a:pPr>
                      <a:r>
                        <a:rPr sz="1100" spc="50" dirty="0">
                          <a:latin typeface="BatangChe"/>
                          <a:cs typeface="BatangChe"/>
                        </a:rPr>
                        <a:t>Windows</a:t>
                      </a:r>
                      <a:r>
                        <a:rPr sz="1100" spc="-24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NT</a:t>
                      </a:r>
                      <a:r>
                        <a:rPr sz="1100" spc="-2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+</a:t>
                      </a:r>
                      <a:r>
                        <a:rPr sz="1100" spc="-7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00" dirty="0">
                          <a:latin typeface="BatangChe"/>
                          <a:cs typeface="BatangChe"/>
                        </a:rPr>
                        <a:t>어플리케이션 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(응용</a:t>
                      </a:r>
                      <a:r>
                        <a:rPr sz="1100" spc="-44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프로그램)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sz="1100" spc="160" dirty="0">
                          <a:latin typeface="BatangChe"/>
                          <a:cs typeface="BatangChe"/>
                        </a:rPr>
                        <a:t>500MB</a:t>
                      </a:r>
                      <a:r>
                        <a:rPr sz="1100" spc="-31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55" dirty="0">
                          <a:latin typeface="BatangChe"/>
                          <a:cs typeface="BatangChe"/>
                        </a:rPr>
                        <a:t>+</a:t>
                      </a:r>
                      <a:r>
                        <a:rPr sz="1100" spc="-2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60" dirty="0">
                          <a:latin typeface="BatangChe"/>
                          <a:cs typeface="BatangChe"/>
                        </a:rPr>
                        <a:t>1GB</a:t>
                      </a:r>
                      <a:r>
                        <a:rPr sz="1100" spc="-31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55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30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60" dirty="0">
                          <a:latin typeface="BatangChe"/>
                          <a:cs typeface="BatangChe"/>
                        </a:rPr>
                        <a:t>1.5GB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73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100" spc="110" dirty="0">
                          <a:latin typeface="BatangChe"/>
                          <a:cs typeface="BatangChe"/>
                        </a:rPr>
                        <a:t>SWAP</a:t>
                      </a:r>
                      <a:r>
                        <a:rPr sz="1100" spc="-1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20" dirty="0">
                          <a:latin typeface="BatangChe"/>
                          <a:cs typeface="BatangChe"/>
                        </a:rPr>
                        <a:t>공간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서버 메모리의 2</a:t>
                      </a:r>
                      <a:r>
                        <a:rPr sz="1100" spc="-3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배 </a:t>
                      </a:r>
                      <a:r>
                        <a:rPr sz="1100" spc="-15" dirty="0">
                          <a:latin typeface="BatangChe"/>
                          <a:cs typeface="BatangChe"/>
                        </a:rPr>
                        <a:t>적용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100" spc="75" dirty="0">
                          <a:latin typeface="BatangChe"/>
                          <a:cs typeface="BatangChe"/>
                        </a:rPr>
                        <a:t>2048MB</a:t>
                      </a:r>
                      <a:r>
                        <a:rPr sz="1100" spc="-10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0" dirty="0">
                          <a:latin typeface="BatangChe"/>
                          <a:cs typeface="BatangChe"/>
                        </a:rPr>
                        <a:t>2</a:t>
                      </a:r>
                      <a:r>
                        <a:rPr sz="1100" spc="-10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0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5" dirty="0">
                          <a:latin typeface="BatangChe"/>
                          <a:cs typeface="BatangChe"/>
                        </a:rPr>
                        <a:t>4,096MB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279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여유율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100" spc="105" dirty="0">
                          <a:latin typeface="BatangChe"/>
                          <a:cs typeface="BatangChe"/>
                        </a:rPr>
                        <a:t>성능향상위한</a:t>
                      </a:r>
                      <a:r>
                        <a:rPr sz="1100" spc="-3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05" dirty="0">
                          <a:latin typeface="BatangChe"/>
                          <a:cs typeface="BatangChe"/>
                        </a:rPr>
                        <a:t>공간</a:t>
                      </a:r>
                      <a:r>
                        <a:rPr sz="1100" spc="-32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135" dirty="0">
                          <a:latin typeface="BatangChe"/>
                          <a:cs typeface="BatangChe"/>
                        </a:rPr>
                        <a:t>50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100" spc="25" dirty="0">
                          <a:latin typeface="BatangChe"/>
                          <a:cs typeface="BatangChe"/>
                        </a:rPr>
                        <a:t>(1,500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+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4,096)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0.5</a:t>
                      </a:r>
                      <a:r>
                        <a:rPr sz="1100" spc="-20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1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0" dirty="0">
                          <a:latin typeface="BatangChe"/>
                          <a:cs typeface="BatangChe"/>
                        </a:rPr>
                        <a:t>2,798MB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"/>
          <p:cNvSpPr txBox="1"/>
          <p:nvPr/>
        </p:nvSpPr>
        <p:spPr>
          <a:xfrm>
            <a:off x="526286" y="2411760"/>
            <a:ext cx="3046730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5" dirty="0">
                <a:latin typeface="BatangChe"/>
                <a:cs typeface="BatangChe"/>
              </a:rPr>
              <a:t> </a:t>
            </a:r>
            <a:r>
              <a:rPr sz="1200" spc="-20" dirty="0">
                <a:latin typeface="BatangChe"/>
                <a:cs typeface="BatangChe"/>
              </a:rPr>
              <a:t>웹서버의 시스템 </a:t>
            </a:r>
            <a:r>
              <a:rPr sz="1200" spc="-15" dirty="0">
                <a:latin typeface="BatangChe"/>
                <a:cs typeface="BatangChe"/>
              </a:rPr>
              <a:t>디스크</a:t>
            </a:r>
            <a:r>
              <a:rPr sz="1200" spc="55" dirty="0">
                <a:latin typeface="BatangChe"/>
                <a:cs typeface="BatangChe"/>
              </a:rPr>
              <a:t> </a:t>
            </a:r>
            <a:r>
              <a:rPr sz="1200" spc="-25" dirty="0">
                <a:latin typeface="BatangChe"/>
                <a:cs typeface="BatangChe"/>
              </a:rPr>
              <a:t>산정근거</a:t>
            </a:r>
            <a:endParaRPr sz="1200" dirty="0">
              <a:latin typeface="BatangChe"/>
              <a:cs typeface="BatangChe"/>
            </a:endParaRPr>
          </a:p>
        </p:txBody>
      </p:sp>
      <p:graphicFrame>
        <p:nvGraphicFramePr>
          <p:cNvPr id="26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737909"/>
              </p:ext>
            </p:extLst>
          </p:nvPr>
        </p:nvGraphicFramePr>
        <p:xfrm>
          <a:off x="594458" y="4572000"/>
          <a:ext cx="5066790" cy="1291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04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589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873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spc="-25" dirty="0">
                          <a:latin typeface="BatangChe"/>
                          <a:cs typeface="BatangChe"/>
                        </a:rPr>
                        <a:t>구분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spc="-20" dirty="0">
                          <a:latin typeface="BatangChe"/>
                          <a:cs typeface="BatangChe"/>
                        </a:rPr>
                        <a:t>산정근거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spc="-20" dirty="0">
                          <a:latin typeface="BatangChe"/>
                          <a:cs typeface="BatangChe"/>
                        </a:rPr>
                        <a:t>산정내역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6200" marR="76200" indent="172085">
                        <a:lnSpc>
                          <a:spcPct val="112700"/>
                        </a:lnSpc>
                      </a:pPr>
                      <a:r>
                        <a:rPr sz="1100" spc="100" dirty="0">
                          <a:latin typeface="BatangChe"/>
                          <a:cs typeface="BatangChe"/>
                        </a:rPr>
                        <a:t>시스템 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S/W</a:t>
                      </a:r>
                      <a:r>
                        <a:rPr sz="1100" spc="-1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00" dirty="0">
                          <a:latin typeface="BatangChe"/>
                          <a:cs typeface="BatangChe"/>
                        </a:rPr>
                        <a:t>사용량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marR="18415">
                        <a:lnSpc>
                          <a:spcPct val="112700"/>
                        </a:lnSpc>
                        <a:spcBef>
                          <a:spcPts val="565"/>
                        </a:spcBef>
                      </a:pPr>
                      <a:r>
                        <a:rPr sz="1100" spc="50" dirty="0">
                          <a:latin typeface="BatangChe"/>
                          <a:cs typeface="BatangChe"/>
                        </a:rPr>
                        <a:t>Windows NT + </a:t>
                      </a:r>
                      <a:r>
                        <a:rPr sz="1100" spc="70" dirty="0">
                          <a:latin typeface="BatangChe"/>
                          <a:cs typeface="BatangChe"/>
                        </a:rPr>
                        <a:t>DBMS(데이터 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베이스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관리도구를</a:t>
                      </a:r>
                      <a:r>
                        <a:rPr sz="1100" spc="-3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포함)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spc="125" dirty="0">
                          <a:latin typeface="BatangChe"/>
                          <a:cs typeface="BatangChe"/>
                        </a:rPr>
                        <a:t>0.5GB</a:t>
                      </a:r>
                      <a:r>
                        <a:rPr sz="1100" spc="-2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30" dirty="0">
                          <a:latin typeface="BatangChe"/>
                          <a:cs typeface="BatangChe"/>
                        </a:rPr>
                        <a:t>+</a:t>
                      </a:r>
                      <a:r>
                        <a:rPr sz="1100" spc="-2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30" dirty="0">
                          <a:latin typeface="BatangChe"/>
                          <a:cs typeface="BatangChe"/>
                        </a:rPr>
                        <a:t>1GB</a:t>
                      </a:r>
                      <a:r>
                        <a:rPr sz="1100" spc="-27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30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2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30" dirty="0">
                          <a:latin typeface="BatangChe"/>
                          <a:cs typeface="BatangChe"/>
                        </a:rPr>
                        <a:t>1.5GB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100" spc="110" dirty="0">
                          <a:latin typeface="BatangChe"/>
                          <a:cs typeface="BatangChe"/>
                        </a:rPr>
                        <a:t>SWAP</a:t>
                      </a:r>
                      <a:r>
                        <a:rPr sz="1100" spc="-1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20" dirty="0">
                          <a:latin typeface="BatangChe"/>
                          <a:cs typeface="BatangChe"/>
                        </a:rPr>
                        <a:t>공간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서버 메모리의 2</a:t>
                      </a:r>
                      <a:r>
                        <a:rPr sz="1100" spc="-3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배 </a:t>
                      </a:r>
                      <a:r>
                        <a:rPr sz="1100" spc="-15" dirty="0">
                          <a:latin typeface="BatangChe"/>
                          <a:cs typeface="BatangChe"/>
                        </a:rPr>
                        <a:t>적용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spc="75" dirty="0">
                          <a:latin typeface="BatangChe"/>
                          <a:cs typeface="BatangChe"/>
                        </a:rPr>
                        <a:t>1024</a:t>
                      </a:r>
                      <a:r>
                        <a:rPr sz="1100" spc="-21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20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0" dirty="0">
                          <a:latin typeface="BatangChe"/>
                          <a:cs typeface="BatangChe"/>
                        </a:rPr>
                        <a:t>2</a:t>
                      </a:r>
                      <a:r>
                        <a:rPr sz="1100" spc="-20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0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20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5" dirty="0">
                          <a:latin typeface="BatangChe"/>
                          <a:cs typeface="BatangChe"/>
                        </a:rPr>
                        <a:t>2,048MB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281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여유율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spc="100" dirty="0">
                          <a:latin typeface="BatangChe"/>
                          <a:cs typeface="BatangChe"/>
                        </a:rPr>
                        <a:t>성능향상위한</a:t>
                      </a:r>
                      <a:r>
                        <a:rPr sz="1100" spc="-3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00" dirty="0">
                          <a:latin typeface="BatangChe"/>
                          <a:cs typeface="BatangChe"/>
                        </a:rPr>
                        <a:t>공간</a:t>
                      </a:r>
                      <a:r>
                        <a:rPr sz="1100" spc="-3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130" dirty="0">
                          <a:latin typeface="BatangChe"/>
                          <a:cs typeface="BatangChe"/>
                        </a:rPr>
                        <a:t>50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spc="20" dirty="0">
                          <a:latin typeface="BatangChe"/>
                          <a:cs typeface="BatangChe"/>
                        </a:rPr>
                        <a:t>(1,500</a:t>
                      </a:r>
                      <a:r>
                        <a:rPr sz="1100" spc="-16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+</a:t>
                      </a:r>
                      <a:r>
                        <a:rPr sz="1100" spc="-1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5" dirty="0">
                          <a:latin typeface="BatangChe"/>
                          <a:cs typeface="BatangChe"/>
                        </a:rPr>
                        <a:t>2,048)</a:t>
                      </a:r>
                      <a:r>
                        <a:rPr sz="1100" spc="-16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16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5" dirty="0">
                          <a:latin typeface="BatangChe"/>
                          <a:cs typeface="BatangChe"/>
                        </a:rPr>
                        <a:t>0.5</a:t>
                      </a:r>
                      <a:r>
                        <a:rPr sz="1100" spc="-1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16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5" dirty="0">
                          <a:latin typeface="BatangChe"/>
                          <a:cs typeface="BatangChe"/>
                        </a:rPr>
                        <a:t>1,774MB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504056" y="4295001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spc="20" dirty="0">
                <a:latin typeface="BatangChe"/>
                <a:cs typeface="BatangChe"/>
              </a:rPr>
              <a:t>DB</a:t>
            </a:r>
            <a:r>
              <a:rPr lang="ko-KR" altLang="en-US" sz="1200" spc="-325" dirty="0">
                <a:latin typeface="BatangChe"/>
                <a:cs typeface="BatangChe"/>
              </a:rPr>
              <a:t> </a:t>
            </a:r>
            <a:r>
              <a:rPr lang="ko-KR" altLang="en-US" sz="1200" spc="35" dirty="0">
                <a:latin typeface="BatangChe"/>
                <a:cs typeface="BatangChe"/>
              </a:rPr>
              <a:t>서버의</a:t>
            </a:r>
            <a:r>
              <a:rPr lang="ko-KR" altLang="en-US" sz="1200" spc="-95" dirty="0">
                <a:latin typeface="BatangChe"/>
                <a:cs typeface="BatangChe"/>
              </a:rPr>
              <a:t> </a:t>
            </a:r>
            <a:r>
              <a:rPr lang="ko-KR" altLang="en-US" sz="1200" spc="35" dirty="0">
                <a:latin typeface="BatangChe"/>
                <a:cs typeface="BatangChe"/>
              </a:rPr>
              <a:t>시스템</a:t>
            </a:r>
            <a:r>
              <a:rPr lang="ko-KR" altLang="en-US" sz="1200" spc="-95" dirty="0">
                <a:latin typeface="BatangChe"/>
                <a:cs typeface="BatangChe"/>
              </a:rPr>
              <a:t> </a:t>
            </a:r>
            <a:r>
              <a:rPr lang="ko-KR" altLang="en-US" sz="1200" spc="35" dirty="0">
                <a:latin typeface="BatangChe"/>
                <a:cs typeface="BatangChe"/>
              </a:rPr>
              <a:t>디스크</a:t>
            </a:r>
            <a:r>
              <a:rPr lang="ko-KR" altLang="en-US" sz="1200" spc="-110" dirty="0">
                <a:latin typeface="BatangChe"/>
                <a:cs typeface="BatangChe"/>
              </a:rPr>
              <a:t> </a:t>
            </a:r>
            <a:r>
              <a:rPr lang="ko-KR" altLang="en-US" sz="1200" spc="30" dirty="0">
                <a:latin typeface="BatangChe"/>
                <a:cs typeface="BatangChe"/>
              </a:rPr>
              <a:t>산정근거</a:t>
            </a:r>
            <a:endParaRPr lang="ko-KR" altLang="en-US" sz="1200" dirty="0"/>
          </a:p>
        </p:txBody>
      </p:sp>
      <p:graphicFrame>
        <p:nvGraphicFramePr>
          <p:cNvPr id="2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816786"/>
              </p:ext>
            </p:extLst>
          </p:nvPr>
        </p:nvGraphicFramePr>
        <p:xfrm>
          <a:off x="631034" y="6366034"/>
          <a:ext cx="5030214" cy="24799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2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961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638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3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25" dirty="0">
                          <a:latin typeface="BatangChe"/>
                          <a:cs typeface="BatangChe"/>
                        </a:rPr>
                        <a:t>구분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20" dirty="0">
                          <a:latin typeface="BatangChe"/>
                          <a:cs typeface="BatangChe"/>
                        </a:rPr>
                        <a:t>산정근거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20" dirty="0">
                          <a:latin typeface="BatangChe"/>
                          <a:cs typeface="BatangChe"/>
                        </a:rPr>
                        <a:t>산정내역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65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33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latin typeface="BatangChe"/>
                          <a:cs typeface="BatangChe"/>
                        </a:rPr>
                        <a:t>데이터량/년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일별 입력건수 *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데이터</a:t>
                      </a:r>
                      <a:r>
                        <a:rPr sz="1100" spc="16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사이즈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10" dirty="0">
                          <a:latin typeface="BatangChe"/>
                          <a:cs typeface="BatangChe"/>
                        </a:rPr>
                        <a:t>(9,887</a:t>
                      </a:r>
                      <a:r>
                        <a:rPr sz="1100" spc="-2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건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0.5KB</a:t>
                      </a:r>
                      <a:r>
                        <a:rPr sz="1100" spc="-4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6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0" dirty="0">
                          <a:latin typeface="BatangChe"/>
                          <a:cs typeface="BatangChe"/>
                        </a:rPr>
                        <a:t>4,943.5KB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460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2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30(일)</a:t>
                      </a:r>
                      <a:r>
                        <a:rPr sz="1100" spc="-2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2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10" dirty="0">
                          <a:latin typeface="BatangChe"/>
                          <a:cs typeface="BatangChe"/>
                        </a:rPr>
                        <a:t>12(개월)</a:t>
                      </a:r>
                      <a:r>
                        <a:rPr sz="1100" spc="-30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2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15" dirty="0">
                          <a:latin typeface="BatangChe"/>
                          <a:cs typeface="BatangChe"/>
                        </a:rPr>
                        <a:t>1.3(보정율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130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3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35" dirty="0">
                          <a:latin typeface="BatangChe"/>
                          <a:cs typeface="BatangChe"/>
                        </a:rPr>
                        <a:t>5MB)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446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spc="-30" dirty="0">
                          <a:latin typeface="BatangChe"/>
                          <a:cs typeface="BatangChe"/>
                        </a:rPr>
                        <a:t>30)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spc="50" dirty="0">
                          <a:latin typeface="BatangChe"/>
                          <a:cs typeface="BatangChe"/>
                        </a:rPr>
                        <a:t>5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5" dirty="0">
                          <a:latin typeface="BatangChe"/>
                          <a:cs typeface="BatangChe"/>
                        </a:rPr>
                        <a:t>30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1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12</a:t>
                      </a:r>
                      <a:r>
                        <a:rPr sz="1100" spc="-1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1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1.3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1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2,340MB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7221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데이터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899160" algn="l"/>
                          <a:tab pos="1106170" algn="l"/>
                          <a:tab pos="1662430" algn="l"/>
                        </a:tabLst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데</a:t>
                      </a:r>
                      <a:r>
                        <a:rPr sz="1100" spc="10" dirty="0">
                          <a:latin typeface="BatangChe"/>
                          <a:cs typeface="BatangChe"/>
                        </a:rPr>
                        <a:t>이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터량</a:t>
                      </a:r>
                      <a:r>
                        <a:rPr sz="1100" spc="10" dirty="0">
                          <a:latin typeface="BatangChe"/>
                          <a:cs typeface="BatangChe"/>
                        </a:rPr>
                        <a:t>/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년	*	데</a:t>
                      </a:r>
                      <a:r>
                        <a:rPr sz="1100" spc="10" dirty="0">
                          <a:latin typeface="BatangChe"/>
                          <a:cs typeface="BatangChe"/>
                        </a:rPr>
                        <a:t>이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터	증</a:t>
                      </a:r>
                      <a:r>
                        <a:rPr sz="1100" spc="-15" dirty="0">
                          <a:latin typeface="BatangChe"/>
                          <a:cs typeface="BatangChe"/>
                        </a:rPr>
                        <a:t>가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율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40" dirty="0">
                          <a:latin typeface="BatangChe"/>
                          <a:cs typeface="BatangChe"/>
                        </a:rPr>
                        <a:t>2,340</a:t>
                      </a:r>
                      <a:r>
                        <a:rPr sz="1100" spc="-2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2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3.2</a:t>
                      </a:r>
                      <a:r>
                        <a:rPr sz="1100" spc="-2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+</a:t>
                      </a:r>
                      <a:r>
                        <a:rPr sz="1100" spc="-2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40" dirty="0">
                          <a:latin typeface="BatangChe"/>
                          <a:cs typeface="BatangChe"/>
                        </a:rPr>
                        <a:t>5,490</a:t>
                      </a:r>
                      <a:r>
                        <a:rPr sz="1100" spc="-2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=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2942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증가분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15" dirty="0">
                          <a:latin typeface="BatangChe"/>
                          <a:cs typeface="BatangChe"/>
                        </a:rPr>
                        <a:t>3.2</a:t>
                      </a:r>
                      <a:r>
                        <a:rPr sz="1100" spc="-2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배</a:t>
                      </a:r>
                      <a:r>
                        <a:rPr sz="1100" spc="-15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+</a:t>
                      </a:r>
                      <a:r>
                        <a:rPr sz="1100" spc="-15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기존</a:t>
                      </a:r>
                      <a:r>
                        <a:rPr sz="1100" spc="-1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35" dirty="0">
                          <a:latin typeface="BatangChe"/>
                          <a:cs typeface="BatangChe"/>
                        </a:rPr>
                        <a:t>데이터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70" dirty="0">
                          <a:latin typeface="BatangChe"/>
                          <a:cs typeface="BatangChe"/>
                        </a:rPr>
                        <a:t>7,488</a:t>
                      </a:r>
                      <a:r>
                        <a:rPr sz="1100" spc="-24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0" dirty="0">
                          <a:latin typeface="BatangChe"/>
                          <a:cs typeface="BatangChe"/>
                        </a:rPr>
                        <a:t>+</a:t>
                      </a:r>
                      <a:r>
                        <a:rPr sz="1100" spc="-24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5" dirty="0">
                          <a:latin typeface="BatangChe"/>
                          <a:cs typeface="BatangChe"/>
                        </a:rPr>
                        <a:t>5,490</a:t>
                      </a:r>
                      <a:r>
                        <a:rPr sz="1100" spc="-229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0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24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0" dirty="0">
                          <a:latin typeface="BatangChe"/>
                          <a:cs typeface="BatangChe"/>
                        </a:rPr>
                        <a:t>13GB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54610" algn="ctr">
                        <a:lnSpc>
                          <a:spcPct val="100000"/>
                        </a:lnSpc>
                      </a:pPr>
                      <a:r>
                        <a:rPr sz="1100" spc="50" dirty="0">
                          <a:latin typeface="BatangChe"/>
                          <a:cs typeface="BatangChe"/>
                        </a:rPr>
                        <a:t>RAID</a:t>
                      </a:r>
                      <a:r>
                        <a:rPr sz="1100" spc="-2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5</a:t>
                      </a:r>
                      <a:r>
                        <a:rPr sz="1100" spc="-1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10" dirty="0">
                          <a:latin typeface="BatangChe"/>
                          <a:cs typeface="BatangChe"/>
                        </a:rPr>
                        <a:t>적용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marR="692785">
                        <a:lnSpc>
                          <a:spcPts val="2100"/>
                        </a:lnSpc>
                        <a:spcBef>
                          <a:spcPts val="165"/>
                        </a:spcBef>
                      </a:pPr>
                      <a:r>
                        <a:rPr sz="1100" spc="-5" dirty="0">
                          <a:latin typeface="BatangChe"/>
                          <a:cs typeface="BatangChe"/>
                        </a:rPr>
                        <a:t>데이터 디스크의 </a:t>
                      </a:r>
                      <a:r>
                        <a:rPr sz="1100" spc="-135" dirty="0">
                          <a:latin typeface="BatangChe"/>
                          <a:cs typeface="BatangChe"/>
                        </a:rPr>
                        <a:t>20  </a:t>
                      </a:r>
                      <a:r>
                        <a:rPr sz="1100" spc="-60" dirty="0">
                          <a:latin typeface="BatangChe"/>
                          <a:cs typeface="BatangChe"/>
                        </a:rPr>
                        <a:t>(Parity</a:t>
                      </a:r>
                      <a:r>
                        <a:rPr sz="1100" spc="-20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95" dirty="0">
                          <a:latin typeface="BatangChe"/>
                          <a:cs typeface="BatangChe"/>
                        </a:rPr>
                        <a:t>영역)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spc="50" dirty="0">
                          <a:latin typeface="BatangChe"/>
                          <a:cs typeface="BatangChe"/>
                        </a:rPr>
                        <a:t>13</a:t>
                      </a:r>
                      <a:r>
                        <a:rPr sz="1100" spc="-204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1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1.2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1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15.6GB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1939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여유율</a:t>
                      </a: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105" dirty="0">
                          <a:latin typeface="BatangChe"/>
                          <a:cs typeface="BatangChe"/>
                        </a:rPr>
                        <a:t>성능향상을</a:t>
                      </a:r>
                      <a:r>
                        <a:rPr sz="1100" spc="-3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05" dirty="0">
                          <a:latin typeface="BatangChe"/>
                          <a:cs typeface="BatangChe"/>
                        </a:rPr>
                        <a:t>위한</a:t>
                      </a:r>
                      <a:r>
                        <a:rPr sz="1100" spc="-33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05" dirty="0">
                          <a:latin typeface="BatangChe"/>
                          <a:cs typeface="BatangChe"/>
                        </a:rPr>
                        <a:t>여유공간</a:t>
                      </a:r>
                      <a:r>
                        <a:rPr sz="1100" spc="-3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130" dirty="0">
                          <a:latin typeface="BatangChe"/>
                          <a:cs typeface="BatangChe"/>
                        </a:rPr>
                        <a:t>40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45" dirty="0">
                          <a:latin typeface="BatangChe"/>
                          <a:cs typeface="BatangChe"/>
                        </a:rPr>
                        <a:t>15.6</a:t>
                      </a:r>
                      <a:r>
                        <a:rPr sz="1100" spc="-2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2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1.4</a:t>
                      </a:r>
                      <a:r>
                        <a:rPr sz="1100" spc="-2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2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21.84GB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504056" y="6089035"/>
            <a:ext cx="3429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spc="20" dirty="0">
                <a:latin typeface="BatangChe"/>
                <a:cs typeface="BatangChe"/>
              </a:rPr>
              <a:t>DB</a:t>
            </a:r>
            <a:r>
              <a:rPr lang="ko-KR" altLang="en-US" sz="1200" spc="-325" dirty="0">
                <a:latin typeface="BatangChe"/>
                <a:cs typeface="BatangChe"/>
              </a:rPr>
              <a:t> </a:t>
            </a:r>
            <a:r>
              <a:rPr lang="ko-KR" altLang="en-US" sz="1200" spc="35" dirty="0">
                <a:latin typeface="BatangChe"/>
                <a:cs typeface="BatangChe"/>
              </a:rPr>
              <a:t>서버의</a:t>
            </a:r>
            <a:r>
              <a:rPr lang="ko-KR" altLang="en-US" sz="1200" spc="-95" dirty="0">
                <a:latin typeface="BatangChe"/>
                <a:cs typeface="BatangChe"/>
              </a:rPr>
              <a:t> </a:t>
            </a:r>
            <a:r>
              <a:rPr lang="ko-KR" altLang="en-US" sz="1200" spc="35" dirty="0">
                <a:latin typeface="BatangChe"/>
                <a:cs typeface="BatangChe"/>
              </a:rPr>
              <a:t>데이터 디스크</a:t>
            </a:r>
            <a:r>
              <a:rPr lang="ko-KR" altLang="en-US" sz="1200" spc="-110" dirty="0">
                <a:latin typeface="BatangChe"/>
                <a:cs typeface="BatangChe"/>
              </a:rPr>
              <a:t> </a:t>
            </a:r>
            <a:r>
              <a:rPr lang="ko-KR" altLang="en-US" sz="1200" spc="30" dirty="0">
                <a:latin typeface="BatangChe"/>
                <a:cs typeface="BatangChe"/>
              </a:rPr>
              <a:t>산정근거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-64Page-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695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5525" y="2220457"/>
            <a:ext cx="5702273" cy="6923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51" y="1485693"/>
            <a:ext cx="320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구성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4543711" y="753912"/>
            <a:ext cx="1544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4869160" y="1155182"/>
            <a:ext cx="1430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A.3 TO-BE </a:t>
            </a:r>
            <a:r>
              <a:rPr lang="ko-KR" altLang="en-US" sz="1400" b="1" dirty="0"/>
              <a:t>분석</a:t>
            </a:r>
            <a:endParaRPr lang="en-US" altLang="ko-KR" sz="1400" b="1" dirty="0"/>
          </a:p>
          <a:p>
            <a:endParaRPr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-1489" y="1835696"/>
            <a:ext cx="246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NW </a:t>
            </a:r>
            <a:r>
              <a:rPr lang="ko-KR" altLang="en-US" dirty="0"/>
              <a:t>구성도</a:t>
            </a:r>
          </a:p>
        </p:txBody>
      </p:sp>
      <p:pic>
        <p:nvPicPr>
          <p:cNvPr id="9" name="Picture 37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96" y="2555776"/>
            <a:ext cx="619125" cy="36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05" y="5025627"/>
            <a:ext cx="438203" cy="478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374" y="5012454"/>
            <a:ext cx="438203" cy="478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3" descr="IPTransportConcentrat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39" y="3144219"/>
            <a:ext cx="567771" cy="31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3" descr="IPTransportConcentrat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725" y="3131840"/>
            <a:ext cx="567771" cy="31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028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95" y="3614895"/>
            <a:ext cx="318455" cy="46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028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6" y="3597961"/>
            <a:ext cx="318455" cy="46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3" descr="IPTransportConcentrat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38" y="4431638"/>
            <a:ext cx="567771" cy="31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3" descr="IPTransportConcentrat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343" y="4385469"/>
            <a:ext cx="567771" cy="31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>
            <a:endCxn id="13" idx="0"/>
          </p:cNvCxnSpPr>
          <p:nvPr/>
        </p:nvCxnSpPr>
        <p:spPr>
          <a:xfrm flipH="1">
            <a:off x="1101025" y="2737936"/>
            <a:ext cx="346871" cy="4062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9" idx="3"/>
            <a:endCxn id="14" idx="0"/>
          </p:cNvCxnSpPr>
          <p:nvPr/>
        </p:nvCxnSpPr>
        <p:spPr>
          <a:xfrm>
            <a:off x="2041621" y="2737936"/>
            <a:ext cx="398990" cy="3939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7" idx="2"/>
            <a:endCxn id="20" idx="0"/>
          </p:cNvCxnSpPr>
          <p:nvPr/>
        </p:nvCxnSpPr>
        <p:spPr>
          <a:xfrm flipH="1">
            <a:off x="1051724" y="4083681"/>
            <a:ext cx="41099" cy="3479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8" idx="2"/>
            <a:endCxn id="21" idx="0"/>
          </p:cNvCxnSpPr>
          <p:nvPr/>
        </p:nvCxnSpPr>
        <p:spPr>
          <a:xfrm>
            <a:off x="2457544" y="4066747"/>
            <a:ext cx="1685" cy="3187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21" idx="2"/>
            <a:endCxn id="12" idx="0"/>
          </p:cNvCxnSpPr>
          <p:nvPr/>
        </p:nvCxnSpPr>
        <p:spPr>
          <a:xfrm>
            <a:off x="2459229" y="4703854"/>
            <a:ext cx="15247" cy="308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76102" y="4750023"/>
            <a:ext cx="43483" cy="2756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1295259" y="4589014"/>
            <a:ext cx="939508" cy="2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280443" y="3331397"/>
            <a:ext cx="939508" cy="2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1280442" y="5416629"/>
            <a:ext cx="939508" cy="2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297376" y="5298098"/>
            <a:ext cx="939508" cy="2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1672073" y="5133911"/>
            <a:ext cx="144929" cy="419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33" name="직선 연결선 32"/>
          <p:cNvCxnSpPr>
            <a:stCxn id="17" idx="3"/>
            <a:endCxn id="18" idx="1"/>
          </p:cNvCxnSpPr>
          <p:nvPr/>
        </p:nvCxnSpPr>
        <p:spPr>
          <a:xfrm flipV="1">
            <a:off x="1252050" y="3832354"/>
            <a:ext cx="1046266" cy="16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endCxn id="10" idx="2"/>
          </p:cNvCxnSpPr>
          <p:nvPr/>
        </p:nvCxnSpPr>
        <p:spPr>
          <a:xfrm flipH="1" flipV="1">
            <a:off x="1095207" y="5503698"/>
            <a:ext cx="673463" cy="391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endCxn id="12" idx="2"/>
          </p:cNvCxnSpPr>
          <p:nvPr/>
        </p:nvCxnSpPr>
        <p:spPr>
          <a:xfrm flipV="1">
            <a:off x="1768670" y="5490525"/>
            <a:ext cx="705806" cy="40465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10" idx="2"/>
          </p:cNvCxnSpPr>
          <p:nvPr/>
        </p:nvCxnSpPr>
        <p:spPr>
          <a:xfrm flipH="1" flipV="1">
            <a:off x="1095207" y="5503698"/>
            <a:ext cx="1558692" cy="349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endCxn id="12" idx="2"/>
          </p:cNvCxnSpPr>
          <p:nvPr/>
        </p:nvCxnSpPr>
        <p:spPr>
          <a:xfrm flipV="1">
            <a:off x="877509" y="5490525"/>
            <a:ext cx="1596967" cy="40747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endCxn id="12" idx="2"/>
          </p:cNvCxnSpPr>
          <p:nvPr/>
        </p:nvCxnSpPr>
        <p:spPr>
          <a:xfrm flipH="1" flipV="1">
            <a:off x="2474476" y="5490525"/>
            <a:ext cx="179423" cy="363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10" idx="2"/>
          </p:cNvCxnSpPr>
          <p:nvPr/>
        </p:nvCxnSpPr>
        <p:spPr>
          <a:xfrm flipV="1">
            <a:off x="877509" y="5503698"/>
            <a:ext cx="217698" cy="394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604" y="6537720"/>
            <a:ext cx="323850" cy="4572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3414" y="6537720"/>
            <a:ext cx="323850" cy="4572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8590" y="6549076"/>
            <a:ext cx="323850" cy="45720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2400" y="6549076"/>
            <a:ext cx="323850" cy="4572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8880" y="6444208"/>
            <a:ext cx="323850" cy="4572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0928" y="6491064"/>
            <a:ext cx="323850" cy="457200"/>
          </a:xfrm>
          <a:prstGeom prst="rect">
            <a:avLst/>
          </a:prstGeom>
        </p:spPr>
      </p:pic>
      <p:cxnSp>
        <p:nvCxnSpPr>
          <p:cNvPr id="50" name="직선 연결선 49"/>
          <p:cNvCxnSpPr>
            <a:endCxn id="44" idx="0"/>
          </p:cNvCxnSpPr>
          <p:nvPr/>
        </p:nvCxnSpPr>
        <p:spPr>
          <a:xfrm flipH="1">
            <a:off x="501529" y="6216381"/>
            <a:ext cx="375980" cy="321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endCxn id="45" idx="0"/>
          </p:cNvCxnSpPr>
          <p:nvPr/>
        </p:nvCxnSpPr>
        <p:spPr>
          <a:xfrm>
            <a:off x="877509" y="6216381"/>
            <a:ext cx="17830" cy="321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endCxn id="46" idx="0"/>
          </p:cNvCxnSpPr>
          <p:nvPr/>
        </p:nvCxnSpPr>
        <p:spPr>
          <a:xfrm flipH="1">
            <a:off x="1610515" y="6213567"/>
            <a:ext cx="158155" cy="335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endCxn id="47" idx="0"/>
          </p:cNvCxnSpPr>
          <p:nvPr/>
        </p:nvCxnSpPr>
        <p:spPr>
          <a:xfrm>
            <a:off x="1768670" y="6213567"/>
            <a:ext cx="235655" cy="335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endCxn id="49" idx="0"/>
          </p:cNvCxnSpPr>
          <p:nvPr/>
        </p:nvCxnSpPr>
        <p:spPr>
          <a:xfrm>
            <a:off x="2585292" y="6118049"/>
            <a:ext cx="357561" cy="3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endCxn id="48" idx="0"/>
          </p:cNvCxnSpPr>
          <p:nvPr/>
        </p:nvCxnSpPr>
        <p:spPr>
          <a:xfrm flipH="1">
            <a:off x="2510805" y="6062121"/>
            <a:ext cx="108819" cy="382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558064" y="3697416"/>
            <a:ext cx="60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FW</a:t>
            </a:r>
            <a:endParaRPr lang="ko-KR" altLang="en-US" dirty="0"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9224" y="3711731"/>
            <a:ext cx="60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FW</a:t>
            </a:r>
            <a:endParaRPr lang="ko-KR" altLang="en-US" dirty="0">
              <a:latin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27" y="3118744"/>
            <a:ext cx="60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L4</a:t>
            </a:r>
            <a:endParaRPr lang="ko-KR" altLang="en-US" dirty="0">
              <a:latin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440127" y="3059966"/>
            <a:ext cx="60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L4</a:t>
            </a:r>
            <a:endParaRPr lang="ko-KR" altLang="en-US" dirty="0">
              <a:latin typeface="+mn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73622" y="4351455"/>
            <a:ext cx="60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L4</a:t>
            </a:r>
            <a:endParaRPr lang="ko-KR" altLang="en-US" dirty="0">
              <a:latin typeface="+mn-ea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27532" y="4434248"/>
            <a:ext cx="60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L4</a:t>
            </a:r>
            <a:endParaRPr lang="ko-KR" altLang="en-US" dirty="0">
              <a:latin typeface="+mn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41648" y="5128258"/>
            <a:ext cx="73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+mn-ea"/>
              </a:rPr>
              <a:t>백본</a:t>
            </a:r>
            <a:endParaRPr lang="ko-KR" altLang="en-US" dirty="0">
              <a:latin typeface="+mn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594145" y="5147509"/>
            <a:ext cx="73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+mn-ea"/>
              </a:rPr>
              <a:t>백본</a:t>
            </a:r>
            <a:endParaRPr lang="ko-KR" altLang="en-US" dirty="0">
              <a:latin typeface="+mn-ea"/>
            </a:endParaRPr>
          </a:p>
        </p:txBody>
      </p:sp>
      <p:cxnSp>
        <p:nvCxnSpPr>
          <p:cNvPr id="87" name="직선 연결선 86"/>
          <p:cNvCxnSpPr>
            <a:stCxn id="13" idx="2"/>
            <a:endCxn id="17" idx="0"/>
          </p:cNvCxnSpPr>
          <p:nvPr/>
        </p:nvCxnSpPr>
        <p:spPr>
          <a:xfrm flipH="1">
            <a:off x="1092823" y="3462604"/>
            <a:ext cx="8202" cy="1522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stCxn id="14" idx="2"/>
            <a:endCxn id="18" idx="0"/>
          </p:cNvCxnSpPr>
          <p:nvPr/>
        </p:nvCxnSpPr>
        <p:spPr>
          <a:xfrm>
            <a:off x="2440611" y="3450225"/>
            <a:ext cx="16933" cy="1477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25525" y="6907513"/>
            <a:ext cx="129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System Db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340737" y="6918869"/>
            <a:ext cx="81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System Server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408577" y="4355976"/>
            <a:ext cx="1209675" cy="1031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DMZ1</a:t>
            </a:r>
          </a:p>
          <a:p>
            <a:pPr algn="ctr"/>
            <a:r>
              <a:rPr lang="ko-KR" altLang="en-US" sz="1200" b="1" dirty="0">
                <a:latin typeface="+mn-ea"/>
              </a:rPr>
              <a:t>메일서버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en-US" altLang="ko-KR" sz="1200" b="1" dirty="0" err="1">
                <a:latin typeface="+mn-ea"/>
              </a:rPr>
              <a:t>WeB</a:t>
            </a:r>
            <a:r>
              <a:rPr lang="ko-KR" altLang="en-US" sz="1200" b="1" dirty="0">
                <a:latin typeface="+mn-ea"/>
              </a:rPr>
              <a:t>서버</a:t>
            </a:r>
          </a:p>
          <a:p>
            <a:pPr algn="ctr"/>
            <a:endParaRPr lang="en-US" altLang="ko-KR" sz="1200" b="1" dirty="0">
              <a:latin typeface="+mn-ea"/>
            </a:endParaRPr>
          </a:p>
        </p:txBody>
      </p:sp>
      <p:pic>
        <p:nvPicPr>
          <p:cNvPr id="120" name="Picture 10" descr="Layer 2 Remote Switch.ai, December 30, 200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57" y="5939650"/>
            <a:ext cx="570728" cy="28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0" descr="Layer 2 Remote Switch.ai, December 30, 200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611" y="5981090"/>
            <a:ext cx="570728" cy="28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0" descr="Layer 2 Remote Switch.ai, December 30, 200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35" y="5949290"/>
            <a:ext cx="570728" cy="28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0" descr="Layer 2 Remote Switch.ai, December 30, 200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40" y="4644008"/>
            <a:ext cx="570728" cy="28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8" name="직선 연결선 117"/>
          <p:cNvCxnSpPr>
            <a:endCxn id="123" idx="1"/>
          </p:cNvCxnSpPr>
          <p:nvPr/>
        </p:nvCxnSpPr>
        <p:spPr>
          <a:xfrm>
            <a:off x="2755159" y="3909194"/>
            <a:ext cx="1324581" cy="876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4034062" y="6441681"/>
            <a:ext cx="527374" cy="264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rot="14400000">
            <a:off x="4499314" y="6477628"/>
            <a:ext cx="197262" cy="164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 flipH="1">
            <a:off x="4611599" y="6513533"/>
            <a:ext cx="355882" cy="20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>
            <a:endCxn id="139" idx="0"/>
          </p:cNvCxnSpPr>
          <p:nvPr/>
        </p:nvCxnSpPr>
        <p:spPr>
          <a:xfrm>
            <a:off x="4531677" y="6770282"/>
            <a:ext cx="318343" cy="253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>
            <a:endCxn id="136" idx="0"/>
          </p:cNvCxnSpPr>
          <p:nvPr/>
        </p:nvCxnSpPr>
        <p:spPr>
          <a:xfrm flipH="1">
            <a:off x="4262276" y="6816647"/>
            <a:ext cx="215133" cy="183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3645213" y="5886876"/>
            <a:ext cx="228258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4179" y="6061078"/>
            <a:ext cx="561975" cy="504825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524" y="6072571"/>
            <a:ext cx="561975" cy="504825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7277" y="6097550"/>
            <a:ext cx="323850" cy="457200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4105" y="6101168"/>
            <a:ext cx="323850" cy="45720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6538" y="6999752"/>
            <a:ext cx="371475" cy="361950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4282" y="7023980"/>
            <a:ext cx="371475" cy="361950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3184" y="6613528"/>
            <a:ext cx="527417" cy="291260"/>
          </a:xfrm>
          <a:prstGeom prst="rect">
            <a:avLst/>
          </a:prstGeom>
        </p:spPr>
      </p:pic>
      <p:cxnSp>
        <p:nvCxnSpPr>
          <p:cNvPr id="141" name="직선 연결선 140"/>
          <p:cNvCxnSpPr>
            <a:endCxn id="132" idx="0"/>
          </p:cNvCxnSpPr>
          <p:nvPr/>
        </p:nvCxnSpPr>
        <p:spPr>
          <a:xfrm flipH="1">
            <a:off x="4035167" y="5939148"/>
            <a:ext cx="8420" cy="121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>
            <a:endCxn id="133" idx="0"/>
          </p:cNvCxnSpPr>
          <p:nvPr/>
        </p:nvCxnSpPr>
        <p:spPr>
          <a:xfrm>
            <a:off x="4578091" y="5904078"/>
            <a:ext cx="8421" cy="168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>
            <a:endCxn id="134" idx="0"/>
          </p:cNvCxnSpPr>
          <p:nvPr/>
        </p:nvCxnSpPr>
        <p:spPr>
          <a:xfrm>
            <a:off x="5086938" y="5865978"/>
            <a:ext cx="2264" cy="231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>
            <a:endCxn id="135" idx="0"/>
          </p:cNvCxnSpPr>
          <p:nvPr/>
        </p:nvCxnSpPr>
        <p:spPr>
          <a:xfrm flipH="1">
            <a:off x="5456030" y="5939148"/>
            <a:ext cx="4697" cy="162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31892" y="6934345"/>
            <a:ext cx="485775" cy="590550"/>
          </a:xfrm>
          <a:prstGeom prst="rect">
            <a:avLst/>
          </a:prstGeom>
        </p:spPr>
      </p:pic>
      <p:cxnSp>
        <p:nvCxnSpPr>
          <p:cNvPr id="146" name="꺾인 연결선 145"/>
          <p:cNvCxnSpPr>
            <a:stCxn id="140" idx="3"/>
            <a:endCxn id="145" idx="0"/>
          </p:cNvCxnSpPr>
          <p:nvPr/>
        </p:nvCxnSpPr>
        <p:spPr>
          <a:xfrm>
            <a:off x="4840601" y="6759158"/>
            <a:ext cx="634179" cy="1751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 rot="16200000">
            <a:off x="5336079" y="6294203"/>
            <a:ext cx="492443" cy="6813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000" dirty="0"/>
              <a:t>Backup</a:t>
            </a:r>
          </a:p>
          <a:p>
            <a:r>
              <a:rPr lang="en-US" altLang="ko-KR" sz="1000" dirty="0"/>
              <a:t>server</a:t>
            </a:r>
            <a:endParaRPr lang="ko-KR" altLang="en-US" sz="1000" dirty="0"/>
          </a:p>
        </p:txBody>
      </p:sp>
      <p:sp>
        <p:nvSpPr>
          <p:cNvPr id="148" name="TextBox 147"/>
          <p:cNvSpPr txBox="1"/>
          <p:nvPr/>
        </p:nvSpPr>
        <p:spPr>
          <a:xfrm rot="16200000">
            <a:off x="3977111" y="6200057"/>
            <a:ext cx="338554" cy="6813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000" dirty="0"/>
              <a:t>server</a:t>
            </a:r>
            <a:endParaRPr lang="ko-KR" altLang="en-US" sz="1000" dirty="0"/>
          </a:p>
        </p:txBody>
      </p:sp>
      <p:sp>
        <p:nvSpPr>
          <p:cNvPr id="149" name="TextBox 148"/>
          <p:cNvSpPr txBox="1"/>
          <p:nvPr/>
        </p:nvSpPr>
        <p:spPr>
          <a:xfrm rot="16200000">
            <a:off x="4566809" y="6554664"/>
            <a:ext cx="338554" cy="6194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000" dirty="0"/>
              <a:t>san</a:t>
            </a:r>
            <a:endParaRPr lang="ko-KR" altLang="en-US" sz="1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501008" y="5436096"/>
            <a:ext cx="24186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서버 스토리지 구성도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3573016" y="5459162"/>
            <a:ext cx="2438949" cy="19899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/>
          <p:cNvSpPr/>
          <p:nvPr/>
        </p:nvSpPr>
        <p:spPr>
          <a:xfrm>
            <a:off x="346655" y="8334340"/>
            <a:ext cx="2257714" cy="69697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5" name="직선 연결선 154"/>
          <p:cNvCxnSpPr/>
          <p:nvPr/>
        </p:nvCxnSpPr>
        <p:spPr>
          <a:xfrm>
            <a:off x="649497" y="8034338"/>
            <a:ext cx="527374" cy="198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 rot="14400000">
            <a:off x="1114749" y="8057839"/>
            <a:ext cx="197262" cy="12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 flipH="1">
            <a:off x="1227034" y="8098192"/>
            <a:ext cx="355882" cy="150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>
            <a:stCxn id="167" idx="2"/>
            <a:endCxn id="166" idx="0"/>
          </p:cNvCxnSpPr>
          <p:nvPr/>
        </p:nvCxnSpPr>
        <p:spPr>
          <a:xfrm>
            <a:off x="1192327" y="8428332"/>
            <a:ext cx="273128" cy="276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>
            <a:stCxn id="167" idx="2"/>
            <a:endCxn id="165" idx="0"/>
          </p:cNvCxnSpPr>
          <p:nvPr/>
        </p:nvCxnSpPr>
        <p:spPr>
          <a:xfrm flipH="1">
            <a:off x="877711" y="8428332"/>
            <a:ext cx="314616" cy="252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>
          <a:xfrm>
            <a:off x="260648" y="7452320"/>
            <a:ext cx="2282585" cy="3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491" y="7683609"/>
            <a:ext cx="422220" cy="379283"/>
          </a:xfrm>
          <a:prstGeom prst="rect">
            <a:avLst/>
          </a:prstGeom>
        </p:spPr>
      </p:pic>
      <p:pic>
        <p:nvPicPr>
          <p:cNvPr id="162" name="그림 1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836" y="7695102"/>
            <a:ext cx="422220" cy="37928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2980" y="7714160"/>
            <a:ext cx="243314" cy="343501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9808" y="7717778"/>
            <a:ext cx="243314" cy="343501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163" y="8680718"/>
            <a:ext cx="279095" cy="271938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5907" y="8704946"/>
            <a:ext cx="279095" cy="271938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199" y="8209504"/>
            <a:ext cx="396256" cy="218828"/>
          </a:xfrm>
          <a:prstGeom prst="rect">
            <a:avLst/>
          </a:prstGeom>
        </p:spPr>
      </p:pic>
      <p:cxnSp>
        <p:nvCxnSpPr>
          <p:cNvPr id="168" name="직선 연결선 167"/>
          <p:cNvCxnSpPr>
            <a:endCxn id="161" idx="0"/>
          </p:cNvCxnSpPr>
          <p:nvPr/>
        </p:nvCxnSpPr>
        <p:spPr>
          <a:xfrm flipH="1">
            <a:off x="650601" y="7520495"/>
            <a:ext cx="8422" cy="155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>
            <a:endCxn id="162" idx="0"/>
          </p:cNvCxnSpPr>
          <p:nvPr/>
        </p:nvCxnSpPr>
        <p:spPr>
          <a:xfrm>
            <a:off x="1193526" y="7491491"/>
            <a:ext cx="8420" cy="193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>
            <a:endCxn id="163" idx="0"/>
          </p:cNvCxnSpPr>
          <p:nvPr/>
        </p:nvCxnSpPr>
        <p:spPr>
          <a:xfrm>
            <a:off x="1702373" y="7461069"/>
            <a:ext cx="2264" cy="241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>
            <a:endCxn id="164" idx="0"/>
          </p:cNvCxnSpPr>
          <p:nvPr/>
        </p:nvCxnSpPr>
        <p:spPr>
          <a:xfrm flipH="1">
            <a:off x="2071465" y="7525180"/>
            <a:ext cx="4699" cy="18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그림 17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0389" y="8578859"/>
            <a:ext cx="364970" cy="443689"/>
          </a:xfrm>
          <a:prstGeom prst="rect">
            <a:avLst/>
          </a:prstGeom>
        </p:spPr>
      </p:pic>
      <p:cxnSp>
        <p:nvCxnSpPr>
          <p:cNvPr id="173" name="꺾인 연결선 172"/>
          <p:cNvCxnSpPr>
            <a:stCxn id="167" idx="3"/>
            <a:endCxn id="172" idx="0"/>
          </p:cNvCxnSpPr>
          <p:nvPr/>
        </p:nvCxnSpPr>
        <p:spPr>
          <a:xfrm>
            <a:off x="1390455" y="8330733"/>
            <a:ext cx="702419" cy="2363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 173"/>
          <p:cNvCxnSpPr>
            <a:stCxn id="165" idx="0"/>
            <a:endCxn id="172" idx="0"/>
          </p:cNvCxnSpPr>
          <p:nvPr/>
        </p:nvCxnSpPr>
        <p:spPr>
          <a:xfrm rot="5400000" flipH="1" flipV="1">
            <a:off x="1434363" y="8077442"/>
            <a:ext cx="101859" cy="1104694"/>
          </a:xfrm>
          <a:prstGeom prst="bentConnector3">
            <a:avLst>
              <a:gd name="adj1" fmla="val 324428"/>
            </a:avLst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2540003" y="7668344"/>
            <a:ext cx="32652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서버를 거치지 않는 백업 방식으로 서버 측 업무지연 최소화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2529813" y="8160550"/>
            <a:ext cx="26278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네트워크 </a:t>
            </a:r>
            <a:r>
              <a:rPr lang="ko-KR" altLang="en-US" sz="1300" dirty="0" err="1"/>
              <a:t>손실율</a:t>
            </a:r>
            <a:r>
              <a:rPr lang="ko-KR" altLang="en-US" sz="1300" dirty="0"/>
              <a:t> 최소화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2564904" y="8528084"/>
            <a:ext cx="29876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/>
              <a:t>스토리지측</a:t>
            </a:r>
            <a:r>
              <a:rPr lang="ko-KR" altLang="en-US" sz="1300" dirty="0"/>
              <a:t> 업무지연 최소화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162377" y="7195825"/>
            <a:ext cx="17299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백업방식</a:t>
            </a:r>
          </a:p>
        </p:txBody>
      </p:sp>
      <p:sp>
        <p:nvSpPr>
          <p:cNvPr id="180" name="직사각형 179"/>
          <p:cNvSpPr/>
          <p:nvPr/>
        </p:nvSpPr>
        <p:spPr>
          <a:xfrm>
            <a:off x="182526" y="7308304"/>
            <a:ext cx="2438949" cy="1723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19484" y="1942164"/>
            <a:ext cx="172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클라우드화</a:t>
            </a:r>
            <a:endParaRPr lang="ko-KR" altLang="en-US" dirty="0"/>
          </a:p>
        </p:txBody>
      </p:sp>
      <p:sp>
        <p:nvSpPr>
          <p:cNvPr id="150" name="TextBox 149"/>
          <p:cNvSpPr txBox="1"/>
          <p:nvPr/>
        </p:nvSpPr>
        <p:spPr>
          <a:xfrm>
            <a:off x="2296882" y="6977821"/>
            <a:ext cx="112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분석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예측 </a:t>
            </a:r>
            <a:r>
              <a:rPr lang="en-US" altLang="ko-KR" sz="1200" dirty="0">
                <a:latin typeface="+mn-ea"/>
              </a:rPr>
              <a:t>Server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-65Page-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165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7792" y="2320777"/>
            <a:ext cx="5819810" cy="59956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4543711" y="753912"/>
            <a:ext cx="1544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4869160" y="1155182"/>
            <a:ext cx="1430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A.3 TO-BE </a:t>
            </a:r>
            <a:r>
              <a:rPr lang="ko-KR" altLang="en-US" sz="1400" b="1" dirty="0"/>
              <a:t>분석</a:t>
            </a:r>
            <a:endParaRPr lang="en-US" altLang="ko-KR" sz="1400" b="1" dirty="0"/>
          </a:p>
          <a:p>
            <a:endParaRPr lang="ko-KR" altLang="en-US" sz="1400" dirty="0"/>
          </a:p>
        </p:txBody>
      </p:sp>
      <p:sp>
        <p:nvSpPr>
          <p:cNvPr id="125" name="TextBox 124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</a:t>
            </a:r>
            <a:r>
              <a:rPr lang="en-US" altLang="ko-KR" smtClean="0"/>
              <a:t>66Page-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851" y="1485693"/>
            <a:ext cx="320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통합 데이터 구성도</a:t>
            </a:r>
            <a:endParaRPr lang="ko-KR" altLang="en-US" dirty="0"/>
          </a:p>
        </p:txBody>
      </p:sp>
      <p:sp>
        <p:nvSpPr>
          <p:cNvPr id="11" name="모서리가 둥근 직사각형 64"/>
          <p:cNvSpPr/>
          <p:nvPr/>
        </p:nvSpPr>
        <p:spPr>
          <a:xfrm>
            <a:off x="424484" y="2843808"/>
            <a:ext cx="2628231" cy="1312063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54303" y="2641380"/>
            <a:ext cx="933180" cy="314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구매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2150" y="2955543"/>
            <a:ext cx="2620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1.1 </a:t>
            </a:r>
            <a:r>
              <a:rPr lang="ko-KR" altLang="en-US" sz="1200" dirty="0" smtClean="0"/>
              <a:t>주문관리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1.1.1 </a:t>
            </a:r>
            <a:r>
              <a:rPr lang="ko-KR" altLang="en-US" sz="1200" dirty="0" smtClean="0"/>
              <a:t>거래처별 요청접수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1.1.2 </a:t>
            </a:r>
            <a:r>
              <a:rPr lang="ko-KR" altLang="en-US" sz="1200" dirty="0" smtClean="0"/>
              <a:t>거래처별 주문정보확인</a:t>
            </a:r>
            <a:endParaRPr lang="en-US" altLang="ko-KR" sz="1200" dirty="0" smtClean="0"/>
          </a:p>
          <a:p>
            <a:r>
              <a:rPr lang="en-US" altLang="ko-KR" sz="1200" dirty="0" smtClean="0"/>
              <a:t>1.2 </a:t>
            </a:r>
            <a:r>
              <a:rPr lang="ko-KR" altLang="en-US" sz="1200" dirty="0" smtClean="0"/>
              <a:t>발주관리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1.2.1 </a:t>
            </a:r>
            <a:r>
              <a:rPr lang="ko-KR" altLang="en-US" sz="1200" dirty="0" err="1" smtClean="0"/>
              <a:t>발주량</a:t>
            </a:r>
            <a:r>
              <a:rPr lang="ko-KR" altLang="en-US" sz="1200" dirty="0" smtClean="0"/>
              <a:t> 결정 및 처리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1.2.2 </a:t>
            </a:r>
            <a:r>
              <a:rPr lang="ko-KR" altLang="en-US" sz="1200" dirty="0" smtClean="0"/>
              <a:t>입고된 물품 확인</a:t>
            </a:r>
            <a:endParaRPr lang="en-US" altLang="ko-KR" sz="1200" dirty="0"/>
          </a:p>
        </p:txBody>
      </p:sp>
      <p:sp>
        <p:nvSpPr>
          <p:cNvPr id="14" name="모서리가 둥근 직사각형 64"/>
          <p:cNvSpPr/>
          <p:nvPr/>
        </p:nvSpPr>
        <p:spPr>
          <a:xfrm>
            <a:off x="3349150" y="2758204"/>
            <a:ext cx="2628231" cy="1681395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078969" y="2555776"/>
            <a:ext cx="933180" cy="314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재고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26816" y="2869939"/>
            <a:ext cx="2620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r>
              <a:rPr lang="en-US" altLang="ko-KR" sz="1200" dirty="0" smtClean="0"/>
              <a:t>.1 </a:t>
            </a:r>
            <a:r>
              <a:rPr lang="ko-KR" altLang="en-US" sz="1200" dirty="0" smtClean="0"/>
              <a:t>상품등록관리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2.1.1 </a:t>
            </a:r>
            <a:r>
              <a:rPr lang="ko-KR" altLang="en-US" sz="1200" dirty="0" smtClean="0"/>
              <a:t>입고된 상품 확인</a:t>
            </a:r>
            <a:endParaRPr lang="en-US" altLang="ko-KR" sz="1200" dirty="0" smtClean="0"/>
          </a:p>
          <a:p>
            <a:r>
              <a:rPr lang="en-US" altLang="ko-KR" sz="1200" dirty="0" smtClean="0"/>
              <a:t>2.2 </a:t>
            </a:r>
            <a:r>
              <a:rPr lang="ko-KR" altLang="en-US" sz="1200" dirty="0" smtClean="0"/>
              <a:t>출하관리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2.2.1 </a:t>
            </a:r>
            <a:r>
              <a:rPr lang="ko-KR" altLang="en-US" sz="1200" dirty="0" smtClean="0"/>
              <a:t>업체별 출고정보 확인</a:t>
            </a:r>
            <a:endParaRPr lang="en-US" altLang="ko-KR" sz="1200" dirty="0" smtClean="0"/>
          </a:p>
          <a:p>
            <a:r>
              <a:rPr lang="en-US" altLang="ko-KR" sz="1200" dirty="0" smtClean="0"/>
              <a:t>2.3 </a:t>
            </a:r>
            <a:r>
              <a:rPr lang="ko-KR" altLang="en-US" sz="1200" dirty="0" smtClean="0"/>
              <a:t>회수관리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2.3.1 </a:t>
            </a:r>
            <a:r>
              <a:rPr lang="ko-KR" altLang="en-US" sz="1200" dirty="0" smtClean="0"/>
              <a:t>회수 정보확인</a:t>
            </a:r>
            <a:endParaRPr lang="en-US" altLang="ko-KR" sz="1200" dirty="0" smtClean="0"/>
          </a:p>
          <a:p>
            <a:r>
              <a:rPr lang="en-US" altLang="ko-KR" sz="1200" dirty="0" smtClean="0"/>
              <a:t>2.4 </a:t>
            </a:r>
            <a:r>
              <a:rPr lang="ko-KR" altLang="en-US" sz="1200" dirty="0" smtClean="0"/>
              <a:t>재고관리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2.4.1 </a:t>
            </a:r>
            <a:r>
              <a:rPr lang="ko-KR" altLang="en-US" sz="1200" dirty="0" smtClean="0"/>
              <a:t>업체별 출고</a:t>
            </a:r>
            <a:endParaRPr lang="en-US" altLang="ko-KR" sz="1200" dirty="0" smtClean="0"/>
          </a:p>
        </p:txBody>
      </p:sp>
      <p:sp>
        <p:nvSpPr>
          <p:cNvPr id="20" name="모서리가 둥근 직사각형 64"/>
          <p:cNvSpPr/>
          <p:nvPr/>
        </p:nvSpPr>
        <p:spPr>
          <a:xfrm>
            <a:off x="3413864" y="4786972"/>
            <a:ext cx="2628231" cy="882061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143683" y="4584544"/>
            <a:ext cx="933180" cy="314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물류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91530" y="4898707"/>
            <a:ext cx="2620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3.1 </a:t>
            </a:r>
            <a:r>
              <a:rPr lang="ko-KR" altLang="en-US" sz="1200" dirty="0" smtClean="0"/>
              <a:t>배송관리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3.1.1 </a:t>
            </a:r>
            <a:r>
              <a:rPr lang="ko-KR" altLang="en-US" sz="1200" dirty="0" smtClean="0"/>
              <a:t>입고된 후 상품확인</a:t>
            </a:r>
            <a:endParaRPr lang="en-US" altLang="ko-KR" sz="1200" dirty="0"/>
          </a:p>
        </p:txBody>
      </p:sp>
      <p:sp>
        <p:nvSpPr>
          <p:cNvPr id="23" name="모서리가 둥근 직사각형 64"/>
          <p:cNvSpPr/>
          <p:nvPr/>
        </p:nvSpPr>
        <p:spPr>
          <a:xfrm>
            <a:off x="447388" y="4580606"/>
            <a:ext cx="2628231" cy="149673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77207" y="4378178"/>
            <a:ext cx="933180" cy="314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영업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5054" y="4692341"/>
            <a:ext cx="26207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r>
              <a:rPr lang="en-US" altLang="ko-KR" sz="1200" dirty="0" smtClean="0"/>
              <a:t>.1</a:t>
            </a:r>
            <a:r>
              <a:rPr lang="ko-KR" altLang="en-US" sz="1200" dirty="0" smtClean="0"/>
              <a:t> 고객관리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4.1.1 </a:t>
            </a:r>
            <a:r>
              <a:rPr lang="ko-KR" altLang="en-US" sz="1200" dirty="0" smtClean="0"/>
              <a:t>거래처 관리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4.1.2 </a:t>
            </a:r>
            <a:r>
              <a:rPr lang="ko-KR" altLang="en-US" sz="1200" dirty="0" smtClean="0"/>
              <a:t>고객 데이터 관리 </a:t>
            </a:r>
            <a:endParaRPr lang="en-US" altLang="ko-KR" sz="1200" dirty="0" smtClean="0"/>
          </a:p>
          <a:p>
            <a:r>
              <a:rPr lang="en-US" altLang="ko-KR" sz="1200" dirty="0" smtClean="0"/>
              <a:t>4.2 </a:t>
            </a:r>
            <a:r>
              <a:rPr lang="ko-KR" altLang="en-US" sz="1200" dirty="0" smtClean="0"/>
              <a:t>매출관리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4.2.1 </a:t>
            </a:r>
            <a:r>
              <a:rPr lang="ko-KR" altLang="en-US" sz="1200" dirty="0" smtClean="0"/>
              <a:t>매출 데이터 관리 </a:t>
            </a:r>
            <a:endParaRPr lang="en-US" altLang="ko-KR" sz="1200" dirty="0"/>
          </a:p>
          <a:p>
            <a:r>
              <a:rPr lang="en-US" altLang="ko-KR" sz="1200" dirty="0" smtClean="0"/>
              <a:t>4.3 </a:t>
            </a:r>
            <a:r>
              <a:rPr lang="ko-KR" altLang="en-US" sz="1200" dirty="0" smtClean="0"/>
              <a:t>상품관리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4.3.1 </a:t>
            </a:r>
            <a:r>
              <a:rPr lang="ko-KR" altLang="en-US" sz="1200" dirty="0" smtClean="0"/>
              <a:t>생산 데이터 관리 </a:t>
            </a:r>
            <a:endParaRPr lang="en-US" altLang="ko-KR" sz="1200" dirty="0" smtClean="0"/>
          </a:p>
        </p:txBody>
      </p:sp>
      <p:sp>
        <p:nvSpPr>
          <p:cNvPr id="26" name="모서리가 둥근 직사각형 64"/>
          <p:cNvSpPr/>
          <p:nvPr/>
        </p:nvSpPr>
        <p:spPr>
          <a:xfrm>
            <a:off x="550698" y="6479240"/>
            <a:ext cx="2628231" cy="149673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80517" y="6276812"/>
            <a:ext cx="933180" cy="314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재무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8364" y="6590975"/>
            <a:ext cx="26207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5.1</a:t>
            </a:r>
            <a:r>
              <a:rPr lang="ko-KR" altLang="en-US" sz="1200" dirty="0" smtClean="0"/>
              <a:t> 지불관리</a:t>
            </a:r>
            <a:endParaRPr lang="en-US" altLang="ko-KR" sz="1200" dirty="0" smtClean="0"/>
          </a:p>
          <a:p>
            <a:r>
              <a:rPr lang="en-US" altLang="ko-KR" sz="1200" dirty="0" smtClean="0"/>
              <a:t>   5.1.1 </a:t>
            </a:r>
            <a:r>
              <a:rPr lang="ko-KR" altLang="en-US" sz="1200" dirty="0" smtClean="0"/>
              <a:t>지불 데이터 관리</a:t>
            </a:r>
            <a:endParaRPr lang="en-US" altLang="ko-KR" sz="1200" dirty="0" smtClean="0"/>
          </a:p>
          <a:p>
            <a:r>
              <a:rPr lang="en-US" altLang="ko-KR" sz="1200" dirty="0"/>
              <a:t>5</a:t>
            </a:r>
            <a:r>
              <a:rPr lang="en-US" altLang="ko-KR" sz="1200" dirty="0" smtClean="0"/>
              <a:t>.2 </a:t>
            </a:r>
            <a:r>
              <a:rPr lang="ko-KR" altLang="en-US" sz="1200" dirty="0" smtClean="0"/>
              <a:t>수금관리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5.2.1 </a:t>
            </a:r>
            <a:r>
              <a:rPr lang="ko-KR" altLang="en-US" sz="1200" dirty="0" smtClean="0"/>
              <a:t>채권관리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5.2.2 </a:t>
            </a:r>
            <a:r>
              <a:rPr lang="ko-KR" altLang="en-US" sz="1200" dirty="0" smtClean="0"/>
              <a:t>채무관리</a:t>
            </a:r>
            <a:endParaRPr lang="en-US" altLang="ko-KR" sz="1200" dirty="0"/>
          </a:p>
          <a:p>
            <a:r>
              <a:rPr lang="en-US" altLang="ko-KR" sz="1200" dirty="0" smtClean="0"/>
              <a:t>5.3 </a:t>
            </a:r>
            <a:r>
              <a:rPr lang="ko-KR" altLang="en-US" sz="1200" dirty="0" smtClean="0"/>
              <a:t>회계관리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5.3.1 </a:t>
            </a:r>
            <a:r>
              <a:rPr lang="ko-KR" altLang="en-US" sz="1200" dirty="0" smtClean="0"/>
              <a:t>회계 전표 관리 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08740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43711" y="753912"/>
            <a:ext cx="1544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69160" y="1155182"/>
            <a:ext cx="1430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A.3 TO-BE </a:t>
            </a:r>
            <a:r>
              <a:rPr lang="ko-KR" altLang="en-US" sz="1400" b="1" dirty="0"/>
              <a:t>분석</a:t>
            </a:r>
            <a:endParaRPr lang="en-US" altLang="ko-KR" sz="1400" b="1" dirty="0"/>
          </a:p>
          <a:p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28" y="2555776"/>
            <a:ext cx="4464069" cy="62532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851" y="1485693"/>
            <a:ext cx="320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실제관계도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3052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43711" y="753912"/>
            <a:ext cx="1544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69160" y="1155182"/>
            <a:ext cx="1430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A.3 TO-BE </a:t>
            </a:r>
            <a:r>
              <a:rPr lang="ko-KR" altLang="en-US" sz="1400" b="1" dirty="0"/>
              <a:t>분석</a:t>
            </a:r>
            <a:endParaRPr lang="en-US" altLang="ko-KR" sz="1400" b="1" dirty="0"/>
          </a:p>
          <a:p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8851" y="1485693"/>
            <a:ext cx="320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ERD : </a:t>
            </a:r>
            <a:r>
              <a:rPr lang="ko-KR" altLang="en-US" dirty="0" smtClean="0"/>
              <a:t>구매관리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92" y="1995565"/>
            <a:ext cx="5544616" cy="439285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46228" y="6516217"/>
            <a:ext cx="1846022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Entity</a:t>
            </a:r>
            <a:endParaRPr lang="ko-KR" altLang="en-US" sz="1000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60848" y="6516216"/>
            <a:ext cx="3569152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설명</a:t>
            </a:r>
            <a:endParaRPr lang="ko-KR" altLang="en-US" sz="1000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739428" y="6524820"/>
            <a:ext cx="1092708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관련 부서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46228" y="6969298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주문관리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60847" y="6948257"/>
            <a:ext cx="3569153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거래처의 주문서 역할로 거래처로부터 주문된 물건과 거래회사의 정보가 포함되어 있다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39428" y="6969297"/>
            <a:ext cx="109144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46228" y="7541447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거래처 관리</a:t>
            </a:r>
            <a:endParaRPr lang="en-US" altLang="ko-KR" sz="10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051072" y="7511802"/>
            <a:ext cx="3578928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시스템을 이용하는 거래처 관리로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사용자가 직접 추가하거나 추가된 거래처를 사용할 수 있다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770533" y="7522321"/>
            <a:ext cx="109144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65608" y="8152268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거래처 코드관리</a:t>
            </a:r>
            <a:endParaRPr lang="en-US" altLang="ko-KR" sz="10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70452" y="8122623"/>
            <a:ext cx="3578928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사입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도매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소매 등의 거래의 코드를 관리한다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89913" y="8133142"/>
            <a:ext cx="109144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</p:spTree>
    <p:extLst>
      <p:ext uri="{BB962C8B-B14F-4D97-AF65-F5344CB8AC3E}">
        <p14:creationId xmlns:p14="http://schemas.microsoft.com/office/powerpoint/2010/main" val="20418650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43711" y="753912"/>
            <a:ext cx="1544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69160" y="1155182"/>
            <a:ext cx="1430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A.3 TO-BE </a:t>
            </a:r>
            <a:r>
              <a:rPr lang="ko-KR" altLang="en-US" sz="1400" b="1" dirty="0"/>
              <a:t>분석</a:t>
            </a:r>
            <a:endParaRPr lang="en-US" altLang="ko-KR" sz="1400" b="1" dirty="0"/>
          </a:p>
          <a:p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8851" y="1485693"/>
            <a:ext cx="320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ERD : </a:t>
            </a:r>
            <a:r>
              <a:rPr lang="ko-KR" altLang="en-US" dirty="0" smtClean="0"/>
              <a:t>재고관리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물류관리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70" y="2220457"/>
            <a:ext cx="5953838" cy="521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914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43711" y="753912"/>
            <a:ext cx="1544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69160" y="1155182"/>
            <a:ext cx="1430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A.3 TO-BE </a:t>
            </a:r>
            <a:r>
              <a:rPr lang="ko-KR" altLang="en-US" sz="1400" b="1" dirty="0"/>
              <a:t>분석</a:t>
            </a:r>
            <a:endParaRPr lang="en-US" altLang="ko-KR" sz="1400" b="1" dirty="0"/>
          </a:p>
          <a:p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8851" y="1485693"/>
            <a:ext cx="320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ERD : </a:t>
            </a:r>
            <a:r>
              <a:rPr lang="ko-KR" altLang="en-US" dirty="0" smtClean="0"/>
              <a:t>재고관리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물류관리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4003" y="2771801"/>
            <a:ext cx="1846022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Entity</a:t>
            </a:r>
            <a:endParaRPr lang="ko-KR" altLang="en-US" sz="1000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58623" y="2771800"/>
            <a:ext cx="3569152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설명</a:t>
            </a:r>
            <a:endParaRPr lang="ko-KR" altLang="en-US" sz="1000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37203" y="2780404"/>
            <a:ext cx="1092708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관련 부서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4003" y="3224882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재고관리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58622" y="3203841"/>
            <a:ext cx="3569153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시스템을 사용하는 사용자의 통합 재고를 보여준다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37203" y="3224881"/>
            <a:ext cx="109144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4003" y="3797031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발주관리</a:t>
            </a:r>
            <a:endParaRPr lang="en-US" altLang="ko-KR" sz="10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48847" y="3767386"/>
            <a:ext cx="3578928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공급업체로부터 발주를 하는 공급업체 발주주문서 관리정보를 담고 있다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68308" y="3777905"/>
            <a:ext cx="109144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3383" y="4407852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업체별 출하관리</a:t>
            </a:r>
            <a:endParaRPr lang="en-US" altLang="ko-KR" sz="10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68227" y="4378207"/>
            <a:ext cx="3578928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업체별 출고된 수량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목록과 금액 등을 관리한다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87688" y="4388726"/>
            <a:ext cx="109144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3383" y="4980001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업체별 회수관리</a:t>
            </a:r>
            <a:endParaRPr lang="en-US" altLang="ko-KR" sz="10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968227" y="4950356"/>
            <a:ext cx="3578928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업체별 </a:t>
            </a:r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회수된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수량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목록과 금액 등을 </a:t>
            </a:r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관리한다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687688" y="4960875"/>
            <a:ext cx="109144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3778" y="5528067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배송관리</a:t>
            </a:r>
            <a:endParaRPr lang="en-US" altLang="ko-KR" sz="10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58622" y="5498422"/>
            <a:ext cx="3578928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배송업체 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API</a:t>
            </a:r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활용하여 받아온 정보를 저장하고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사용자에게 보여줄 것이다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78083" y="5508941"/>
            <a:ext cx="109144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1891" y="6123222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상품등록관리</a:t>
            </a:r>
            <a:endParaRPr lang="en-US" altLang="ko-KR" sz="10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76735" y="6093577"/>
            <a:ext cx="3578928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공급업체가 상품을 등록할 수 있는 부분으로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공통으로 사용될 상품이 등록된다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696196" y="6104096"/>
            <a:ext cx="109144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1891" y="6718522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상품특성코드관리</a:t>
            </a:r>
            <a:endParaRPr lang="en-US" altLang="ko-KR" sz="10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976735" y="6688877"/>
            <a:ext cx="3578928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상품의 재질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색상 등의 특성정보를 코드화하여 관리한다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696196" y="6699396"/>
            <a:ext cx="109144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</p:spTree>
    <p:extLst>
      <p:ext uri="{BB962C8B-B14F-4D97-AF65-F5344CB8AC3E}">
        <p14:creationId xmlns:p14="http://schemas.microsoft.com/office/powerpoint/2010/main" val="22240860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43711" y="753912"/>
            <a:ext cx="1544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69160" y="1155182"/>
            <a:ext cx="1430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A.3 TO-BE </a:t>
            </a:r>
            <a:r>
              <a:rPr lang="ko-KR" altLang="en-US" sz="1400" b="1" dirty="0"/>
              <a:t>분석</a:t>
            </a:r>
            <a:endParaRPr lang="en-US" altLang="ko-KR" sz="1400" b="1" dirty="0"/>
          </a:p>
          <a:p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8851" y="1485693"/>
            <a:ext cx="320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ERD : </a:t>
            </a:r>
            <a:r>
              <a:rPr lang="ko-KR" altLang="en-US" dirty="0" smtClean="0"/>
              <a:t>영업관리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95" y="2048522"/>
            <a:ext cx="4669482" cy="366773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4624" y="6179872"/>
            <a:ext cx="1846022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Entity</a:t>
            </a:r>
            <a:endParaRPr lang="ko-KR" altLang="en-US" sz="1000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59244" y="6179871"/>
            <a:ext cx="3569152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설명</a:t>
            </a:r>
            <a:endParaRPr lang="ko-KR" altLang="en-US" sz="1000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37824" y="6188475"/>
            <a:ext cx="1092708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관련 부서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4624" y="6632953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고객관리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59243" y="6611912"/>
            <a:ext cx="3569153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고객의 이름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번호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아이디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비밀번호 등 회원관리 부분이다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88309" y="6657560"/>
            <a:ext cx="109144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4624" y="7205102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매출 데이터 관리</a:t>
            </a:r>
            <a:endParaRPr lang="en-US" altLang="ko-KR" sz="10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49468" y="7175457"/>
            <a:ext cx="3578928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고객이 본 시스템을 통해 달성한 매출의 </a:t>
            </a:r>
            <a:r>
              <a:rPr lang="ko-KR" altLang="en-US" sz="1000" dirty="0" err="1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밸생목록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금액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일자 등을 지속적으로 저장하고 보여준다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68929" y="7185976"/>
            <a:ext cx="109144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4004" y="7815923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상품관리</a:t>
            </a:r>
            <a:endParaRPr lang="en-US" altLang="ko-KR" sz="10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68848" y="7786278"/>
            <a:ext cx="3578928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고객이 </a:t>
            </a:r>
            <a:r>
              <a:rPr lang="ko-KR" altLang="en-US" sz="1000" dirty="0" err="1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직접등록해서</a:t>
            </a:r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사용하는 상품 등록 데이터베이스로 공통으로 공유되지 않고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해당 고객만 사용할 수 있다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88309" y="7796797"/>
            <a:ext cx="109144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4004" y="8409456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상품특성코드관리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68848" y="8379811"/>
            <a:ext cx="3578928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상품의 재질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색상 등의 특성정보를 코드화하여 관리한다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88309" y="8390330"/>
            <a:ext cx="109144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</p:spTree>
    <p:extLst>
      <p:ext uri="{BB962C8B-B14F-4D97-AF65-F5344CB8AC3E}">
        <p14:creationId xmlns:p14="http://schemas.microsoft.com/office/powerpoint/2010/main" val="2344997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43711" y="753912"/>
            <a:ext cx="1544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69160" y="1155182"/>
            <a:ext cx="1430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A.3 TO-BE </a:t>
            </a:r>
            <a:r>
              <a:rPr lang="ko-KR" altLang="en-US" sz="1400" b="1" dirty="0"/>
              <a:t>분석</a:t>
            </a:r>
            <a:endParaRPr lang="en-US" altLang="ko-KR" sz="1400" b="1" dirty="0"/>
          </a:p>
          <a:p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8851" y="1485693"/>
            <a:ext cx="320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ERD : </a:t>
            </a:r>
            <a:r>
              <a:rPr lang="ko-KR" altLang="en-US" dirty="0" smtClean="0"/>
              <a:t>재무관리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11" y="1979712"/>
            <a:ext cx="3504600" cy="459463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3160" y="6678818"/>
            <a:ext cx="1846022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Entity</a:t>
            </a:r>
            <a:endParaRPr lang="ko-KR" altLang="en-US" sz="1000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57780" y="6678817"/>
            <a:ext cx="3569152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설명</a:t>
            </a:r>
            <a:endParaRPr lang="ko-KR" altLang="en-US" sz="1000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36360" y="6687421"/>
            <a:ext cx="1092708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관련 부서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3160" y="7131899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회계관리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57779" y="7110858"/>
            <a:ext cx="3569153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전체 회계정보를 보여준다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86845" y="7156506"/>
            <a:ext cx="109144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3160" y="7704048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지불관리</a:t>
            </a:r>
            <a:endParaRPr lang="en-US" altLang="ko-KR" sz="10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48004" y="7674403"/>
            <a:ext cx="3578928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회계정보 중 지불정보에 관한 내용을 보여준다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67465" y="7684922"/>
            <a:ext cx="109144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2540" y="8314869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수금관리</a:t>
            </a:r>
            <a:endParaRPr lang="en-US" altLang="ko-KR" sz="10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67384" y="8285224"/>
            <a:ext cx="3578928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회계정보 중 수금관리에 관한 내용을 보여준다</a:t>
            </a:r>
            <a:r>
              <a:rPr lang="en-US" altLang="ko-KR" sz="10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86845" y="8295743"/>
            <a:ext cx="109144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</p:spTree>
    <p:extLst>
      <p:ext uri="{BB962C8B-B14F-4D97-AF65-F5344CB8AC3E}">
        <p14:creationId xmlns:p14="http://schemas.microsoft.com/office/powerpoint/2010/main" val="459370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33056" y="730430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A.1 </a:t>
            </a:r>
            <a:r>
              <a:rPr lang="ko-KR" altLang="en-US" sz="1600" dirty="0"/>
              <a:t>환경 분석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3635" y="699652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0648" y="2195736"/>
            <a:ext cx="56166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‘</a:t>
            </a:r>
            <a:r>
              <a:rPr lang="ko-KR" altLang="en-US" sz="1200" dirty="0" err="1">
                <a:latin typeface="돋움" pitchFamily="50" charset="-127"/>
                <a:ea typeface="돋움" pitchFamily="50" charset="-127"/>
              </a:rPr>
              <a:t>패스트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 패션</a:t>
            </a:r>
            <a:r>
              <a:rPr lang="en-US" altLang="ko-KR" sz="1200" dirty="0">
                <a:latin typeface="돋움" pitchFamily="50" charset="-127"/>
                <a:ea typeface="돋움" pitchFamily="50" charset="-127"/>
              </a:rPr>
              <a:t>(fast fashion)’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이란 </a:t>
            </a:r>
            <a:r>
              <a:rPr lang="en-US" altLang="ko-KR" sz="1200" dirty="0">
                <a:latin typeface="돋움" pitchFamily="50" charset="-127"/>
                <a:ea typeface="돋움" pitchFamily="50" charset="-127"/>
              </a:rPr>
              <a:t>2000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년대 초반 새로 생겨난 단어로 </a:t>
            </a:r>
            <a:r>
              <a:rPr lang="ko-KR" altLang="en-US" sz="1200" dirty="0" err="1">
                <a:latin typeface="돋움" pitchFamily="50" charset="-127"/>
                <a:ea typeface="돋움" pitchFamily="50" charset="-127"/>
              </a:rPr>
              <a:t>국립국</a:t>
            </a:r>
            <a:endParaRPr lang="ko-KR" altLang="en-US" sz="1200" dirty="0">
              <a:latin typeface="돋움" pitchFamily="50" charset="-127"/>
              <a:ea typeface="돋움" pitchFamily="50" charset="-127"/>
            </a:endParaRPr>
          </a:p>
          <a:p>
            <a:pPr fontAlgn="base" latinLnBrk="0"/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어원에는 </a:t>
            </a:r>
            <a:r>
              <a:rPr lang="en-US" altLang="ko-KR" sz="1200" dirty="0">
                <a:latin typeface="돋움" pitchFamily="50" charset="-127"/>
                <a:ea typeface="돋움" pitchFamily="50" charset="-127"/>
              </a:rPr>
              <a:t>2004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년 외국어 표기 </a:t>
            </a:r>
            <a:r>
              <a:rPr lang="ko-KR" altLang="en-US" sz="1200" dirty="0" err="1">
                <a:latin typeface="돋움" pitchFamily="50" charset="-127"/>
                <a:ea typeface="돋움" pitchFamily="50" charset="-127"/>
              </a:rPr>
              <a:t>신어로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 등록되었다</a:t>
            </a:r>
            <a:r>
              <a:rPr lang="en-US" altLang="ko-KR" sz="1200" dirty="0">
                <a:latin typeface="돋움" pitchFamily="50" charset="-127"/>
                <a:ea typeface="돋움" pitchFamily="50" charset="-127"/>
              </a:rPr>
              <a:t>. 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이곳에서 발간한 신어 자</a:t>
            </a:r>
          </a:p>
          <a:p>
            <a:pPr fontAlgn="base" latinLnBrk="0"/>
            <a:r>
              <a:rPr lang="ko-KR" altLang="en-US" sz="1200" dirty="0" err="1">
                <a:latin typeface="돋움" pitchFamily="50" charset="-127"/>
                <a:ea typeface="돋움" pitchFamily="50" charset="-127"/>
              </a:rPr>
              <a:t>료집에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 따르면 </a:t>
            </a:r>
            <a:r>
              <a:rPr lang="ko-KR" altLang="en-US" sz="1200" dirty="0" err="1">
                <a:latin typeface="돋움" pitchFamily="50" charset="-127"/>
                <a:ea typeface="돋움" pitchFamily="50" charset="-127"/>
              </a:rPr>
              <a:t>패스트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 패션이란 유행에 따라서 빨리 바꾸어서 내놓는 옷을 통</a:t>
            </a:r>
          </a:p>
          <a:p>
            <a:pPr fontAlgn="base" latinLnBrk="0"/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틀어 이르는 말로 ‘패스트푸드</a:t>
            </a:r>
            <a:r>
              <a:rPr lang="en-US" altLang="ko-KR" sz="1200" dirty="0">
                <a:latin typeface="돋움" pitchFamily="50" charset="-127"/>
                <a:ea typeface="돋움" pitchFamily="50" charset="-127"/>
              </a:rPr>
              <a:t>(fast food)’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에 유추하여 만들어 내었다고 정의</a:t>
            </a:r>
          </a:p>
          <a:p>
            <a:pPr fontAlgn="base" latinLnBrk="0"/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한다</a:t>
            </a:r>
            <a:r>
              <a:rPr lang="en-US" altLang="ko-KR" sz="1200" dirty="0">
                <a:latin typeface="돋움" pitchFamily="50" charset="-127"/>
                <a:ea typeface="돋움" pitchFamily="50" charset="-127"/>
              </a:rPr>
              <a:t>. </a:t>
            </a:r>
          </a:p>
          <a:p>
            <a:pPr fontAlgn="base" latinLnBrk="0"/>
            <a:endParaRPr lang="en-US" altLang="ko-KR" sz="1200" dirty="0">
              <a:latin typeface="돋움" pitchFamily="50" charset="-127"/>
              <a:ea typeface="돋움" pitchFamily="50" charset="-127"/>
            </a:endParaRPr>
          </a:p>
          <a:p>
            <a:pPr fontAlgn="base" latinLnBrk="0"/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미국의 </a:t>
            </a:r>
            <a:r>
              <a:rPr lang="ko-KR" altLang="en-US" sz="1200" dirty="0" err="1">
                <a:latin typeface="돋움" pitchFamily="50" charset="-127"/>
                <a:ea typeface="돋움" pitchFamily="50" charset="-127"/>
              </a:rPr>
              <a:t>위키피디아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 온라인 백과사전에 의하면 </a:t>
            </a:r>
            <a:r>
              <a:rPr lang="ko-KR" altLang="en-US" sz="1200" dirty="0" err="1">
                <a:latin typeface="돋움" pitchFamily="50" charset="-127"/>
                <a:ea typeface="돋움" pitchFamily="50" charset="-127"/>
              </a:rPr>
              <a:t>패스트패션은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 봄과 가을에</a:t>
            </a:r>
          </a:p>
          <a:p>
            <a:pPr fontAlgn="base" latinLnBrk="0"/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개최되는 최신의 컬렉션을 토대로 한 의류를 가리키는 단어이다</a:t>
            </a:r>
            <a:r>
              <a:rPr lang="en-US" altLang="ko-KR" sz="1200" dirty="0">
                <a:latin typeface="돋움" pitchFamily="50" charset="-127"/>
                <a:ea typeface="돋움" pitchFamily="50" charset="-127"/>
              </a:rPr>
              <a:t>. 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이러한 옷들</a:t>
            </a:r>
          </a:p>
          <a:p>
            <a:pPr fontAlgn="base" latinLnBrk="0"/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은 빠르고 저렴하게 디자인</a:t>
            </a:r>
            <a:r>
              <a:rPr lang="en-US" altLang="ko-KR" sz="1200" dirty="0"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제작되어 대중들로 하여금 낮은 가격에 최신의</a:t>
            </a:r>
          </a:p>
          <a:p>
            <a:pPr fontAlgn="base" latinLnBrk="0"/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의복 스타일을 접할 수 있게끔 하였으며 </a:t>
            </a:r>
            <a:r>
              <a:rPr lang="en-US" altLang="ko-KR" sz="1200" dirty="0">
                <a:latin typeface="돋움" pitchFamily="50" charset="-127"/>
                <a:ea typeface="돋움" pitchFamily="50" charset="-127"/>
              </a:rPr>
              <a:t>H&amp;M, Forever 21, Zara, Primark</a:t>
            </a:r>
            <a:endParaRPr lang="ko-KR" altLang="en-US" sz="1200" dirty="0">
              <a:latin typeface="돋움" pitchFamily="50" charset="-127"/>
              <a:ea typeface="돋움" pitchFamily="50" charset="-127"/>
            </a:endParaRPr>
          </a:p>
          <a:p>
            <a:pPr fontAlgn="base" latinLnBrk="0"/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와 같은 대규모 소매업체가 이에 해당한다고 하였다</a:t>
            </a:r>
            <a:r>
              <a:rPr lang="en-US" altLang="ko-KR" sz="1200" dirty="0">
                <a:latin typeface="돋움" pitchFamily="50" charset="-127"/>
                <a:ea typeface="돋움" pitchFamily="50" charset="-127"/>
              </a:rPr>
              <a:t>.</a:t>
            </a:r>
            <a:endParaRPr lang="ko-KR" altLang="en-US" sz="12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0648" y="1619672"/>
            <a:ext cx="2629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lgerian" pitchFamily="82" charset="0"/>
                <a:ea typeface="HY궁서B" pitchFamily="18" charset="-127"/>
              </a:rPr>
              <a:t>Fast </a:t>
            </a:r>
            <a:r>
              <a:rPr lang="en-US" altLang="ko-KR" sz="2000" b="1" dirty="0" err="1">
                <a:latin typeface="Algerian" pitchFamily="82" charset="0"/>
                <a:ea typeface="HY궁서B" pitchFamily="18" charset="-127"/>
              </a:rPr>
              <a:t>Fasion</a:t>
            </a:r>
            <a:r>
              <a:rPr lang="en-US" altLang="ko-KR" sz="2000" b="1" dirty="0">
                <a:latin typeface="Algerian" pitchFamily="82" charset="0"/>
                <a:ea typeface="HY궁서B" pitchFamily="18" charset="-127"/>
              </a:rPr>
              <a:t> </a:t>
            </a:r>
            <a:r>
              <a:rPr lang="ko-KR" altLang="en-US" sz="2000" b="1" dirty="0">
                <a:latin typeface="Algerian" pitchFamily="82" charset="0"/>
                <a:ea typeface="HY궁서B" pitchFamily="18" charset="-127"/>
              </a:rPr>
              <a:t>의 개념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73635" y="4499992"/>
            <a:ext cx="5387613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110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패스트</a:t>
            </a:r>
            <a:r>
              <a:rPr lang="ko-KR" altLang="en-US" sz="1400" b="1" dirty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 패션의 근본적인 목표는 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저렴한 비용으로 좋은 제품을 빠르게 생산하는 것이라고 할 수 있다</a:t>
            </a:r>
            <a:r>
              <a:rPr lang="en-US" altLang="ko-KR" sz="1200" dirty="0">
                <a:latin typeface="돋움" pitchFamily="50" charset="-127"/>
                <a:ea typeface="돋움" pitchFamily="50" charset="-127"/>
              </a:rPr>
              <a:t>. ‘Fast’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라는 단어가 의미하듯이 </a:t>
            </a:r>
            <a:r>
              <a:rPr lang="ko-KR" altLang="en-US" sz="1200" dirty="0" err="1">
                <a:latin typeface="돋움" pitchFamily="50" charset="-127"/>
                <a:ea typeface="돋움" pitchFamily="50" charset="-127"/>
              </a:rPr>
              <a:t>패스트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 패션은 한해 </a:t>
            </a:r>
            <a:r>
              <a:rPr lang="en-US" altLang="ko-KR" sz="1200" dirty="0">
                <a:latin typeface="돋움" pitchFamily="50" charset="-127"/>
                <a:ea typeface="돋움" pitchFamily="50" charset="-127"/>
              </a:rPr>
              <a:t>S/S(Spring/Summer)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와 </a:t>
            </a:r>
            <a:r>
              <a:rPr lang="en-US" altLang="ko-KR" sz="1200" dirty="0">
                <a:latin typeface="돋움" pitchFamily="50" charset="-127"/>
                <a:ea typeface="돋움" pitchFamily="50" charset="-127"/>
              </a:rPr>
              <a:t>F/W(Fall/Winter)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의 시즌으로 나눠지던 생산방식으로부터 벗어나 빠르게 변화하는 유행에 맞춰 즉각적으로 상품을 </a:t>
            </a:r>
            <a:r>
              <a:rPr lang="ko-KR" altLang="en-US" sz="1200" dirty="0" err="1">
                <a:latin typeface="돋움" pitchFamily="50" charset="-127"/>
                <a:ea typeface="돋움" pitchFamily="50" charset="-127"/>
              </a:rPr>
              <a:t>만들어내는것이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 특징이다</a:t>
            </a:r>
            <a:r>
              <a:rPr lang="en-US" altLang="ko-KR" sz="1200" dirty="0">
                <a:latin typeface="돋움" pitchFamily="50" charset="-127"/>
                <a:ea typeface="돋움" pitchFamily="50" charset="-127"/>
              </a:rPr>
              <a:t>. 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컬렉션에서 발표된 새로운 디자인을 </a:t>
            </a:r>
            <a:r>
              <a:rPr lang="en-US" altLang="ko-KR" sz="1200" dirty="0">
                <a:latin typeface="돋움" pitchFamily="50" charset="-127"/>
                <a:ea typeface="돋움" pitchFamily="50" charset="-127"/>
              </a:rPr>
              <a:t>2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주 후에 </a:t>
            </a:r>
            <a:r>
              <a:rPr lang="ko-KR" altLang="en-US" sz="1200" dirty="0" err="1">
                <a:latin typeface="돋움" pitchFamily="50" charset="-127"/>
                <a:ea typeface="돋움" pitchFamily="50" charset="-127"/>
              </a:rPr>
              <a:t>패스트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 패션 브랜드들의 매장에서 바로 볼 수 있을 정도이다</a:t>
            </a:r>
            <a:r>
              <a:rPr lang="en-US" altLang="ko-KR" sz="1200" dirty="0">
                <a:latin typeface="돋움" pitchFamily="50" charset="-127"/>
                <a:ea typeface="돋움" pitchFamily="50" charset="-127"/>
              </a:rPr>
              <a:t>. </a:t>
            </a:r>
          </a:p>
          <a:p>
            <a:pPr fontAlgn="base" latinLnBrk="0"/>
            <a:endParaRPr lang="en-US" altLang="ko-KR" sz="1200" dirty="0">
              <a:latin typeface="돋움" pitchFamily="50" charset="-127"/>
              <a:ea typeface="돋움" pitchFamily="50" charset="-127"/>
            </a:endParaRPr>
          </a:p>
          <a:p>
            <a:pPr fontAlgn="base" latinLnBrk="0"/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최상의 품질과 디자인</a:t>
            </a:r>
            <a:r>
              <a:rPr lang="en-US" altLang="ko-KR" sz="1200" dirty="0"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최저 가격의 상품을</a:t>
            </a:r>
            <a:r>
              <a:rPr lang="en-US" altLang="ko-KR" sz="120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소비자들에게 제공하기 위해 </a:t>
            </a:r>
            <a:endParaRPr lang="en-US" altLang="ko-KR" sz="1200" dirty="0">
              <a:latin typeface="돋움" pitchFamily="50" charset="-127"/>
              <a:ea typeface="돋움" pitchFamily="50" charset="-127"/>
            </a:endParaRPr>
          </a:p>
          <a:p>
            <a:pPr fontAlgn="base" latinLnBrk="0"/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한 업체가 상품의 기획과 제조</a:t>
            </a:r>
            <a:r>
              <a:rPr lang="en-US" altLang="ko-KR" sz="1200" dirty="0"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판매</a:t>
            </a:r>
            <a:r>
              <a:rPr lang="en-US" altLang="ko-KR" sz="1200" dirty="0"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유통까지 직접 담당하고 있다</a:t>
            </a:r>
            <a:r>
              <a:rPr lang="en-US" altLang="ko-KR" sz="1200" dirty="0">
                <a:latin typeface="돋움" pitchFamily="50" charset="-127"/>
                <a:ea typeface="돋움" pitchFamily="50" charset="-127"/>
              </a:rPr>
              <a:t>. </a:t>
            </a:r>
          </a:p>
          <a:p>
            <a:pPr fontAlgn="base" latinLnBrk="0"/>
            <a:endParaRPr lang="en-US" altLang="ko-KR" sz="1200" dirty="0">
              <a:solidFill>
                <a:schemeClr val="accent1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fontAlgn="base" latinLnBrk="0"/>
            <a:r>
              <a:rPr lang="ko-KR" altLang="en-US" sz="1400" b="1" u="sng" dirty="0">
                <a:solidFill>
                  <a:schemeClr val="accent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생산자→공급자→소비자라는 전통적인 </a:t>
            </a:r>
            <a:r>
              <a:rPr lang="en-US" altLang="ko-KR" sz="1400" b="1" u="sng" dirty="0">
                <a:solidFill>
                  <a:schemeClr val="accent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3</a:t>
            </a:r>
            <a:r>
              <a:rPr lang="ko-KR" altLang="en-US" sz="1400" b="1" u="sng" dirty="0">
                <a:solidFill>
                  <a:schemeClr val="accent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단계의 과정을 </a:t>
            </a:r>
            <a:endParaRPr lang="en-US" altLang="ko-KR" sz="1400" b="1" u="sng" dirty="0">
              <a:solidFill>
                <a:schemeClr val="accent1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fontAlgn="base" latinLnBrk="0"/>
            <a:endParaRPr lang="en-US" altLang="ko-KR" sz="1400" b="1" u="sng" dirty="0">
              <a:solidFill>
                <a:schemeClr val="accent1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fontAlgn="base" latinLnBrk="0"/>
            <a:r>
              <a:rPr lang="ko-KR" altLang="en-US" sz="1400" b="1" u="sng" dirty="0">
                <a:solidFill>
                  <a:schemeClr val="accent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제조</a:t>
            </a:r>
            <a:r>
              <a:rPr lang="en-US" altLang="ko-KR" sz="1400" b="1" u="sng" dirty="0">
                <a:solidFill>
                  <a:schemeClr val="accent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․</a:t>
            </a:r>
            <a:r>
              <a:rPr lang="ko-KR" altLang="en-US" sz="1400" b="1" u="sng" dirty="0">
                <a:solidFill>
                  <a:schemeClr val="accent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판매 일체그룹→소비자라는 </a:t>
            </a:r>
            <a:r>
              <a:rPr lang="en-US" altLang="ko-KR" sz="1400" b="1" u="sng" dirty="0">
                <a:solidFill>
                  <a:schemeClr val="accent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2</a:t>
            </a:r>
            <a:r>
              <a:rPr lang="ko-KR" altLang="en-US" sz="1400" b="1" u="sng" dirty="0">
                <a:solidFill>
                  <a:schemeClr val="accent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단계로 축소시킨 것이다</a:t>
            </a:r>
            <a:r>
              <a:rPr lang="en-US" altLang="ko-KR" sz="1400" b="1" u="sng" dirty="0">
                <a:solidFill>
                  <a:schemeClr val="accent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. </a:t>
            </a:r>
          </a:p>
          <a:p>
            <a:pPr fontAlgn="base" latinLnBrk="0"/>
            <a:endParaRPr lang="en-US" altLang="ko-KR" sz="1200" dirty="0">
              <a:latin typeface="돋움" pitchFamily="50" charset="-127"/>
              <a:ea typeface="돋움" pitchFamily="50" charset="-127"/>
            </a:endParaRPr>
          </a:p>
          <a:p>
            <a:pPr fontAlgn="base" latinLnBrk="0"/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이러한 의미로 </a:t>
            </a:r>
            <a:r>
              <a:rPr lang="ko-KR" altLang="en-US" sz="1200" dirty="0" err="1">
                <a:latin typeface="돋움" pitchFamily="50" charset="-127"/>
                <a:ea typeface="돋움" pitchFamily="50" charset="-127"/>
              </a:rPr>
              <a:t>패스트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 패션을 추구하는 기업을 </a:t>
            </a:r>
            <a:r>
              <a:rPr lang="en-US" altLang="ko-KR" sz="1200" b="1" dirty="0">
                <a:latin typeface="돋움" pitchFamily="50" charset="-127"/>
                <a:ea typeface="돋움" pitchFamily="50" charset="-127"/>
              </a:rPr>
              <a:t>SPA</a:t>
            </a:r>
            <a:r>
              <a:rPr lang="ko-KR" altLang="en-US" sz="1200" b="1" dirty="0">
                <a:latin typeface="돋움" pitchFamily="50" charset="-127"/>
                <a:ea typeface="돋움" pitchFamily="50" charset="-127"/>
              </a:rPr>
              <a:t>형 기업</a:t>
            </a:r>
            <a:r>
              <a:rPr lang="ko-KR" altLang="en-US" sz="1200" dirty="0">
                <a:latin typeface="돋움" pitchFamily="50" charset="-127"/>
                <a:ea typeface="돋움" pitchFamily="50" charset="-127"/>
              </a:rPr>
              <a:t>이라고 부른다</a:t>
            </a:r>
            <a:r>
              <a:rPr lang="en-US" altLang="ko-KR" sz="1200" dirty="0">
                <a:latin typeface="돋움" pitchFamily="50" charset="-127"/>
                <a:ea typeface="돋움" pitchFamily="50" charset="-127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6495" y="8328228"/>
            <a:ext cx="54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200" b="1" spc="-150" dirty="0">
                <a:latin typeface="굴림" pitchFamily="50" charset="-127"/>
                <a:ea typeface="굴림" pitchFamily="50" charset="-127"/>
              </a:rPr>
              <a:t>참고 </a:t>
            </a:r>
            <a:r>
              <a:rPr lang="en-US" altLang="ko-KR" sz="1200" b="1" spc="-150" dirty="0">
                <a:latin typeface="굴림" pitchFamily="50" charset="-127"/>
                <a:ea typeface="굴림" pitchFamily="50" charset="-127"/>
              </a:rPr>
              <a:t>&amp; </a:t>
            </a:r>
            <a:r>
              <a:rPr lang="ko-KR" altLang="en-US" sz="1200" b="1" spc="-150" dirty="0">
                <a:latin typeface="굴림" pitchFamily="50" charset="-127"/>
                <a:ea typeface="굴림" pitchFamily="50" charset="-127"/>
              </a:rPr>
              <a:t>출처 </a:t>
            </a:r>
            <a:r>
              <a:rPr lang="en-US" altLang="ko-KR" sz="1200" b="1" spc="-150" dirty="0">
                <a:latin typeface="굴림" pitchFamily="50" charset="-127"/>
                <a:ea typeface="굴림" pitchFamily="50" charset="-127"/>
              </a:rPr>
              <a:t>: </a:t>
            </a:r>
          </a:p>
          <a:p>
            <a:pPr fontAlgn="base" latinLnBrk="0"/>
            <a:r>
              <a:rPr lang="ko-KR" altLang="en-US" sz="1200" spc="-150" dirty="0" err="1">
                <a:latin typeface="굴림" pitchFamily="50" charset="-127"/>
                <a:ea typeface="굴림" pitchFamily="50" charset="-127"/>
              </a:rPr>
              <a:t>패스트</a:t>
            </a:r>
            <a:r>
              <a:rPr lang="ko-KR" altLang="en-US" sz="1200" spc="-150" dirty="0">
                <a:latin typeface="굴림" pitchFamily="50" charset="-127"/>
                <a:ea typeface="굴림" pitchFamily="50" charset="-127"/>
              </a:rPr>
              <a:t> 패션</a:t>
            </a:r>
            <a:r>
              <a:rPr lang="en-US" altLang="ko-KR" sz="1200" spc="-150" dirty="0">
                <a:latin typeface="굴림" pitchFamily="50" charset="-127"/>
                <a:ea typeface="굴림" pitchFamily="50" charset="-127"/>
              </a:rPr>
              <a:t>(Fast Fashion)</a:t>
            </a:r>
            <a:r>
              <a:rPr lang="ko-KR" altLang="en-US" sz="1200" spc="-150" dirty="0">
                <a:latin typeface="굴림" pitchFamily="50" charset="-127"/>
                <a:ea typeface="굴림" pitchFamily="50" charset="-127"/>
              </a:rPr>
              <a:t>의 특성과 디자인 경향 연구 의 류 직 물 학 과 한 태 임 </a:t>
            </a:r>
            <a:r>
              <a:rPr lang="en-US" altLang="ko-KR" sz="1200" spc="-150" dirty="0">
                <a:latin typeface="굴림" pitchFamily="50" charset="-127"/>
                <a:ea typeface="굴림" pitchFamily="50" charset="-127"/>
              </a:rPr>
              <a:t>2010</a:t>
            </a:r>
            <a:endParaRPr lang="ko-KR" altLang="en-US" sz="1200" spc="-150" dirty="0">
              <a:latin typeface="굴림" pitchFamily="50" charset="-127"/>
              <a:ea typeface="굴림" pitchFamily="50" charset="-127"/>
            </a:endParaRPr>
          </a:p>
          <a:p>
            <a:pPr fontAlgn="base" latinLnBrk="0"/>
            <a:endParaRPr lang="ko-KR" altLang="en-US" sz="1200" spc="-150" dirty="0">
              <a:latin typeface="굴림" pitchFamily="50" charset="-127"/>
              <a:ea typeface="굴림" pitchFamily="50" charset="-127"/>
            </a:endParaRPr>
          </a:p>
          <a:p>
            <a:endParaRPr lang="ko-KR" altLang="en-US" sz="1200" spc="-150" dirty="0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8307932"/>
            <a:ext cx="6858000" cy="0"/>
          </a:xfrm>
          <a:prstGeom prst="line">
            <a:avLst/>
          </a:prstGeom>
          <a:ln w="635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2656" y="1178332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A.1.1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경영환경 분석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61248" y="8688222"/>
            <a:ext cx="95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-8Page-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1362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36455" y="1092466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33056" y="704142"/>
            <a:ext cx="981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A.2 AS IS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548681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32657" y="3707904"/>
            <a:ext cx="5660736" cy="1323439"/>
            <a:chOff x="1469351" y="2016881"/>
            <a:chExt cx="4019621" cy="1323439"/>
          </a:xfrm>
        </p:grpSpPr>
        <p:sp>
          <p:nvSpPr>
            <p:cNvPr id="20" name="직사각형 19"/>
            <p:cNvSpPr/>
            <p:nvPr/>
          </p:nvSpPr>
          <p:spPr>
            <a:xfrm>
              <a:off x="1469351" y="2016881"/>
              <a:ext cx="126485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A.4</a:t>
              </a:r>
              <a:endParaRPr lang="ko-KR" altLang="en-US" sz="8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30372" y="2124602"/>
              <a:ext cx="295860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  <a:cs typeface="Arial" panose="020B0604020202020204" pitchFamily="34" charset="0"/>
                </a:rPr>
                <a:t>  </a:t>
              </a:r>
              <a:r>
                <a:rPr lang="ko-KR" altLang="en-US" sz="66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  <a:cs typeface="Arial" panose="020B0604020202020204" pitchFamily="34" charset="0"/>
                </a:rPr>
                <a:t>이행계획</a:t>
              </a:r>
              <a:endParaRPr lang="en-US" altLang="ko-KR" sz="6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714500" y="5053046"/>
            <a:ext cx="40907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85750"/>
            <a:r>
              <a:rPr lang="en-US" altLang="ko-KR" sz="1400" b="1" dirty="0" smtClean="0"/>
              <a:t>A.4.1 </a:t>
            </a:r>
            <a:r>
              <a:rPr lang="ko-KR" altLang="en-US" sz="1400" b="1" dirty="0" smtClean="0"/>
              <a:t>우선순위 도출</a:t>
            </a:r>
            <a:endParaRPr lang="en-US" altLang="ko-KR" sz="1400" b="1" dirty="0" smtClean="0"/>
          </a:p>
          <a:p>
            <a:pPr marL="685800" lvl="1" indent="-285750"/>
            <a:r>
              <a:rPr lang="en-US" altLang="ko-KR" sz="1400" b="1" dirty="0" smtClean="0"/>
              <a:t>A.4.2 </a:t>
            </a:r>
            <a:r>
              <a:rPr lang="ko-KR" altLang="en-US" sz="1400" b="1" dirty="0" smtClean="0"/>
              <a:t>과제별 실행계획</a:t>
            </a:r>
            <a:endParaRPr lang="en-US" altLang="ko-KR" sz="1400" b="1" dirty="0" smtClean="0"/>
          </a:p>
          <a:p>
            <a:pPr marL="685800" lvl="1" indent="-285750"/>
            <a:r>
              <a:rPr lang="en-US" altLang="ko-KR" sz="1400" b="1" dirty="0" smtClean="0"/>
              <a:t>A.4.3 </a:t>
            </a:r>
            <a:r>
              <a:rPr lang="ko-KR" altLang="en-US" sz="1400" b="1" dirty="0" smtClean="0"/>
              <a:t>기대효과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2361008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43711" y="753912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A.4 </a:t>
            </a:r>
            <a:r>
              <a:rPr lang="ko-KR" altLang="en-US" sz="1600" b="1" dirty="0" smtClean="0"/>
              <a:t>이행계획</a:t>
            </a:r>
            <a:endParaRPr lang="en-US" altLang="ko-KR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69160" y="1155182"/>
            <a:ext cx="17924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A.4 </a:t>
            </a:r>
            <a:r>
              <a:rPr lang="ko-KR" altLang="en-US" sz="1400" b="1" dirty="0" smtClean="0"/>
              <a:t>이행계획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 4.1</a:t>
            </a:r>
            <a:r>
              <a:rPr lang="ko-KR" altLang="en-US" sz="1400" b="1" dirty="0" smtClean="0"/>
              <a:t>우선순위 도출</a:t>
            </a:r>
            <a:endParaRPr lang="en-US" altLang="ko-KR" sz="1400" b="1" dirty="0"/>
          </a:p>
          <a:p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8851" y="1485693"/>
            <a:ext cx="320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우선순위도출</a:t>
            </a:r>
            <a:r>
              <a:rPr lang="en-US" altLang="ko-KR" dirty="0"/>
              <a:t> </a:t>
            </a:r>
            <a:r>
              <a:rPr lang="en-US" altLang="ko-KR" dirty="0" smtClean="0"/>
              <a:t>SCM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1" y="2175235"/>
            <a:ext cx="6591300" cy="3781425"/>
          </a:xfrm>
          <a:prstGeom prst="rect">
            <a:avLst/>
          </a:prstGeom>
        </p:spPr>
      </p:pic>
      <p:sp>
        <p:nvSpPr>
          <p:cNvPr id="116" name="위쪽 화살표 115"/>
          <p:cNvSpPr/>
          <p:nvPr/>
        </p:nvSpPr>
        <p:spPr>
          <a:xfrm>
            <a:off x="-510839" y="5794128"/>
            <a:ext cx="7467550" cy="753332"/>
          </a:xfrm>
          <a:prstGeom prst="upArrow">
            <a:avLst/>
          </a:prstGeom>
          <a:gradFill>
            <a:gsLst>
              <a:gs pos="55000">
                <a:schemeClr val="accent2">
                  <a:tint val="37000"/>
                  <a:satMod val="300000"/>
                </a:schemeClr>
              </a:gs>
              <a:gs pos="0">
                <a:schemeClr val="bg1"/>
              </a:gs>
            </a:gsLst>
          </a:gra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2" name="TextBox 121"/>
          <p:cNvSpPr txBox="1"/>
          <p:nvPr/>
        </p:nvSpPr>
        <p:spPr>
          <a:xfrm>
            <a:off x="355239" y="1782097"/>
            <a:ext cx="320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핵심 이행항목</a:t>
            </a:r>
            <a:endParaRPr lang="ko-KR" altLang="en-US" dirty="0"/>
          </a:p>
        </p:txBody>
      </p:sp>
      <p:graphicFrame>
        <p:nvGraphicFramePr>
          <p:cNvPr id="126" name="표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469009"/>
              </p:ext>
            </p:extLst>
          </p:nvPr>
        </p:nvGraphicFramePr>
        <p:xfrm>
          <a:off x="0" y="6590324"/>
          <a:ext cx="6896100" cy="2553676"/>
        </p:xfrm>
        <a:graphic>
          <a:graphicData uri="http://schemas.openxmlformats.org/drawingml/2006/table">
            <a:tbl>
              <a:tblPr/>
              <a:tblGrid>
                <a:gridCol w="1310978"/>
                <a:gridCol w="5585122"/>
              </a:tblGrid>
              <a:tr h="320079"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effectLst/>
                        </a:rPr>
                        <a:t>구분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effectLst/>
                        </a:rPr>
                        <a:t>설 명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0079"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주문 관리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주문이행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effectLst/>
                        </a:rPr>
                        <a:t>주문확인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effectLst/>
                        </a:rPr>
                        <a:t>주문처리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33399"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생산 관리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제품 및 서비스의 생산 과정에 대한 전체적인 관리</a:t>
                      </a:r>
                    </a:p>
                    <a:p>
                      <a:r>
                        <a:rPr lang="en-US" altLang="ko-KR" sz="1400" dirty="0">
                          <a:effectLst/>
                        </a:rPr>
                        <a:t>MRP</a:t>
                      </a:r>
                      <a:r>
                        <a:rPr lang="ko-KR" altLang="en-US" sz="1400" dirty="0">
                          <a:effectLst/>
                        </a:rPr>
                        <a:t>시스템</a:t>
                      </a:r>
                      <a:r>
                        <a:rPr lang="en-US" altLang="ko-KR" sz="1400" dirty="0">
                          <a:effectLst/>
                        </a:rPr>
                        <a:t>(Manufacturing Requirement Planning: </a:t>
                      </a:r>
                      <a:r>
                        <a:rPr lang="ko-KR" altLang="en-US" sz="1400" dirty="0">
                          <a:effectLst/>
                        </a:rPr>
                        <a:t>자재소요량계획</a:t>
                      </a:r>
                      <a:r>
                        <a:rPr lang="en-US" altLang="ko-KR" sz="1400" dirty="0">
                          <a:effectLst/>
                        </a:rPr>
                        <a:t>)</a:t>
                      </a:r>
                      <a:r>
                        <a:rPr lang="ko-KR" altLang="en-US" sz="1400" dirty="0">
                          <a:effectLst/>
                        </a:rPr>
                        <a:t>과 연계하여 제품 및 서비스를 생산하는데 필요한 요소들을 언제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effectLst/>
                        </a:rPr>
                        <a:t>어떻게 이용하여 제품 및 서비스를 생산할지 관리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80119"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</a:rPr>
                        <a:t>유통 관리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</a:rPr>
                        <a:t>완성된 제품 또는 서비스가 고객에게 전달될 수 있도록 관리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7" name="TextBox 126"/>
          <p:cNvSpPr txBox="1"/>
          <p:nvPr/>
        </p:nvSpPr>
        <p:spPr>
          <a:xfrm>
            <a:off x="1861139" y="5914883"/>
            <a:ext cx="3276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Cloud ERP </a:t>
            </a:r>
            <a:r>
              <a:rPr lang="ko-KR" altLang="en-US" dirty="0" smtClean="0"/>
              <a:t>도입</a:t>
            </a:r>
            <a:r>
              <a:rPr lang="en-US" altLang="ko-KR" dirty="0" smtClean="0"/>
              <a:t>(</a:t>
            </a:r>
            <a:r>
              <a:rPr lang="ko-KR" altLang="en-US" dirty="0"/>
              <a:t>내부 기능 부서간의 운영 업무 </a:t>
            </a:r>
            <a:r>
              <a:rPr lang="ko-KR" altLang="en-US" dirty="0" smtClean="0"/>
              <a:t>통합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5141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43711" y="753912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A.4 </a:t>
            </a:r>
            <a:r>
              <a:rPr lang="ko-KR" altLang="en-US" sz="1600" b="1" dirty="0" smtClean="0"/>
              <a:t>이행계획</a:t>
            </a:r>
            <a:endParaRPr lang="en-US" altLang="ko-KR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69160" y="1155182"/>
            <a:ext cx="13308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A.4 </a:t>
            </a:r>
            <a:r>
              <a:rPr lang="ko-KR" altLang="en-US" sz="1400" b="1" dirty="0" smtClean="0"/>
              <a:t>이행계획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 4.1</a:t>
            </a:r>
            <a:r>
              <a:rPr lang="ko-KR" altLang="en-US" sz="1400" b="1" dirty="0" smtClean="0"/>
              <a:t>도입절차</a:t>
            </a:r>
            <a:endParaRPr lang="en-US" altLang="ko-KR" sz="1400" b="1" dirty="0"/>
          </a:p>
          <a:p>
            <a:endParaRPr lang="ko-KR" altLang="en-US" sz="1400" dirty="0"/>
          </a:p>
        </p:txBody>
      </p:sp>
      <p:sp>
        <p:nvSpPr>
          <p:cNvPr id="122" name="TextBox 121"/>
          <p:cNvSpPr txBox="1"/>
          <p:nvPr/>
        </p:nvSpPr>
        <p:spPr>
          <a:xfrm>
            <a:off x="215086" y="1602285"/>
            <a:ext cx="320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도입 절차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7072" y="2049388"/>
            <a:ext cx="6838440" cy="3314700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722062"/>
              </p:ext>
            </p:extLst>
          </p:nvPr>
        </p:nvGraphicFramePr>
        <p:xfrm>
          <a:off x="43756" y="5868145"/>
          <a:ext cx="6985644" cy="3275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0044"/>
                <a:gridCol w="4415600"/>
              </a:tblGrid>
              <a:tr h="668373"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전략수립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현재의 문제점과 도입효과 극대 위한 목표와 전략수립</a:t>
                      </a:r>
                    </a:p>
                  </a:txBody>
                  <a:tcPr marL="0" marR="0" marT="0" marB="0" anchor="ctr"/>
                </a:tc>
              </a:tr>
              <a:tr h="602362"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정보시스템구축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전략 달성 위한 시스템 측면의 요구 조건파악</a:t>
                      </a:r>
                    </a:p>
                  </a:txBody>
                  <a:tcPr marL="0" marR="0" marT="0" marB="0" anchor="ctr"/>
                </a:tc>
              </a:tr>
              <a:tr h="668373"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고객 및 공급업체와의 </a:t>
                      </a:r>
                      <a:r>
                        <a:rPr lang="ko-KR" altLang="en-US" dirty="0" smtClean="0">
                          <a:effectLst/>
                        </a:rPr>
                        <a:t>관계</a:t>
                      </a: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공동목표인식 및 실질적 협력관계 유지 위한 합의체구성</a:t>
                      </a:r>
                    </a:p>
                  </a:txBody>
                  <a:tcPr marL="0" marR="0" marT="0" marB="0" anchor="ctr"/>
                </a:tc>
              </a:tr>
              <a:tr h="668373"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파일럿수행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SCM </a:t>
                      </a:r>
                      <a:r>
                        <a:rPr lang="ko-KR" altLang="en-US" dirty="0">
                          <a:effectLst/>
                        </a:rPr>
                        <a:t>구축 이전 실패대비 비용 최소화한 파일럿 수행</a:t>
                      </a:r>
                    </a:p>
                  </a:txBody>
                  <a:tcPr marL="0" marR="0" marT="0" marB="0" anchor="ctr"/>
                </a:tc>
              </a:tr>
              <a:tr h="668373"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effectLst/>
                        </a:rPr>
                        <a:t>성과측정</a:t>
                      </a: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공급조직망의 전반적 성과측정을 위한 성과측정방법 개발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1566" y="5441859"/>
            <a:ext cx="263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SCM </a:t>
            </a:r>
            <a:r>
              <a:rPr lang="ko-KR" altLang="en-US" dirty="0" smtClean="0"/>
              <a:t>도입 체크리스트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3264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43711" y="753912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A.4 </a:t>
            </a:r>
            <a:r>
              <a:rPr lang="ko-KR" altLang="en-US" sz="1600" b="1" dirty="0" smtClean="0"/>
              <a:t>이행계획</a:t>
            </a:r>
            <a:endParaRPr lang="en-US" altLang="ko-KR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69160" y="1155182"/>
            <a:ext cx="13308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A.4 </a:t>
            </a:r>
            <a:r>
              <a:rPr lang="ko-KR" altLang="en-US" sz="1400" b="1" dirty="0" smtClean="0"/>
              <a:t>이행계획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 4.3</a:t>
            </a:r>
            <a:r>
              <a:rPr lang="ko-KR" altLang="en-US" sz="1400" b="1" dirty="0" smtClean="0"/>
              <a:t>기대효과</a:t>
            </a:r>
            <a:endParaRPr lang="en-US" altLang="ko-KR" sz="1400" b="1" dirty="0"/>
          </a:p>
          <a:p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8851" y="1485693"/>
            <a:ext cx="320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우선순위도출</a:t>
            </a:r>
            <a:r>
              <a:rPr lang="en-US" altLang="ko-KR" dirty="0"/>
              <a:t> </a:t>
            </a:r>
            <a:r>
              <a:rPr lang="en-US" altLang="ko-KR" dirty="0" smtClean="0"/>
              <a:t>SCM</a:t>
            </a:r>
            <a:endParaRPr lang="ko-KR" alt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355239" y="1782097"/>
            <a:ext cx="320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기대효과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360126"/>
              </p:ext>
            </p:extLst>
          </p:nvPr>
        </p:nvGraphicFramePr>
        <p:xfrm>
          <a:off x="116632" y="2350965"/>
          <a:ext cx="6557539" cy="2982633"/>
        </p:xfrm>
        <a:graphic>
          <a:graphicData uri="http://schemas.openxmlformats.org/drawingml/2006/table">
            <a:tbl>
              <a:tblPr/>
              <a:tblGrid>
                <a:gridCol w="979041"/>
                <a:gridCol w="5578498"/>
              </a:tblGrid>
              <a:tr h="191274">
                <a:tc>
                  <a:txBody>
                    <a:bodyPr/>
                    <a:lstStyle/>
                    <a:p>
                      <a:r>
                        <a:rPr lang="ko-KR" altLang="en-US" sz="2000" b="1" dirty="0">
                          <a:effectLst/>
                        </a:rPr>
                        <a:t>측면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b="1" dirty="0">
                          <a:effectLst/>
                        </a:rPr>
                        <a:t>설명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956369"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</a:rPr>
                        <a:t>기업측면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</a:rPr>
                        <a:t>경영환경 변화에 유연하게 대처 가능하도록 가상기업 형태로 발전</a:t>
                      </a:r>
                    </a:p>
                    <a:p>
                      <a:r>
                        <a:rPr lang="ko-KR" altLang="en-US" sz="1200">
                          <a:effectLst/>
                        </a:rPr>
                        <a:t>개별기업간의 무한경쟁 체제에서 상호 </a:t>
                      </a:r>
                      <a:r>
                        <a:rPr lang="en-US" altLang="ko-KR" sz="1200">
                          <a:effectLst/>
                        </a:rPr>
                        <a:t>Win-Win</a:t>
                      </a:r>
                      <a:r>
                        <a:rPr lang="ko-KR" altLang="en-US" sz="1200">
                          <a:effectLst/>
                        </a:rPr>
                        <a:t>을 구현할 수 있는 상호 보완적인 체계로 변화</a:t>
                      </a:r>
                      <a:r>
                        <a:rPr lang="en-US" altLang="ko-KR" sz="1200">
                          <a:effectLst/>
                        </a:rPr>
                        <a:t>.</a:t>
                      </a:r>
                    </a:p>
                    <a:p>
                      <a:r>
                        <a:rPr lang="ko-KR" altLang="en-US" sz="1200">
                          <a:effectLst/>
                        </a:rPr>
                        <a:t>기업 경쟁력은 개별기업의 효율성 차원을 떠나 공급망 대 공급망의 경쟁으로 발전될 것임</a:t>
                      </a:r>
                      <a:r>
                        <a:rPr lang="en-US" altLang="ko-KR" sz="1200">
                          <a:effectLst/>
                        </a:rPr>
                        <a:t>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147643"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</a:rPr>
                        <a:t>기술적 측면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effectLst/>
                        </a:rPr>
                        <a:t>기업의 주요 기술인 </a:t>
                      </a:r>
                      <a:r>
                        <a:rPr lang="en-US" altLang="ko-KR" sz="1200" dirty="0" smtClean="0">
                          <a:effectLst/>
                        </a:rPr>
                        <a:t>ERP, EAI</a:t>
                      </a:r>
                      <a:r>
                        <a:rPr lang="ko-KR" altLang="en-US" sz="1200" dirty="0" smtClean="0">
                          <a:effectLst/>
                        </a:rPr>
                        <a:t>를 통해 기업 내부의 시스템 통합이 이루어질 것임</a:t>
                      </a:r>
                      <a:r>
                        <a:rPr lang="en-US" altLang="ko-KR" sz="1200" dirty="0" smtClean="0">
                          <a:effectLst/>
                        </a:rPr>
                        <a:t>.</a:t>
                      </a:r>
                    </a:p>
                    <a:p>
                      <a:r>
                        <a:rPr lang="ko-KR" altLang="en-US" sz="1200" dirty="0" smtClean="0">
                          <a:effectLst/>
                        </a:rPr>
                        <a:t>기업간의 </a:t>
                      </a:r>
                      <a:r>
                        <a:rPr lang="ko-KR" altLang="en-US" sz="1200" dirty="0">
                          <a:effectLst/>
                        </a:rPr>
                        <a:t>협업 체계 구축을 위해 </a:t>
                      </a:r>
                      <a:r>
                        <a:rPr lang="en-US" altLang="ko-KR" sz="1200" dirty="0">
                          <a:effectLst/>
                        </a:rPr>
                        <a:t>XML </a:t>
                      </a:r>
                      <a:r>
                        <a:rPr lang="ko-KR" altLang="en-US" sz="1200" dirty="0">
                          <a:effectLst/>
                        </a:rPr>
                        <a:t>또는 </a:t>
                      </a:r>
                      <a:r>
                        <a:rPr lang="en-US" altLang="ko-KR" sz="1200" dirty="0" err="1">
                          <a:effectLst/>
                        </a:rPr>
                        <a:t>ebXML</a:t>
                      </a:r>
                      <a:r>
                        <a:rPr lang="ko-KR" altLang="en-US" sz="1200" dirty="0">
                          <a:effectLst/>
                        </a:rPr>
                        <a:t>의 도입이 활성화 될 것으로 예상 됨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  <a:p>
                      <a:r>
                        <a:rPr lang="ko-KR" altLang="en-US" sz="1200" dirty="0">
                          <a:effectLst/>
                        </a:rPr>
                        <a:t>궁극적으로 </a:t>
                      </a:r>
                      <a:r>
                        <a:rPr lang="en-US" altLang="ko-KR" sz="1200" dirty="0">
                          <a:effectLst/>
                        </a:rPr>
                        <a:t>B2Bi</a:t>
                      </a:r>
                      <a:r>
                        <a:rPr lang="ko-KR" altLang="en-US" sz="1200" dirty="0">
                          <a:effectLst/>
                        </a:rPr>
                        <a:t>를 지향하는 형태로 모습이 바뀔 것이며 가상기업을 구축하기 위한 시발점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73821"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</a:rPr>
                        <a:t>기업경쟁측면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</a:rPr>
                        <a:t>제조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 err="1">
                          <a:effectLst/>
                        </a:rPr>
                        <a:t>물류망에서</a:t>
                      </a:r>
                      <a:r>
                        <a:rPr lang="ko-KR" altLang="en-US" sz="1200" dirty="0">
                          <a:effectLst/>
                        </a:rPr>
                        <a:t> </a:t>
                      </a:r>
                      <a:r>
                        <a:rPr lang="en-US" altLang="ko-KR" sz="1200" dirty="0">
                          <a:effectLst/>
                        </a:rPr>
                        <a:t>60~70%</a:t>
                      </a:r>
                      <a:r>
                        <a:rPr lang="ko-KR" altLang="en-US" sz="1200" dirty="0">
                          <a:effectLst/>
                        </a:rPr>
                        <a:t>의 부가가치가 일어나므로 기업간의 공유부분은 불가피하게 늘어날 것이며</a:t>
                      </a:r>
                      <a:r>
                        <a:rPr lang="en-US" altLang="ko-KR" sz="1200" dirty="0">
                          <a:effectLst/>
                        </a:rPr>
                        <a:t>, SEM</a:t>
                      </a:r>
                      <a:r>
                        <a:rPr lang="ko-KR" altLang="en-US" sz="1200" dirty="0">
                          <a:effectLst/>
                        </a:rPr>
                        <a:t>의 활용을 통한 경영의 과학화가 이루어 질 것임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49435" y="5580112"/>
            <a:ext cx="66247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GBold"/>
              </a:rPr>
              <a:t>기대 효과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NGBold"/>
              </a:rPr>
              <a:t>주문</a:t>
            </a:r>
            <a:r>
              <a:rPr lang="en-US" altLang="ko-KR" dirty="0">
                <a:solidFill>
                  <a:srgbClr val="333333"/>
                </a:solidFill>
                <a:latin typeface="NGBol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GBold"/>
              </a:rPr>
              <a:t>납기</a:t>
            </a:r>
            <a:r>
              <a:rPr lang="en-US" altLang="ko-KR" dirty="0">
                <a:solidFill>
                  <a:srgbClr val="333333"/>
                </a:solidFill>
                <a:latin typeface="NGBol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GBold"/>
              </a:rPr>
              <a:t>품질 등 모든 서비스가 획기적으로 개선되어 보다 질 높은 서비스를 고객에게 제공 가능함</a:t>
            </a:r>
            <a:r>
              <a:rPr lang="en-US" altLang="ko-KR" dirty="0">
                <a:solidFill>
                  <a:srgbClr val="333333"/>
                </a:solidFill>
                <a:latin typeface="NGBold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NGBold"/>
              </a:rPr>
              <a:t>획기적인 재고 감소로 경영 효율성 제고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NGBold"/>
              </a:rPr>
              <a:t>업무절차의 간소화</a:t>
            </a:r>
            <a:r>
              <a:rPr lang="en-US" altLang="ko-KR" dirty="0">
                <a:solidFill>
                  <a:srgbClr val="333333"/>
                </a:solidFill>
                <a:latin typeface="NGBold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GBold"/>
              </a:rPr>
              <a:t>업무 처리시간 및 업무 비용 감소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333333"/>
                </a:solidFill>
                <a:latin typeface="NGBold"/>
              </a:rPr>
              <a:t>공급망을</a:t>
            </a:r>
            <a:r>
              <a:rPr lang="ko-KR" altLang="en-US" dirty="0">
                <a:solidFill>
                  <a:srgbClr val="333333"/>
                </a:solidFill>
                <a:latin typeface="NGBold"/>
              </a:rPr>
              <a:t> 구성하는 가치네트워크 전체를 하나의 조직체처럼 구성 가능함</a:t>
            </a:r>
            <a:r>
              <a:rPr lang="en-US" altLang="ko-KR" dirty="0">
                <a:solidFill>
                  <a:srgbClr val="333333"/>
                </a:solidFill>
                <a:latin typeface="NGBold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NGBold"/>
              </a:rPr>
              <a:t>구성원간 공간적 지리적 차이를 극복으로 </a:t>
            </a:r>
            <a:r>
              <a:rPr lang="ko-KR" altLang="en-US" dirty="0" err="1">
                <a:solidFill>
                  <a:srgbClr val="333333"/>
                </a:solidFill>
                <a:latin typeface="NGBold"/>
              </a:rPr>
              <a:t>공급망</a:t>
            </a:r>
            <a:r>
              <a:rPr lang="ko-KR" altLang="en-US" dirty="0">
                <a:solidFill>
                  <a:srgbClr val="333333"/>
                </a:solidFill>
                <a:latin typeface="NGBold"/>
              </a:rPr>
              <a:t> 전체를 하나의 </a:t>
            </a:r>
            <a:r>
              <a:rPr lang="ko-KR" altLang="en-US" dirty="0" smtClean="0">
                <a:solidFill>
                  <a:srgbClr val="333333"/>
                </a:solidFill>
                <a:latin typeface="NGBold"/>
              </a:rPr>
              <a:t>기업처럼 </a:t>
            </a:r>
            <a:r>
              <a:rPr lang="ko-KR" altLang="en-US" dirty="0">
                <a:solidFill>
                  <a:srgbClr val="333333"/>
                </a:solidFill>
                <a:latin typeface="NGBold"/>
              </a:rPr>
              <a:t>운영이 </a:t>
            </a:r>
            <a:r>
              <a:rPr lang="ko-KR" altLang="en-US" dirty="0" smtClean="0">
                <a:solidFill>
                  <a:srgbClr val="333333"/>
                </a:solidFill>
                <a:latin typeface="NGBold"/>
              </a:rPr>
              <a:t>가능함</a:t>
            </a:r>
            <a:endParaRPr lang="en-US" altLang="ko-KR" b="0" i="0" dirty="0">
              <a:solidFill>
                <a:srgbClr val="333333"/>
              </a:solidFill>
              <a:effectLst/>
              <a:latin typeface="NGBold"/>
            </a:endParaRPr>
          </a:p>
        </p:txBody>
      </p:sp>
    </p:spTree>
    <p:extLst>
      <p:ext uri="{BB962C8B-B14F-4D97-AF65-F5344CB8AC3E}">
        <p14:creationId xmlns:p14="http://schemas.microsoft.com/office/powerpoint/2010/main" val="19002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33056" y="718611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A.1 </a:t>
            </a:r>
            <a:r>
              <a:rPr lang="ko-KR" altLang="en-US" sz="1600" dirty="0"/>
              <a:t>환경 분석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0648" y="703222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1" y="1187624"/>
            <a:ext cx="48828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1200" b="1" dirty="0">
                <a:latin typeface="굴림" pitchFamily="50" charset="-127"/>
                <a:ea typeface="굴림" pitchFamily="50" charset="-127"/>
              </a:rPr>
              <a:t>이태리 </a:t>
            </a:r>
            <a:r>
              <a:rPr lang="ko-KR" altLang="en-US" sz="1200" b="1" dirty="0" err="1">
                <a:latin typeface="굴림" pitchFamily="50" charset="-127"/>
                <a:ea typeface="굴림" pitchFamily="50" charset="-127"/>
              </a:rPr>
              <a:t>볼로냐</a:t>
            </a:r>
            <a:r>
              <a:rPr lang="ko-KR" altLang="en-US" sz="1200" b="1" dirty="0">
                <a:latin typeface="굴림" pitchFamily="50" charset="-127"/>
                <a:ea typeface="굴림" pitchFamily="50" charset="-127"/>
              </a:rPr>
              <a:t> 대학의 패션 스튜디오 교수인</a:t>
            </a:r>
            <a:r>
              <a:rPr lang="en-US" altLang="ko-KR" sz="1200" b="1" dirty="0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200" b="1" dirty="0" err="1">
                <a:latin typeface="굴림" pitchFamily="50" charset="-127"/>
                <a:ea typeface="굴림" pitchFamily="50" charset="-127"/>
              </a:rPr>
              <a:t>Reinach</a:t>
            </a:r>
            <a:r>
              <a:rPr lang="en-US" altLang="ko-KR" sz="1200" b="1" dirty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200" b="1" dirty="0">
                <a:latin typeface="굴림" pitchFamily="50" charset="-127"/>
                <a:ea typeface="굴림" pitchFamily="50" charset="-127"/>
              </a:rPr>
              <a:t>는 패션을 </a:t>
            </a:r>
            <a:r>
              <a:rPr lang="ko-KR" altLang="en-US" sz="1200" b="1" dirty="0" err="1">
                <a:latin typeface="굴림" pitchFamily="50" charset="-127"/>
                <a:ea typeface="굴림" pitchFamily="50" charset="-127"/>
              </a:rPr>
              <a:t>오트쿠튀르</a:t>
            </a:r>
            <a:r>
              <a:rPr lang="en-US" altLang="ko-KR" sz="1200" b="1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200" b="1" dirty="0" err="1">
                <a:latin typeface="굴림" pitchFamily="50" charset="-127"/>
                <a:ea typeface="굴림" pitchFamily="50" charset="-127"/>
              </a:rPr>
              <a:t>프레타포르테</a:t>
            </a:r>
            <a:r>
              <a:rPr lang="en-US" altLang="ko-KR" sz="1200" b="1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200" b="1" dirty="0" err="1">
                <a:latin typeface="굴림" pitchFamily="50" charset="-127"/>
                <a:ea typeface="굴림" pitchFamily="50" charset="-127"/>
              </a:rPr>
              <a:t>패스트</a:t>
            </a:r>
            <a:r>
              <a:rPr lang="ko-KR" altLang="en-US" sz="1200" b="1" dirty="0">
                <a:latin typeface="굴림" pitchFamily="50" charset="-127"/>
                <a:ea typeface="굴림" pitchFamily="50" charset="-127"/>
              </a:rPr>
              <a:t> 패션으로 나누었다</a:t>
            </a:r>
            <a:r>
              <a:rPr lang="en-US" altLang="ko-KR" sz="1200" b="1" dirty="0">
                <a:latin typeface="굴림" pitchFamily="50" charset="-127"/>
                <a:ea typeface="굴림" pitchFamily="50" charset="-127"/>
              </a:rPr>
              <a:t>. </a:t>
            </a:r>
          </a:p>
          <a:p>
            <a:pPr fontAlgn="base" latinLnBrk="0"/>
            <a:endParaRPr lang="ko-KR" altLang="en-US" sz="1200" dirty="0">
              <a:latin typeface="굴림" pitchFamily="50" charset="-127"/>
              <a:ea typeface="굴림" pitchFamily="50" charset="-127"/>
            </a:endParaRPr>
          </a:p>
          <a:p>
            <a:pPr fontAlgn="base" latinLnBrk="0"/>
            <a:r>
              <a:rPr lang="ko-KR" altLang="en-US" sz="1200" b="1" dirty="0" err="1">
                <a:latin typeface="굴림" pitchFamily="50" charset="-127"/>
                <a:ea typeface="굴림" pitchFamily="50" charset="-127"/>
              </a:rPr>
              <a:t>오트쿠틔르</a:t>
            </a:r>
            <a:r>
              <a:rPr lang="ko-KR" altLang="en-US" sz="1200" dirty="0" err="1">
                <a:latin typeface="굴림" pitchFamily="50" charset="-127"/>
                <a:ea typeface="굴림" pitchFamily="50" charset="-127"/>
              </a:rPr>
              <a:t>는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 상류층의 전유물로 희소가치가 있는 </a:t>
            </a:r>
            <a:r>
              <a:rPr lang="ko-KR" altLang="en-US" sz="1200" b="1" dirty="0">
                <a:latin typeface="굴림" pitchFamily="50" charset="-127"/>
                <a:ea typeface="굴림" pitchFamily="50" charset="-127"/>
              </a:rPr>
              <a:t>개인 맞춤복의 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호화스러운 패션이며 </a:t>
            </a:r>
            <a:r>
              <a:rPr lang="en-US" altLang="ko-KR" sz="1200" dirty="0">
                <a:latin typeface="굴림" pitchFamily="50" charset="-127"/>
                <a:ea typeface="굴림" pitchFamily="50" charset="-127"/>
              </a:rPr>
              <a:t>,</a:t>
            </a:r>
          </a:p>
          <a:p>
            <a:pPr fontAlgn="base" latinLnBrk="0"/>
            <a:r>
              <a:rPr lang="ko-KR" altLang="en-US" sz="1200" b="1" dirty="0" err="1">
                <a:latin typeface="굴림" pitchFamily="50" charset="-127"/>
                <a:ea typeface="굴림" pitchFamily="50" charset="-127"/>
              </a:rPr>
              <a:t>프레타포르테</a:t>
            </a:r>
            <a:r>
              <a:rPr lang="ko-KR" altLang="en-US" sz="1200" dirty="0" err="1">
                <a:latin typeface="굴림" pitchFamily="50" charset="-127"/>
                <a:ea typeface="굴림" pitchFamily="50" charset="-127"/>
              </a:rPr>
              <a:t>는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200" b="1" dirty="0">
                <a:latin typeface="굴림" pitchFamily="50" charset="-127"/>
                <a:ea typeface="굴림" pitchFamily="50" charset="-127"/>
              </a:rPr>
              <a:t>고급 기성복의 개념으로 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산업화에 따른 대량생산 체제에 의해 생산된 패션이라고 할 수 있다</a:t>
            </a:r>
            <a:r>
              <a:rPr lang="en-US" altLang="ko-KR" sz="1200" dirty="0">
                <a:latin typeface="굴림" pitchFamily="50" charset="-127"/>
                <a:ea typeface="굴림" pitchFamily="50" charset="-127"/>
              </a:rPr>
              <a:t>. </a:t>
            </a:r>
          </a:p>
          <a:p>
            <a:pPr fontAlgn="base" latinLnBrk="0"/>
            <a:endParaRPr lang="en-US" altLang="ko-KR" sz="1200" dirty="0">
              <a:latin typeface="굴림" pitchFamily="50" charset="-127"/>
              <a:ea typeface="굴림" pitchFamily="50" charset="-127"/>
            </a:endParaRPr>
          </a:p>
          <a:p>
            <a:pPr fontAlgn="base" latinLnBrk="0"/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그리고 </a:t>
            </a:r>
            <a:r>
              <a:rPr lang="ko-KR" altLang="en-US" sz="1200" b="1" dirty="0" err="1">
                <a:latin typeface="굴림" pitchFamily="50" charset="-127"/>
                <a:ea typeface="굴림" pitchFamily="50" charset="-127"/>
              </a:rPr>
              <a:t>패스트</a:t>
            </a:r>
            <a:r>
              <a:rPr lang="ko-KR" altLang="en-US" sz="1200" b="1" dirty="0">
                <a:latin typeface="굴림" pitchFamily="50" charset="-127"/>
                <a:ea typeface="굴림" pitchFamily="50" charset="-127"/>
              </a:rPr>
              <a:t> 패션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은 변화하는 유행에 맞춰 출시되는 일시적이고 새로운 패션으로 </a:t>
            </a:r>
            <a:r>
              <a:rPr lang="ko-KR" altLang="en-US" sz="1200" b="1" dirty="0">
                <a:latin typeface="굴림" pitchFamily="50" charset="-127"/>
                <a:ea typeface="굴림" pitchFamily="50" charset="-127"/>
              </a:rPr>
              <a:t>현대인들의 라이프스타일을 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반영한 것이다</a:t>
            </a:r>
            <a:r>
              <a:rPr lang="en-US" altLang="ko-KR" sz="1200" dirty="0">
                <a:latin typeface="굴림" pitchFamily="50" charset="-127"/>
                <a:ea typeface="굴림" pitchFamily="50" charset="-127"/>
              </a:rPr>
              <a:t>. </a:t>
            </a:r>
          </a:p>
          <a:p>
            <a:pPr fontAlgn="base" latinLnBrk="0"/>
            <a:endParaRPr lang="en-US" altLang="ko-KR" sz="1200" dirty="0">
              <a:latin typeface="굴림" pitchFamily="50" charset="-127"/>
              <a:ea typeface="굴림" pitchFamily="50" charset="-127"/>
            </a:endParaRPr>
          </a:p>
          <a:p>
            <a:pPr fontAlgn="base" latinLnBrk="0"/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이러한 패션은 모두 소비자들의 시대적인 요구에 따라 생겨난</a:t>
            </a:r>
          </a:p>
          <a:p>
            <a:pPr fontAlgn="base" latinLnBrk="0"/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것이며 </a:t>
            </a:r>
            <a:r>
              <a:rPr lang="ko-KR" altLang="en-US" sz="1200" dirty="0" err="1">
                <a:latin typeface="굴림" pitchFamily="50" charset="-127"/>
                <a:ea typeface="굴림" pitchFamily="50" charset="-127"/>
              </a:rPr>
              <a:t>오트쿠튀르에서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200" dirty="0" err="1">
                <a:latin typeface="굴림" pitchFamily="50" charset="-127"/>
                <a:ea typeface="굴림" pitchFamily="50" charset="-127"/>
              </a:rPr>
              <a:t>프레타포르테</a:t>
            </a:r>
            <a:r>
              <a:rPr lang="en-US" altLang="ko-KR" sz="12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200" dirty="0" err="1">
                <a:latin typeface="굴림" pitchFamily="50" charset="-127"/>
                <a:ea typeface="굴림" pitchFamily="50" charset="-127"/>
              </a:rPr>
              <a:t>패스트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 패션으로 내려갈수록 패션상품이 고객들에게 보다 </a:t>
            </a:r>
            <a:r>
              <a:rPr lang="ko-KR" altLang="en-US" sz="1200" b="1" dirty="0">
                <a:latin typeface="굴림" pitchFamily="50" charset="-127"/>
                <a:ea typeface="굴림" pitchFamily="50" charset="-127"/>
              </a:rPr>
              <a:t>대중적으로 다가가게 되는 것을 알 수 있다</a:t>
            </a:r>
            <a:r>
              <a:rPr lang="en-US" altLang="ko-KR" sz="1200" b="1" dirty="0">
                <a:latin typeface="굴림" pitchFamily="50" charset="-127"/>
                <a:ea typeface="굴림" pitchFamily="50" charset="-127"/>
              </a:rPr>
              <a:t>.</a:t>
            </a:r>
            <a:endParaRPr lang="ko-KR" altLang="en-US" sz="1200" b="1" dirty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228680" y="4464536"/>
            <a:ext cx="3091368" cy="23597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66" y="4464536"/>
            <a:ext cx="2093482" cy="290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0648" y="6855688"/>
            <a:ext cx="18325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1300" b="1" dirty="0">
                <a:latin typeface="굴림" pitchFamily="50" charset="-127"/>
                <a:ea typeface="굴림" pitchFamily="50" charset="-127"/>
              </a:rPr>
              <a:t>위</a:t>
            </a:r>
            <a:r>
              <a:rPr lang="en-US" altLang="ko-KR" sz="1300" b="1" dirty="0">
                <a:latin typeface="굴림" pitchFamily="50" charset="-127"/>
                <a:ea typeface="굴림" pitchFamily="50" charset="-127"/>
              </a:rPr>
              <a:t>)</a:t>
            </a:r>
            <a:r>
              <a:rPr lang="ko-KR" altLang="en-US" sz="1300" b="1" dirty="0" err="1">
                <a:latin typeface="굴림" pitchFamily="50" charset="-127"/>
                <a:ea typeface="굴림" pitchFamily="50" charset="-127"/>
              </a:rPr>
              <a:t>오트쿠튀르</a:t>
            </a:r>
            <a:r>
              <a:rPr lang="ko-KR" altLang="en-US" sz="1300" b="1" dirty="0">
                <a:latin typeface="굴림" pitchFamily="50" charset="-127"/>
                <a:ea typeface="굴림" pitchFamily="50" charset="-127"/>
              </a:rPr>
              <a:t> 패션쇼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05064" y="7366536"/>
            <a:ext cx="15055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1300" b="1" dirty="0">
                <a:latin typeface="굴림" pitchFamily="50" charset="-127"/>
                <a:ea typeface="굴림" pitchFamily="50" charset="-127"/>
              </a:rPr>
              <a:t>위</a:t>
            </a:r>
            <a:r>
              <a:rPr lang="en-US" altLang="ko-KR" sz="1300" b="1" dirty="0">
                <a:latin typeface="굴림" pitchFamily="50" charset="-127"/>
                <a:ea typeface="굴림" pitchFamily="50" charset="-127"/>
              </a:rPr>
              <a:t>)</a:t>
            </a:r>
            <a:r>
              <a:rPr lang="ko-KR" altLang="en-US" sz="1300" b="1" dirty="0" err="1">
                <a:latin typeface="굴림" pitchFamily="50" charset="-127"/>
                <a:ea typeface="굴림" pitchFamily="50" charset="-127"/>
              </a:rPr>
              <a:t>프레타</a:t>
            </a:r>
            <a:r>
              <a:rPr lang="ko-KR" altLang="en-US" sz="1300" b="1" dirty="0">
                <a:latin typeface="굴림" pitchFamily="50" charset="-127"/>
                <a:ea typeface="굴림" pitchFamily="50" charset="-127"/>
              </a:rPr>
              <a:t> 포르테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50" y="7148076"/>
            <a:ext cx="3107802" cy="19455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65090" y="8724313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r>
              <a:rPr lang="ko-KR" altLang="en-US" dirty="0" err="1"/>
              <a:t>패스트패션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61248" y="8688222"/>
            <a:ext cx="95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-9Page-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5522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33056" y="738204"/>
            <a:ext cx="137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A.1 </a:t>
            </a:r>
            <a:r>
              <a:rPr lang="ko-KR" altLang="en-US" sz="1600" dirty="0"/>
              <a:t>환경분석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7689" y="69156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0648" y="1403648"/>
            <a:ext cx="3196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lgerian" pitchFamily="82" charset="0"/>
                <a:ea typeface="HY궁서B" pitchFamily="18" charset="-127"/>
              </a:rPr>
              <a:t>Fast </a:t>
            </a:r>
            <a:r>
              <a:rPr lang="en-US" altLang="ko-KR" sz="2000" b="1" dirty="0" err="1">
                <a:latin typeface="Algerian" pitchFamily="82" charset="0"/>
                <a:ea typeface="HY궁서B" pitchFamily="18" charset="-127"/>
              </a:rPr>
              <a:t>Fasion</a:t>
            </a:r>
            <a:r>
              <a:rPr lang="en-US" altLang="ko-KR" sz="2000" b="1" dirty="0">
                <a:latin typeface="Algerian" pitchFamily="82" charset="0"/>
                <a:ea typeface="HY궁서B" pitchFamily="18" charset="-127"/>
              </a:rPr>
              <a:t> </a:t>
            </a:r>
            <a:r>
              <a:rPr lang="ko-KR" altLang="en-US" sz="2000" b="1" dirty="0">
                <a:latin typeface="Algerian" pitchFamily="82" charset="0"/>
                <a:ea typeface="HY궁서B" pitchFamily="18" charset="-127"/>
              </a:rPr>
              <a:t>의 등장 배경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60648" y="1802006"/>
            <a:ext cx="5940817" cy="6948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 latinLnBrk="0">
              <a:buAutoNum type="arabicPeriod"/>
            </a:pPr>
            <a:r>
              <a:rPr lang="ko-KR" altLang="en-US" b="1" dirty="0" err="1">
                <a:latin typeface="굴림" pitchFamily="50" charset="-127"/>
                <a:ea typeface="굴림" pitchFamily="50" charset="-127"/>
              </a:rPr>
              <a:t>웰빙</a:t>
            </a:r>
            <a:r>
              <a:rPr lang="en-US" altLang="ko-KR" b="1" dirty="0">
                <a:latin typeface="굴림" pitchFamily="50" charset="-127"/>
                <a:ea typeface="굴림" pitchFamily="50" charset="-127"/>
              </a:rPr>
              <a:t>(Well-Being) </a:t>
            </a:r>
            <a:r>
              <a:rPr lang="ko-KR" altLang="en-US" b="1" dirty="0">
                <a:latin typeface="굴림" pitchFamily="50" charset="-127"/>
                <a:ea typeface="굴림" pitchFamily="50" charset="-127"/>
              </a:rPr>
              <a:t>추구에 따른 소비 </a:t>
            </a:r>
            <a:r>
              <a:rPr lang="ko-KR" altLang="en-US" b="1" dirty="0" err="1">
                <a:latin typeface="굴림" pitchFamily="50" charset="-127"/>
                <a:ea typeface="굴림" pitchFamily="50" charset="-127"/>
              </a:rPr>
              <a:t>트렌드의</a:t>
            </a:r>
            <a:r>
              <a:rPr lang="ko-KR" altLang="en-US" b="1" dirty="0">
                <a:latin typeface="굴림" pitchFamily="50" charset="-127"/>
                <a:ea typeface="굴림" pitchFamily="50" charset="-127"/>
              </a:rPr>
              <a:t> 변화</a:t>
            </a:r>
            <a:endParaRPr lang="en-US" altLang="ko-KR" b="1" dirty="0">
              <a:latin typeface="굴림" pitchFamily="50" charset="-127"/>
              <a:ea typeface="굴림" pitchFamily="50" charset="-127"/>
            </a:endParaRP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산업사회는 사람들에게 물질적 풍요를 제공해 주었지만 정신적 여유와 안정</a:t>
            </a: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을 빼앗아 갔다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물질적 부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富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)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를 강요하는 사회적 시스템은 정신 건강의 중요</a:t>
            </a: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성을 간과하게 된 것이다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이렇게 만연해 있는 물질만능주의에 지쳐있던 사람</a:t>
            </a: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들에게 </a:t>
            </a:r>
            <a:r>
              <a:rPr lang="ko-KR" altLang="en-US" sz="1100" dirty="0" err="1">
                <a:latin typeface="굴림" pitchFamily="50" charset="-127"/>
                <a:ea typeface="굴림" pitchFamily="50" charset="-127"/>
              </a:rPr>
              <a:t>웰빙은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 육체와 정신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일과 휴식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가정과 사회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개인과 공동체 등 모든</a:t>
            </a: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요소들의 균형을 부각시키면서 사회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․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문화적으로 혁명에 가까운 열풍을 </a:t>
            </a:r>
            <a:r>
              <a:rPr lang="ko-KR" altLang="en-US" sz="1100" dirty="0" err="1">
                <a:latin typeface="굴림" pitchFamily="50" charset="-127"/>
                <a:ea typeface="굴림" pitchFamily="50" charset="-127"/>
              </a:rPr>
              <a:t>일으켰</a:t>
            </a:r>
            <a:endParaRPr lang="ko-KR" altLang="en-US" sz="1100" dirty="0">
              <a:latin typeface="굴림" pitchFamily="50" charset="-127"/>
              <a:ea typeface="굴림" pitchFamily="50" charset="-127"/>
            </a:endParaRP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다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사람들의 의식구조가 변화함에 따라 소비구조에도 지각변동이 일어났다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.</a:t>
            </a:r>
            <a:endParaRPr lang="ko-KR" altLang="en-US" sz="1100" dirty="0">
              <a:latin typeface="굴림" pitchFamily="50" charset="-127"/>
              <a:ea typeface="굴림" pitchFamily="50" charset="-127"/>
            </a:endParaRPr>
          </a:p>
          <a:p>
            <a:pPr fontAlgn="base" latinLnBrk="0"/>
            <a:endParaRPr lang="en-US" altLang="ko-KR" dirty="0">
              <a:latin typeface="굴림" pitchFamily="50" charset="-127"/>
              <a:ea typeface="굴림" pitchFamily="50" charset="-127"/>
            </a:endParaRPr>
          </a:p>
          <a:p>
            <a:pPr fontAlgn="base" latinLnBrk="0"/>
            <a:r>
              <a:rPr lang="en-US" altLang="ko-KR" dirty="0">
                <a:latin typeface="굴림" pitchFamily="50" charset="-127"/>
                <a:ea typeface="굴림" pitchFamily="50" charset="-127"/>
              </a:rPr>
              <a:t>2. </a:t>
            </a:r>
            <a:r>
              <a:rPr lang="ko-KR" altLang="en-US" b="1" dirty="0">
                <a:latin typeface="굴림" pitchFamily="50" charset="-127"/>
                <a:ea typeface="굴림" pitchFamily="50" charset="-127"/>
              </a:rPr>
              <a:t>신체의 미에 대한 인식 변화</a:t>
            </a:r>
            <a:endParaRPr lang="en-US" altLang="ko-KR" sz="1100" b="1" dirty="0">
              <a:latin typeface="굴림" pitchFamily="50" charset="-127"/>
              <a:ea typeface="굴림" pitchFamily="50" charset="-127"/>
            </a:endParaRP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자본주의 속에서 소비문화가 고도화되기 시작한 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20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세기 중반 이후부터는</a:t>
            </a: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신체가 물질적 가치를 지닌 것으로 부각되기 시작했다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고도화된 소비 사회에</a:t>
            </a: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서 아름다운 외모는 높은 시장적 가치를 지니므로 사람들은 신체의 이미지에</a:t>
            </a: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그 어느 때 보다 큰 중요성을 부여한다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보다 높은 상품가치로 평가 받기 위</a:t>
            </a: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해 다이어트와 성형수술까지 감행하며 끊임없이 관리한다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. </a:t>
            </a: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아름다움에 대한 사람들의 집착이 강해지는 동시에 신체의 미에 대한 개념은 </a:t>
            </a:r>
            <a:endParaRPr lang="en-US" altLang="ko-KR" sz="1100" dirty="0">
              <a:latin typeface="굴림" pitchFamily="50" charset="-127"/>
              <a:ea typeface="굴림" pitchFamily="50" charset="-127"/>
            </a:endParaRP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다양해지고 있으며 자신만의 개성을 표출하는 것이 중요시 되었다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신체의</a:t>
            </a: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미는 하나로 고정된 것이 아니라 선택할 수 있는 범주가 넓어졌으므로 신체는</a:t>
            </a: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노력을 통해 개성을 창조하는 대상의 성격이 강해지고 있다</a:t>
            </a:r>
          </a:p>
          <a:p>
            <a:pPr fontAlgn="base" latinLnBrk="0"/>
            <a:endParaRPr lang="en-US" altLang="ko-KR" sz="1100" b="1" dirty="0">
              <a:latin typeface="굴림" pitchFamily="50" charset="-127"/>
              <a:ea typeface="굴림" pitchFamily="50" charset="-127"/>
            </a:endParaRPr>
          </a:p>
          <a:p>
            <a:pPr fontAlgn="base" latinLnBrk="0"/>
            <a:r>
              <a:rPr lang="en-US" altLang="ko-KR" b="1" dirty="0">
                <a:latin typeface="굴림" pitchFamily="50" charset="-127"/>
                <a:ea typeface="굴림" pitchFamily="50" charset="-127"/>
              </a:rPr>
              <a:t>3. </a:t>
            </a:r>
            <a:r>
              <a:rPr lang="ko-KR" altLang="en-US" b="1" dirty="0">
                <a:latin typeface="굴림" pitchFamily="50" charset="-127"/>
                <a:ea typeface="굴림" pitchFamily="50" charset="-127"/>
              </a:rPr>
              <a:t>패션의 대중화</a:t>
            </a:r>
            <a:endParaRPr lang="en-US" altLang="ko-KR" sz="1050" b="1" dirty="0">
              <a:latin typeface="굴림" pitchFamily="50" charset="-127"/>
              <a:ea typeface="굴림" pitchFamily="50" charset="-127"/>
            </a:endParaRP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과거 서양을 기준으로 한 복식사를 살펴보면 중세시대에는 기독교가 사회</a:t>
            </a: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전반에 큰 영향력을 과시하면서 복식문화에서도 주도적인 역할을 했고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근세</a:t>
            </a: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시대에는 지배계급인 귀족을 중심으로 복식 스타일이 전개되었다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. 19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세기에</a:t>
            </a: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접어들면서부터 의류산업이 제도화되기 시작하며 기존의 개인 맞춤복 형태에</a:t>
            </a: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서 변화하기 시작하였고 산업의 규모가 커지면서 패션이 점차 시민화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개방화</a:t>
            </a: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되었다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그 후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고급패션과 대중패션 사이의 확고한 경계가 해체되었으며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탈</a:t>
            </a: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권력화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탈 중심화 현상이 나타나게 되었다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. </a:t>
            </a:r>
          </a:p>
          <a:p>
            <a:pPr fontAlgn="base" latinLnBrk="0"/>
            <a:endParaRPr lang="en-US" altLang="ko-KR" sz="1100" dirty="0">
              <a:latin typeface="굴림" pitchFamily="50" charset="-127"/>
              <a:ea typeface="굴림" pitchFamily="50" charset="-127"/>
            </a:endParaRP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패션이 대중화 된 데에는 산업화</a:t>
            </a: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에 의한 대량생산의 영향이 매우 크다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의복은 산업사회에서 가장 먼저 대량</a:t>
            </a: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생산된 상품이다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소비자들이 대량생산에 의해 의복을 다양하고 저렴하게 구</a:t>
            </a: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입할 수 있었다는 점은 패션의 민주화가 진행되는 과정이라고 할 수 있다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.</a:t>
            </a:r>
          </a:p>
          <a:p>
            <a:pPr fontAlgn="base" latinLnBrk="0"/>
            <a:endParaRPr lang="en-US" altLang="ko-KR" sz="1100" dirty="0">
              <a:latin typeface="굴림" pitchFamily="50" charset="-127"/>
              <a:ea typeface="굴림" pitchFamily="50" charset="-127"/>
            </a:endParaRPr>
          </a:p>
          <a:p>
            <a:pPr fontAlgn="base" latinLnBrk="0"/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20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세기 후반부터는 패션의 대중화 속도는 급격히 빨라졌다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이는 매스미디</a:t>
            </a: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어 즉 신문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잡지와 같은 인쇄매체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텔레비전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비디오 등의 영상 매체의 발달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,</a:t>
            </a:r>
            <a:endParaRPr lang="ko-KR" altLang="en-US" sz="1100" dirty="0">
              <a:latin typeface="굴림" pitchFamily="50" charset="-127"/>
              <a:ea typeface="굴림" pitchFamily="50" charset="-127"/>
            </a:endParaRP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인터넷의 확산에 기인한 것이라고 할 수 있다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앞으로 패션의 대중화는 더욱</a:t>
            </a:r>
          </a:p>
          <a:p>
            <a:pPr fontAlgn="base" latinLnBrk="0"/>
            <a:r>
              <a:rPr lang="ko-KR" altLang="en-US" sz="1100" dirty="0">
                <a:latin typeface="굴림" pitchFamily="50" charset="-127"/>
                <a:ea typeface="굴림" pitchFamily="50" charset="-127"/>
              </a:rPr>
              <a:t>확산 될 것을 예측할 수 있다</a:t>
            </a:r>
            <a:r>
              <a:rPr lang="en-US" altLang="ko-KR" sz="1100" dirty="0">
                <a:latin typeface="굴림" pitchFamily="50" charset="-127"/>
                <a:ea typeface="굴림" pitchFamily="50" charset="-127"/>
              </a:rPr>
              <a:t>.</a:t>
            </a:r>
            <a:endParaRPr lang="ko-KR" altLang="en-US" sz="1100" dirty="0">
              <a:latin typeface="굴림" pitchFamily="50" charset="-127"/>
              <a:ea typeface="굴림" pitchFamily="50" charset="-127"/>
            </a:endParaRPr>
          </a:p>
          <a:p>
            <a:pPr fontAlgn="base" latinLnBrk="0"/>
            <a:endParaRPr lang="ko-KR" altLang="en-US" sz="105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6495" y="8574831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200" b="1" spc="-150" dirty="0">
                <a:latin typeface="굴림" pitchFamily="50" charset="-127"/>
                <a:ea typeface="굴림" pitchFamily="50" charset="-127"/>
              </a:rPr>
              <a:t>참고 </a:t>
            </a:r>
            <a:r>
              <a:rPr lang="en-US" altLang="ko-KR" sz="1200" b="1" spc="-150" dirty="0">
                <a:latin typeface="굴림" pitchFamily="50" charset="-127"/>
                <a:ea typeface="굴림" pitchFamily="50" charset="-127"/>
              </a:rPr>
              <a:t>&amp; </a:t>
            </a:r>
            <a:r>
              <a:rPr lang="ko-KR" altLang="en-US" sz="1200" b="1" spc="-150" dirty="0">
                <a:latin typeface="굴림" pitchFamily="50" charset="-127"/>
                <a:ea typeface="굴림" pitchFamily="50" charset="-127"/>
              </a:rPr>
              <a:t>출처 </a:t>
            </a:r>
            <a:r>
              <a:rPr lang="en-US" altLang="ko-KR" sz="1200" b="1" spc="-150" dirty="0">
                <a:latin typeface="굴림" pitchFamily="50" charset="-127"/>
                <a:ea typeface="굴림" pitchFamily="50" charset="-127"/>
              </a:rPr>
              <a:t>: </a:t>
            </a:r>
          </a:p>
          <a:p>
            <a:pPr fontAlgn="base" latinLnBrk="0"/>
            <a:r>
              <a:rPr lang="ko-KR" altLang="en-US" sz="1200" spc="-150" dirty="0" err="1">
                <a:latin typeface="굴림" pitchFamily="50" charset="-127"/>
                <a:ea typeface="굴림" pitchFamily="50" charset="-127"/>
              </a:rPr>
              <a:t>패스트</a:t>
            </a:r>
            <a:r>
              <a:rPr lang="ko-KR" altLang="en-US" sz="1200" spc="-150" dirty="0">
                <a:latin typeface="굴림" pitchFamily="50" charset="-127"/>
                <a:ea typeface="굴림" pitchFamily="50" charset="-127"/>
              </a:rPr>
              <a:t> 패션</a:t>
            </a:r>
            <a:r>
              <a:rPr lang="en-US" altLang="ko-KR" sz="1200" spc="-150" dirty="0">
                <a:latin typeface="굴림" pitchFamily="50" charset="-127"/>
                <a:ea typeface="굴림" pitchFamily="50" charset="-127"/>
              </a:rPr>
              <a:t>(Fast Fashion)</a:t>
            </a:r>
            <a:r>
              <a:rPr lang="ko-KR" altLang="en-US" sz="1200" spc="-150" dirty="0">
                <a:latin typeface="굴림" pitchFamily="50" charset="-127"/>
                <a:ea typeface="굴림" pitchFamily="50" charset="-127"/>
              </a:rPr>
              <a:t>의 특성과 디자인 경향 연구 의 류 직 물 학 과 한 태 임 </a:t>
            </a:r>
            <a:r>
              <a:rPr lang="en-US" altLang="ko-KR" sz="1200" spc="-150" dirty="0">
                <a:latin typeface="굴림" pitchFamily="50" charset="-127"/>
                <a:ea typeface="굴림" pitchFamily="50" charset="-127"/>
              </a:rPr>
              <a:t>2010</a:t>
            </a:r>
            <a:endParaRPr lang="ko-KR" altLang="en-US" sz="1200" spc="-150" dirty="0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0" y="8554535"/>
            <a:ext cx="6858000" cy="0"/>
          </a:xfrm>
          <a:prstGeom prst="line">
            <a:avLst/>
          </a:prstGeom>
          <a:ln w="635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-10Page-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5330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33056" y="738204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A.1 </a:t>
            </a:r>
            <a:r>
              <a:rPr lang="ko-KR" altLang="en-US" sz="1600" dirty="0"/>
              <a:t>환경 분석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7689" y="69156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0648" y="1619672"/>
            <a:ext cx="3196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lgerian" pitchFamily="82" charset="0"/>
                <a:ea typeface="HY궁서B" pitchFamily="18" charset="-127"/>
              </a:rPr>
              <a:t>Fast </a:t>
            </a:r>
            <a:r>
              <a:rPr lang="en-US" altLang="ko-KR" sz="2000" b="1" dirty="0" err="1">
                <a:latin typeface="Algerian" pitchFamily="82" charset="0"/>
                <a:ea typeface="HY궁서B" pitchFamily="18" charset="-127"/>
              </a:rPr>
              <a:t>Fasion</a:t>
            </a:r>
            <a:r>
              <a:rPr lang="en-US" altLang="ko-KR" sz="2000" b="1" dirty="0">
                <a:latin typeface="Algerian" pitchFamily="82" charset="0"/>
                <a:ea typeface="HY궁서B" pitchFamily="18" charset="-127"/>
              </a:rPr>
              <a:t> </a:t>
            </a:r>
            <a:r>
              <a:rPr lang="ko-KR" altLang="en-US" sz="2000" b="1" dirty="0">
                <a:latin typeface="Algerian" pitchFamily="82" charset="0"/>
                <a:ea typeface="HY궁서B" pitchFamily="18" charset="-127"/>
              </a:rPr>
              <a:t>의 등장 배경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96495" y="2195736"/>
            <a:ext cx="5364754" cy="5155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b="1" dirty="0"/>
              <a:t>4. </a:t>
            </a:r>
            <a:r>
              <a:rPr lang="ko-KR" altLang="en-US" b="1" dirty="0"/>
              <a:t>정보통신 기술의 발달과 글로벌화</a:t>
            </a:r>
            <a:endParaRPr lang="en-US" altLang="ko-KR" b="1" dirty="0"/>
          </a:p>
          <a:p>
            <a:pPr fontAlgn="base" latinLnBrk="0"/>
            <a:r>
              <a:rPr lang="ko-KR" altLang="en-US" sz="1100" dirty="0"/>
              <a:t>각종 매체의 다양화와 정보통신 기술의 발달로 소비자들은 시간과 공간의 제약을 받지 않고 최신 유행에 대해 쉽고 빠르게 접할 수 있게 되었다</a:t>
            </a:r>
            <a:r>
              <a:rPr lang="en-US" altLang="ko-KR" sz="1100" dirty="0"/>
              <a:t>. </a:t>
            </a:r>
            <a:r>
              <a:rPr lang="ko-KR" altLang="en-US" sz="1100" dirty="0"/>
              <a:t>또한 인터넷을 이용한 전자 상거래를 통해 패션제품의 구매가 용이해지고 유통 채널이 다양해져서 패션 유행이 전 세계적으로 광범위하고 동시적으로 확산되고 있다</a:t>
            </a:r>
            <a:r>
              <a:rPr lang="en-US" altLang="ko-KR" sz="1100" dirty="0"/>
              <a:t>. </a:t>
            </a:r>
          </a:p>
          <a:p>
            <a:pPr fontAlgn="base" latinLnBrk="0"/>
            <a:r>
              <a:rPr lang="ko-KR" altLang="en-US" sz="1100" dirty="0"/>
              <a:t>최근 국내에 유통되지 않는 패션 브랜드를 구입하거나 한국에서 거래되는 가격보다 저렴하게 구입하기 위해 외국의 인터넷 쇼핑몰을 직접 이용하는 소비자들이 부쩍 늘고 있다</a:t>
            </a:r>
            <a:r>
              <a:rPr lang="en-US" altLang="ko-KR" sz="1100" dirty="0"/>
              <a:t>.</a:t>
            </a:r>
          </a:p>
          <a:p>
            <a:pPr fontAlgn="base" latinLnBrk="0"/>
            <a:endParaRPr lang="ko-KR" altLang="en-US" sz="1100" dirty="0"/>
          </a:p>
          <a:p>
            <a:pPr fontAlgn="base" latinLnBrk="0"/>
            <a:r>
              <a:rPr lang="ko-KR" altLang="en-US" sz="1100" dirty="0"/>
              <a:t>이렇게 글로벌화 된 시대의 주된 소비층은 ‘디지털 </a:t>
            </a:r>
            <a:r>
              <a:rPr lang="ko-KR" altLang="en-US" sz="1100" dirty="0" err="1"/>
              <a:t>네이티브족</a:t>
            </a:r>
            <a:r>
              <a:rPr lang="en-US" altLang="ko-KR" sz="1100" dirty="0"/>
              <a:t>(Digital</a:t>
            </a:r>
            <a:endParaRPr lang="ko-KR" altLang="en-US" sz="1100" dirty="0"/>
          </a:p>
          <a:p>
            <a:pPr fontAlgn="base" latinLnBrk="0"/>
            <a:r>
              <a:rPr lang="en-US" altLang="ko-KR" sz="1100" dirty="0"/>
              <a:t>Natives Generation)’</a:t>
            </a:r>
            <a:r>
              <a:rPr lang="ko-KR" altLang="en-US" sz="1100" dirty="0"/>
              <a:t>이다</a:t>
            </a:r>
            <a:r>
              <a:rPr lang="en-US" altLang="ko-KR" sz="1100" dirty="0"/>
              <a:t>. </a:t>
            </a:r>
            <a:r>
              <a:rPr lang="ko-KR" altLang="en-US" sz="1100" dirty="0"/>
              <a:t>이들은 어릴 때부터 자연스럽게 </a:t>
            </a:r>
            <a:r>
              <a:rPr lang="en-US" altLang="ko-KR" sz="1100" dirty="0"/>
              <a:t>IT</a:t>
            </a:r>
            <a:r>
              <a:rPr lang="ko-KR" altLang="en-US" sz="1100" dirty="0"/>
              <a:t>기기를 다루며</a:t>
            </a:r>
          </a:p>
          <a:p>
            <a:pPr fontAlgn="base" latinLnBrk="0"/>
            <a:r>
              <a:rPr lang="ko-KR" altLang="en-US" sz="1100" dirty="0"/>
              <a:t>성장하고 인터넷에 익숙한 세대로 싫증을 잘 내고 변화에 앞서가므로 끊임 </a:t>
            </a:r>
            <a:r>
              <a:rPr lang="ko-KR" altLang="en-US" sz="1100" dirty="0" err="1"/>
              <a:t>없</a:t>
            </a:r>
            <a:endParaRPr lang="ko-KR" altLang="en-US" sz="1100" dirty="0"/>
          </a:p>
          <a:p>
            <a:pPr fontAlgn="base" latinLnBrk="0"/>
            <a:r>
              <a:rPr lang="ko-KR" altLang="en-US" sz="1100" dirty="0"/>
              <a:t>이 새로운 유행 상품을 찾아 소비하며 자신의 존재를 부각시키고자 하는 것이</a:t>
            </a:r>
          </a:p>
          <a:p>
            <a:pPr fontAlgn="base" latinLnBrk="0"/>
            <a:r>
              <a:rPr lang="ko-KR" altLang="en-US" sz="1100" dirty="0"/>
              <a:t>특징이다</a:t>
            </a:r>
            <a:r>
              <a:rPr lang="en-US" altLang="ko-KR" sz="1100" dirty="0"/>
              <a:t>. </a:t>
            </a:r>
            <a:r>
              <a:rPr lang="ko-KR" altLang="en-US" sz="1100" dirty="0"/>
              <a:t>기성세대처럼 사회적 지위</a:t>
            </a:r>
            <a:r>
              <a:rPr lang="en-US" altLang="ko-KR" sz="1100" dirty="0"/>
              <a:t>, </a:t>
            </a:r>
            <a:r>
              <a:rPr lang="ko-KR" altLang="en-US" sz="1100" dirty="0"/>
              <a:t>재력 등으로 차별화할 여지가 거의 없기</a:t>
            </a:r>
          </a:p>
          <a:p>
            <a:pPr fontAlgn="base" latinLnBrk="0"/>
            <a:r>
              <a:rPr lang="ko-KR" altLang="en-US" sz="1100" dirty="0"/>
              <a:t>때문에 최신 유행으로 자신의 존재를 확인시키는 수단으로 이용하는 것이다</a:t>
            </a:r>
            <a:r>
              <a:rPr lang="en-US" altLang="ko-KR" sz="1100" dirty="0"/>
              <a:t>.</a:t>
            </a:r>
            <a:endParaRPr lang="ko-KR" altLang="en-US" sz="1100" dirty="0"/>
          </a:p>
          <a:p>
            <a:pPr fontAlgn="base" latinLnBrk="0"/>
            <a:endParaRPr lang="ko-KR" altLang="en-US" b="1" dirty="0"/>
          </a:p>
          <a:p>
            <a:pPr fontAlgn="base" latinLnBrk="0"/>
            <a:r>
              <a:rPr lang="en-US" altLang="ko-KR" b="1" dirty="0"/>
              <a:t>5. </a:t>
            </a:r>
            <a:r>
              <a:rPr lang="ko-KR" altLang="en-US" b="1" dirty="0"/>
              <a:t>소비자들의 다양화와 개성화</a:t>
            </a:r>
          </a:p>
          <a:p>
            <a:pPr fontAlgn="base" latinLnBrk="0"/>
            <a:r>
              <a:rPr lang="ko-KR" altLang="en-US" sz="1100" dirty="0"/>
              <a:t>시장을 움직이는 주체는 바로 소비자들이다</a:t>
            </a:r>
            <a:r>
              <a:rPr lang="en-US" altLang="ko-KR" sz="1100" dirty="0"/>
              <a:t>. </a:t>
            </a:r>
            <a:r>
              <a:rPr lang="ko-KR" altLang="en-US" sz="1100" dirty="0"/>
              <a:t>소비자의 욕구를 얼마나 정확</a:t>
            </a:r>
          </a:p>
          <a:p>
            <a:pPr fontAlgn="base" latinLnBrk="0"/>
            <a:r>
              <a:rPr lang="ko-KR" altLang="en-US" sz="1100" dirty="0"/>
              <a:t>하게 분석하고 예측하는가가 기업의 성공을 판가름하는 중요한 요소로 작용한</a:t>
            </a:r>
          </a:p>
          <a:p>
            <a:pPr fontAlgn="base" latinLnBrk="0"/>
            <a:r>
              <a:rPr lang="ko-KR" altLang="en-US" sz="1100" dirty="0"/>
              <a:t>다</a:t>
            </a:r>
            <a:r>
              <a:rPr lang="en-US" altLang="ko-KR" sz="1100" dirty="0"/>
              <a:t>. </a:t>
            </a:r>
            <a:r>
              <a:rPr lang="ko-KR" altLang="en-US" sz="1100" dirty="0"/>
              <a:t>따라서 각 기업은 이들이 원하는 바를 잘 파악하고 이에 민첩하게 </a:t>
            </a:r>
            <a:r>
              <a:rPr lang="ko-KR" altLang="en-US" sz="1100" dirty="0" err="1"/>
              <a:t>대응하</a:t>
            </a:r>
            <a:endParaRPr lang="ko-KR" altLang="en-US" sz="1100" dirty="0"/>
          </a:p>
          <a:p>
            <a:pPr fontAlgn="base" latinLnBrk="0"/>
            <a:r>
              <a:rPr lang="ko-KR" altLang="en-US" sz="1100" dirty="0" err="1"/>
              <a:t>려고</a:t>
            </a:r>
            <a:r>
              <a:rPr lang="ko-KR" altLang="en-US" sz="1100" dirty="0"/>
              <a:t> 많은 노력을 하고 있다</a:t>
            </a:r>
            <a:r>
              <a:rPr lang="en-US" altLang="ko-KR" sz="1100" dirty="0"/>
              <a:t>.</a:t>
            </a:r>
            <a:endParaRPr lang="ko-KR" altLang="en-US" sz="1100" dirty="0"/>
          </a:p>
          <a:p>
            <a:pPr fontAlgn="base" latinLnBrk="0"/>
            <a:r>
              <a:rPr lang="ko-KR" altLang="en-US" sz="1100" dirty="0"/>
              <a:t>소비자들의 성향은 점차 다양화</a:t>
            </a:r>
            <a:r>
              <a:rPr lang="en-US" altLang="ko-KR" sz="1100" dirty="0"/>
              <a:t>, </a:t>
            </a:r>
            <a:r>
              <a:rPr lang="ko-KR" altLang="en-US" sz="1100" dirty="0"/>
              <a:t>개성화 되고 있기 때문에 요구하는 바도</a:t>
            </a:r>
          </a:p>
          <a:p>
            <a:pPr fontAlgn="base" latinLnBrk="0"/>
            <a:r>
              <a:rPr lang="ko-KR" altLang="en-US" sz="1100" dirty="0"/>
              <a:t>과거에 비해 훨씬 세부적이며 구체적인 것이 특징이다</a:t>
            </a:r>
            <a:r>
              <a:rPr lang="en-US" altLang="ko-KR" sz="1100" dirty="0"/>
              <a:t>. </a:t>
            </a:r>
            <a:r>
              <a:rPr lang="ko-KR" altLang="en-US" sz="1100" dirty="0"/>
              <a:t>구매의 범위가 </a:t>
            </a:r>
            <a:r>
              <a:rPr lang="ko-KR" altLang="en-US" sz="1100" dirty="0" err="1"/>
              <a:t>제한되</a:t>
            </a:r>
            <a:endParaRPr lang="ko-KR" altLang="en-US" sz="1100" dirty="0"/>
          </a:p>
          <a:p>
            <a:pPr fontAlgn="base" latinLnBrk="0"/>
            <a:r>
              <a:rPr lang="ko-KR" altLang="en-US" sz="1100" dirty="0"/>
              <a:t>어 있던 초기 산업사회와는 다르게</a:t>
            </a:r>
            <a:r>
              <a:rPr lang="en-US" altLang="ko-KR" sz="1100" dirty="0"/>
              <a:t>, </a:t>
            </a:r>
            <a:r>
              <a:rPr lang="ko-KR" altLang="en-US" sz="1100" dirty="0"/>
              <a:t>대량생산에 의해 똑같이 만들어지는 상품</a:t>
            </a:r>
          </a:p>
          <a:p>
            <a:pPr fontAlgn="base" latinLnBrk="0"/>
            <a:r>
              <a:rPr lang="ko-KR" altLang="en-US" sz="1100" dirty="0"/>
              <a:t>만으로는 소비자들의 욕구를 더 이상 충족시킬 수 없게 되었다</a:t>
            </a:r>
            <a:r>
              <a:rPr lang="en-US" altLang="ko-KR" sz="1100" dirty="0"/>
              <a:t>. </a:t>
            </a:r>
            <a:r>
              <a:rPr lang="ko-KR" altLang="en-US" sz="1100" dirty="0"/>
              <a:t>이렇듯 달라</a:t>
            </a:r>
          </a:p>
          <a:p>
            <a:pPr fontAlgn="base" latinLnBrk="0"/>
            <a:r>
              <a:rPr lang="ko-KR" altLang="en-US" sz="1100" dirty="0"/>
              <a:t>진 소비구조에 맞춰</a:t>
            </a:r>
            <a:r>
              <a:rPr lang="en-US" altLang="ko-KR" sz="1100" dirty="0"/>
              <a:t>, 20</a:t>
            </a:r>
            <a:r>
              <a:rPr lang="ko-KR" altLang="en-US" sz="1100" dirty="0"/>
              <a:t>세기 후반부터 기업은 다양성이 높은 구매환경을 제공</a:t>
            </a:r>
          </a:p>
          <a:p>
            <a:pPr fontAlgn="base" latinLnBrk="0"/>
            <a:r>
              <a:rPr lang="ko-KR" altLang="en-US" sz="1100" dirty="0"/>
              <a:t>하는 데에 초점을 맞추고 있다</a:t>
            </a:r>
            <a:r>
              <a:rPr lang="en-US" altLang="ko-KR" sz="1100" dirty="0"/>
              <a:t>.</a:t>
            </a:r>
            <a:endParaRPr lang="ko-KR" altLang="en-US" sz="1100" dirty="0"/>
          </a:p>
          <a:p>
            <a:pPr fontAlgn="base" latinLnBrk="0"/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96495" y="8574831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200" b="1" spc="-150" dirty="0">
                <a:latin typeface="굴림" pitchFamily="50" charset="-127"/>
                <a:ea typeface="굴림" pitchFamily="50" charset="-127"/>
              </a:rPr>
              <a:t>참고 </a:t>
            </a:r>
            <a:r>
              <a:rPr lang="en-US" altLang="ko-KR" sz="1200" b="1" spc="-150" dirty="0">
                <a:latin typeface="굴림" pitchFamily="50" charset="-127"/>
                <a:ea typeface="굴림" pitchFamily="50" charset="-127"/>
              </a:rPr>
              <a:t>&amp; </a:t>
            </a:r>
            <a:r>
              <a:rPr lang="ko-KR" altLang="en-US" sz="1200" b="1" spc="-150" dirty="0">
                <a:latin typeface="굴림" pitchFamily="50" charset="-127"/>
                <a:ea typeface="굴림" pitchFamily="50" charset="-127"/>
              </a:rPr>
              <a:t>출처 </a:t>
            </a:r>
            <a:r>
              <a:rPr lang="en-US" altLang="ko-KR" sz="1200" b="1" spc="-150" dirty="0">
                <a:latin typeface="굴림" pitchFamily="50" charset="-127"/>
                <a:ea typeface="굴림" pitchFamily="50" charset="-127"/>
              </a:rPr>
              <a:t>: </a:t>
            </a:r>
          </a:p>
          <a:p>
            <a:pPr fontAlgn="base" latinLnBrk="0"/>
            <a:r>
              <a:rPr lang="ko-KR" altLang="en-US" sz="1200" spc="-150" dirty="0" err="1">
                <a:latin typeface="굴림" pitchFamily="50" charset="-127"/>
                <a:ea typeface="굴림" pitchFamily="50" charset="-127"/>
              </a:rPr>
              <a:t>패스트</a:t>
            </a:r>
            <a:r>
              <a:rPr lang="ko-KR" altLang="en-US" sz="1200" spc="-150" dirty="0">
                <a:latin typeface="굴림" pitchFamily="50" charset="-127"/>
                <a:ea typeface="굴림" pitchFamily="50" charset="-127"/>
              </a:rPr>
              <a:t> 패션</a:t>
            </a:r>
            <a:r>
              <a:rPr lang="en-US" altLang="ko-KR" sz="1200" spc="-150" dirty="0">
                <a:latin typeface="굴림" pitchFamily="50" charset="-127"/>
                <a:ea typeface="굴림" pitchFamily="50" charset="-127"/>
              </a:rPr>
              <a:t>(Fast Fashion)</a:t>
            </a:r>
            <a:r>
              <a:rPr lang="ko-KR" altLang="en-US" sz="1200" spc="-150" dirty="0">
                <a:latin typeface="굴림" pitchFamily="50" charset="-127"/>
                <a:ea typeface="굴림" pitchFamily="50" charset="-127"/>
              </a:rPr>
              <a:t>의 특성과 디자인 경향 연구 의 류 직 물 학 과 한 태 임 </a:t>
            </a:r>
            <a:r>
              <a:rPr lang="en-US" altLang="ko-KR" sz="1200" spc="-150" dirty="0">
                <a:latin typeface="굴림" pitchFamily="50" charset="-127"/>
                <a:ea typeface="굴림" pitchFamily="50" charset="-127"/>
              </a:rPr>
              <a:t>2010</a:t>
            </a:r>
            <a:endParaRPr lang="ko-KR" altLang="en-US" sz="1200" spc="-150" dirty="0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8554535"/>
            <a:ext cx="6858000" cy="0"/>
          </a:xfrm>
          <a:prstGeom prst="line">
            <a:avLst/>
          </a:prstGeom>
          <a:ln w="635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2656" y="1178332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A.1.1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경영환경 분석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-11Page-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892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33056" y="753912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A.1 </a:t>
            </a:r>
            <a:r>
              <a:rPr lang="ko-KR" altLang="en-US" sz="1600" dirty="0"/>
              <a:t>환경 분석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2134" y="72313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66" y="4982864"/>
            <a:ext cx="5639289" cy="27281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0648" y="1614341"/>
            <a:ext cx="3762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국내 </a:t>
            </a:r>
            <a:r>
              <a:rPr lang="en-US" altLang="ko-KR" sz="2400" b="1" dirty="0"/>
              <a:t>SPA </a:t>
            </a:r>
            <a:r>
              <a:rPr lang="ko-KR" altLang="en-US" sz="2400" b="1" dirty="0"/>
              <a:t>브랜드 업계 동향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4" y="2051720"/>
            <a:ext cx="4748956" cy="2931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2656" y="1178332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A.1.1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경영환경 분석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-12Page-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115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23473" y="753912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A.1 </a:t>
            </a:r>
            <a:r>
              <a:rPr lang="ko-KR" altLang="en-US" sz="1600" dirty="0"/>
              <a:t>환경분석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1489" y="72313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9" y="2123728"/>
            <a:ext cx="2267688" cy="402290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908289" y="2635499"/>
            <a:ext cx="373985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‘</a:t>
            </a:r>
            <a:r>
              <a:rPr lang="en-US" altLang="ko-KR" sz="1100" dirty="0"/>
              <a:t>2010</a:t>
            </a:r>
            <a:r>
              <a:rPr lang="ko-KR" altLang="en-US" sz="1100" dirty="0"/>
              <a:t>년 </a:t>
            </a:r>
            <a:r>
              <a:rPr lang="en-US" altLang="ko-KR" sz="1100" dirty="0"/>
              <a:t>1</a:t>
            </a:r>
            <a:r>
              <a:rPr lang="ko-KR" altLang="en-US" sz="1100" dirty="0"/>
              <a:t>조</a:t>
            </a:r>
            <a:r>
              <a:rPr lang="en-US" altLang="ko-KR" sz="1100" dirty="0"/>
              <a:t>2000</a:t>
            </a:r>
            <a:r>
              <a:rPr lang="ko-KR" altLang="en-US" sz="1100" dirty="0" err="1"/>
              <a:t>억원</a:t>
            </a:r>
            <a:r>
              <a:rPr lang="ko-KR" altLang="en-US" sz="1100" dirty="0"/>
              <a:t>→</a:t>
            </a:r>
            <a:r>
              <a:rPr lang="en-US" altLang="ko-KR" sz="1100" dirty="0"/>
              <a:t>2015</a:t>
            </a:r>
            <a:r>
              <a:rPr lang="ko-KR" altLang="en-US" sz="1100" dirty="0"/>
              <a:t>년 </a:t>
            </a:r>
            <a:r>
              <a:rPr lang="en-US" altLang="ko-KR" sz="1100" dirty="0"/>
              <a:t>4</a:t>
            </a:r>
            <a:r>
              <a:rPr lang="ko-KR" altLang="en-US" sz="1100" dirty="0"/>
              <a:t>조원</a:t>
            </a:r>
            <a:r>
              <a:rPr lang="en-US" altLang="ko-KR" sz="1100" dirty="0"/>
              <a:t>.’ SPA(</a:t>
            </a:r>
            <a:r>
              <a:rPr lang="ko-KR" altLang="en-US" sz="1100" dirty="0"/>
              <a:t>상품을 직접 </a:t>
            </a:r>
            <a:r>
              <a:rPr lang="ko-KR" altLang="en-US" sz="1100" dirty="0" err="1"/>
              <a:t>제조ㆍ유통하는</a:t>
            </a:r>
            <a:r>
              <a:rPr lang="ko-KR" altLang="en-US" sz="1100" dirty="0"/>
              <a:t> 전문 소매점</a:t>
            </a:r>
            <a:r>
              <a:rPr lang="en-US" altLang="ko-KR" sz="1100" dirty="0"/>
              <a:t>)</a:t>
            </a:r>
            <a:r>
              <a:rPr lang="ko-KR" altLang="en-US" sz="1100" dirty="0"/>
              <a:t>는 침체기를 겪고 있는 국내 의류시장의 유일한 ‘활력소’다</a:t>
            </a:r>
            <a:r>
              <a:rPr lang="en-US" altLang="ko-KR" sz="1100" dirty="0"/>
              <a:t>. </a:t>
            </a:r>
            <a:r>
              <a:rPr lang="ko-KR" altLang="en-US" sz="1100" dirty="0"/>
              <a:t>시장 규모가 </a:t>
            </a:r>
            <a:r>
              <a:rPr lang="en-US" altLang="ko-KR" sz="1100" dirty="0"/>
              <a:t>5</a:t>
            </a:r>
            <a:r>
              <a:rPr lang="ko-KR" altLang="en-US" sz="1100" dirty="0"/>
              <a:t>년 새 약 </a:t>
            </a:r>
            <a:r>
              <a:rPr lang="en-US" altLang="ko-KR" sz="1100" dirty="0"/>
              <a:t>230%</a:t>
            </a:r>
            <a:r>
              <a:rPr lang="ko-KR" altLang="en-US" sz="1100" dirty="0"/>
              <a:t>나 커졌다</a:t>
            </a:r>
            <a:r>
              <a:rPr lang="en-US" altLang="ko-KR" sz="1100" dirty="0"/>
              <a:t>. </a:t>
            </a:r>
            <a:r>
              <a:rPr lang="ko-KR" altLang="en-US" sz="1100" dirty="0"/>
              <a:t>그런데 글로벌 </a:t>
            </a:r>
            <a:r>
              <a:rPr lang="en-US" altLang="ko-KR" sz="1100" dirty="0"/>
              <a:t>SPA</a:t>
            </a:r>
            <a:r>
              <a:rPr lang="ko-KR" altLang="en-US" sz="1100" dirty="0"/>
              <a:t>의 사정은 다르다</a:t>
            </a:r>
            <a:r>
              <a:rPr lang="en-US" altLang="ko-KR" sz="1100" dirty="0"/>
              <a:t>. </a:t>
            </a:r>
            <a:r>
              <a:rPr lang="ko-KR" altLang="en-US" sz="1100" dirty="0"/>
              <a:t>실적이 정체기에 빠진 지 오래다</a:t>
            </a:r>
            <a:r>
              <a:rPr lang="en-US" altLang="ko-KR" sz="1100" dirty="0"/>
              <a:t>. </a:t>
            </a:r>
            <a:r>
              <a:rPr lang="ko-KR" altLang="en-US" sz="1100" dirty="0"/>
              <a:t>대표적인 글로벌 </a:t>
            </a:r>
            <a:r>
              <a:rPr lang="en-US" altLang="ko-KR" sz="1100" dirty="0"/>
              <a:t>SPA </a:t>
            </a:r>
            <a:r>
              <a:rPr lang="ko-KR" altLang="en-US" sz="1100" dirty="0"/>
              <a:t>브랜드 ‘자라</a:t>
            </a:r>
            <a:r>
              <a:rPr lang="en-US" altLang="ko-KR" sz="1100" dirty="0"/>
              <a:t>(ZARA)’</a:t>
            </a:r>
            <a:r>
              <a:rPr lang="ko-KR" altLang="en-US" sz="1100" dirty="0"/>
              <a:t>와 ‘</a:t>
            </a:r>
            <a:r>
              <a:rPr lang="en-US" altLang="ko-KR" sz="1100" dirty="0"/>
              <a:t>H&amp;M’</a:t>
            </a:r>
            <a:r>
              <a:rPr lang="ko-KR" altLang="en-US" sz="1100" dirty="0"/>
              <a:t>만 봐도 그렇다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213754" y="6177837"/>
            <a:ext cx="6383597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/>
              <a:t>한국 시장서 고전하는 글로벌 </a:t>
            </a:r>
            <a:r>
              <a:rPr lang="en-US" altLang="ko-KR" sz="1400" b="1" dirty="0"/>
              <a:t>SPA </a:t>
            </a:r>
            <a:r>
              <a:rPr lang="ko-KR" altLang="en-US" sz="1400" dirty="0"/>
              <a:t>  </a:t>
            </a:r>
            <a:endParaRPr lang="ko-KR" altLang="en-US" sz="1200" dirty="0"/>
          </a:p>
          <a:p>
            <a:r>
              <a:rPr lang="ko-KR" altLang="en-US" sz="1200" dirty="0"/>
              <a:t>세계 시장을 호령하는 이들 </a:t>
            </a:r>
            <a:r>
              <a:rPr lang="en-US" altLang="ko-KR" sz="1200" dirty="0"/>
              <a:t>SPA </a:t>
            </a:r>
            <a:r>
              <a:rPr lang="ko-KR" altLang="en-US" sz="1200" dirty="0"/>
              <a:t>브랜드가 한국에서 맥을 못 추는 이유는 무엇일까</a:t>
            </a:r>
            <a:r>
              <a:rPr lang="en-US" altLang="ko-KR" sz="1200" dirty="0"/>
              <a:t>. </a:t>
            </a:r>
            <a:r>
              <a:rPr lang="ko-KR" altLang="en-US" sz="1200" dirty="0"/>
              <a:t>답은 별다른 게 아니다</a:t>
            </a:r>
            <a:r>
              <a:rPr lang="en-US" altLang="ko-KR" sz="1200" dirty="0"/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현지화에 실패했기 때문이다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/>
              <a:t>일단 </a:t>
            </a:r>
            <a:r>
              <a:rPr lang="ko-KR" altLang="en-US" sz="1200" dirty="0" err="1"/>
              <a:t>가성비</a:t>
            </a:r>
            <a:r>
              <a:rPr lang="en-US" altLang="ko-KR" sz="1200" dirty="0"/>
              <a:t>(</a:t>
            </a:r>
            <a:r>
              <a:rPr lang="ko-KR" altLang="en-US" sz="1200" dirty="0"/>
              <a:t>가격 대비 성능</a:t>
            </a:r>
            <a:r>
              <a:rPr lang="en-US" altLang="ko-KR" sz="1200" dirty="0"/>
              <a:t>)</a:t>
            </a:r>
            <a:r>
              <a:rPr lang="ko-KR" altLang="en-US" sz="1200" dirty="0"/>
              <a:t>에서 밀린다</a:t>
            </a:r>
            <a:r>
              <a:rPr lang="en-US" altLang="ko-KR" sz="1200" dirty="0"/>
              <a:t>. </a:t>
            </a:r>
            <a:r>
              <a:rPr lang="ko-KR" altLang="en-US" sz="1200" dirty="0"/>
              <a:t>이들 브랜드는 </a:t>
            </a:r>
            <a:r>
              <a:rPr lang="ko-KR" altLang="en-US" sz="1200" dirty="0" err="1"/>
              <a:t>트렌드에</a:t>
            </a:r>
            <a:r>
              <a:rPr lang="ko-KR" altLang="en-US" sz="1200" dirty="0"/>
              <a:t> 맞춰 빠른 주기로 제품을 </a:t>
            </a:r>
            <a:r>
              <a:rPr lang="ko-KR" altLang="en-US" sz="1200" dirty="0" err="1"/>
              <a:t>제작ㆍ유통하는</a:t>
            </a:r>
            <a:r>
              <a:rPr lang="ko-KR" altLang="en-US" sz="1200" dirty="0"/>
              <a:t> ‘</a:t>
            </a:r>
            <a:r>
              <a:rPr lang="ko-KR" altLang="en-US" sz="1200" dirty="0" err="1"/>
              <a:t>패스트패션</a:t>
            </a:r>
            <a:r>
              <a:rPr lang="en-US" altLang="ko-KR" sz="1200" dirty="0"/>
              <a:t>(Fast Fashion)’</a:t>
            </a:r>
            <a:r>
              <a:rPr lang="ko-KR" altLang="en-US" sz="1200" dirty="0"/>
              <a:t>이다</a:t>
            </a:r>
            <a:r>
              <a:rPr lang="en-US" altLang="ko-KR" sz="1200" dirty="0"/>
              <a:t>. </a:t>
            </a:r>
            <a:r>
              <a:rPr lang="ko-KR" altLang="en-US" sz="1200" dirty="0"/>
              <a:t>비교적 저렴한 가격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트렌디한</a:t>
            </a:r>
            <a:r>
              <a:rPr lang="ko-KR" altLang="en-US" sz="1200" dirty="0"/>
              <a:t> 디자인</a:t>
            </a:r>
            <a:r>
              <a:rPr lang="en-US" altLang="ko-KR" sz="1200" dirty="0"/>
              <a:t>, </a:t>
            </a:r>
            <a:r>
              <a:rPr lang="ko-KR" altLang="en-US" sz="1200" dirty="0"/>
              <a:t>빠른 회전율이 경쟁력이다</a:t>
            </a:r>
            <a:r>
              <a:rPr lang="en-US" altLang="ko-KR" sz="1200" dirty="0"/>
              <a:t>. </a:t>
            </a:r>
            <a:r>
              <a:rPr lang="ko-KR" altLang="en-US" sz="1200" dirty="0"/>
              <a:t>하지만 자라의 가격대는 다른 </a:t>
            </a:r>
            <a:r>
              <a:rPr lang="en-US" altLang="ko-KR" sz="1200" dirty="0"/>
              <a:t>SPA </a:t>
            </a:r>
            <a:r>
              <a:rPr lang="ko-KR" altLang="en-US" sz="1200" dirty="0"/>
              <a:t>브랜드보다 높다</a:t>
            </a:r>
            <a:r>
              <a:rPr lang="en-US" altLang="ko-KR" sz="1200" dirty="0"/>
              <a:t>. </a:t>
            </a:r>
            <a:r>
              <a:rPr lang="ko-KR" altLang="en-US" sz="1200" dirty="0"/>
              <a:t>게다가 자라가 진출해 있는 다른 나라에 비해서도 비싸게 판매되는 것으로 알려져 국내 소비자들의 원성을 샀다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r>
              <a:rPr lang="ko-KR" altLang="en-US" sz="1200" dirty="0"/>
              <a:t>사이즈와 디자인도 문제다</a:t>
            </a:r>
            <a:r>
              <a:rPr lang="en-US" altLang="ko-KR" sz="1200" dirty="0"/>
              <a:t>. </a:t>
            </a:r>
            <a:r>
              <a:rPr lang="ko-KR" altLang="en-US" sz="1200" dirty="0"/>
              <a:t>이들 브랜드는 글로벌 표준에 사이즈가 맞춰져 있다 보니 한국인의 체형과 맞지 않는다</a:t>
            </a:r>
            <a:r>
              <a:rPr lang="en-US" altLang="ko-KR" sz="1200" dirty="0"/>
              <a:t>. </a:t>
            </a:r>
            <a:r>
              <a:rPr lang="ko-KR" altLang="en-US" sz="1200" dirty="0"/>
              <a:t>디자인도 다소 보수적인 국내 소비자의 취향과 멀다는 게 패션전문가들의 이구동성이다</a:t>
            </a:r>
            <a:r>
              <a:rPr lang="en-US" altLang="ko-KR" sz="1200" dirty="0"/>
              <a:t>. </a:t>
            </a:r>
            <a:r>
              <a:rPr lang="ko-KR" altLang="en-US" sz="1200" dirty="0"/>
              <a:t>우리와 체형이 비슷하고 </a:t>
            </a:r>
            <a:r>
              <a:rPr lang="ko-KR" altLang="en-US" sz="1200" dirty="0" err="1"/>
              <a:t>베이직한</a:t>
            </a:r>
            <a:r>
              <a:rPr lang="ko-KR" altLang="en-US" sz="1200" dirty="0"/>
              <a:t> 디자인이 주를 이루는 </a:t>
            </a:r>
            <a:r>
              <a:rPr lang="ko-KR" altLang="en-US" sz="1200" dirty="0" err="1"/>
              <a:t>유니클로가</a:t>
            </a:r>
            <a:r>
              <a:rPr lang="ko-KR" altLang="en-US" sz="1200" dirty="0"/>
              <a:t> 글로벌 </a:t>
            </a:r>
            <a:r>
              <a:rPr lang="en-US" altLang="ko-KR" sz="1200" dirty="0"/>
              <a:t>SPA </a:t>
            </a:r>
            <a:r>
              <a:rPr lang="ko-KR" altLang="en-US" sz="1200" dirty="0"/>
              <a:t>브랜드로는 유일하게 좋은 실적을 내고 있는 이유도 여기에 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유니클로는</a:t>
            </a:r>
            <a:r>
              <a:rPr lang="ko-KR" altLang="en-US" sz="1200" dirty="0"/>
              <a:t> </a:t>
            </a:r>
            <a:r>
              <a:rPr lang="en-US" altLang="ko-KR" sz="1200" dirty="0"/>
              <a:t>2014</a:t>
            </a:r>
            <a:r>
              <a:rPr lang="ko-KR" altLang="en-US" sz="1200" dirty="0"/>
              <a:t>년 </a:t>
            </a:r>
            <a:r>
              <a:rPr lang="en-US" altLang="ko-KR" sz="1200" dirty="0"/>
              <a:t>9</a:t>
            </a:r>
            <a:r>
              <a:rPr lang="ko-KR" altLang="en-US" sz="1200" dirty="0"/>
              <a:t>월 </a:t>
            </a:r>
            <a:r>
              <a:rPr lang="en-US" altLang="ko-KR" sz="1200" dirty="0"/>
              <a:t>1</a:t>
            </a:r>
            <a:r>
              <a:rPr lang="ko-KR" altLang="en-US" sz="1200" dirty="0"/>
              <a:t>일부터 </a:t>
            </a:r>
            <a:r>
              <a:rPr lang="en-US" altLang="ko-KR" sz="1200" dirty="0"/>
              <a:t>2015</a:t>
            </a:r>
            <a:r>
              <a:rPr lang="ko-KR" altLang="en-US" sz="1200" dirty="0"/>
              <a:t>년 </a:t>
            </a:r>
            <a:r>
              <a:rPr lang="en-US" altLang="ko-KR" sz="1200" dirty="0"/>
              <a:t>8</a:t>
            </a:r>
            <a:r>
              <a:rPr lang="ko-KR" altLang="en-US" sz="1200" dirty="0"/>
              <a:t>월 </a:t>
            </a:r>
            <a:r>
              <a:rPr lang="en-US" altLang="ko-KR" sz="1200" dirty="0"/>
              <a:t>31</a:t>
            </a:r>
            <a:r>
              <a:rPr lang="ko-KR" altLang="en-US" sz="1200" dirty="0"/>
              <a:t>일까지 매출 </a:t>
            </a:r>
            <a:r>
              <a:rPr lang="en-US" altLang="ko-KR" sz="1200" dirty="0"/>
              <a:t>1</a:t>
            </a:r>
            <a:r>
              <a:rPr lang="ko-KR" altLang="en-US" sz="1200" dirty="0"/>
              <a:t>조원을 넘어 </a:t>
            </a:r>
            <a:r>
              <a:rPr lang="en-US" altLang="ko-KR" sz="1200" dirty="0"/>
              <a:t>1</a:t>
            </a:r>
            <a:r>
              <a:rPr lang="ko-KR" altLang="en-US" sz="1200" dirty="0"/>
              <a:t>조</a:t>
            </a:r>
            <a:r>
              <a:rPr lang="en-US" altLang="ko-KR" sz="1200" dirty="0"/>
              <a:t>1170</a:t>
            </a:r>
            <a:r>
              <a:rPr lang="ko-KR" altLang="en-US" sz="1200" dirty="0" err="1"/>
              <a:t>억원을</a:t>
            </a:r>
            <a:r>
              <a:rPr lang="ko-KR" altLang="en-US" sz="1200" dirty="0"/>
              <a:t> 기록했다</a:t>
            </a:r>
            <a:r>
              <a:rPr lang="en-US" altLang="ko-KR" sz="1200" dirty="0"/>
              <a:t>. </a:t>
            </a:r>
            <a:r>
              <a:rPr lang="ko-KR" altLang="en-US" sz="1200" dirty="0"/>
              <a:t>영업이익도 </a:t>
            </a:r>
            <a:r>
              <a:rPr lang="en-US" altLang="ko-KR" sz="1200" dirty="0"/>
              <a:t>1563</a:t>
            </a:r>
            <a:r>
              <a:rPr lang="ko-KR" altLang="en-US" sz="1200" dirty="0" err="1"/>
              <a:t>억원을</a:t>
            </a:r>
            <a:r>
              <a:rPr lang="ko-KR" altLang="en-US" sz="1200" dirty="0"/>
              <a:t> 올리는 등 매년 최고 기록을 갈아치우고 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631" y="2076006"/>
            <a:ext cx="3598377" cy="5925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80320" y="3724747"/>
            <a:ext cx="3429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추호정 서울대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의류학</a:t>
            </a:r>
            <a:r>
              <a:rPr lang="en-US" altLang="ko-KR" sz="1200" dirty="0"/>
              <a:t>) </a:t>
            </a:r>
            <a:r>
              <a:rPr lang="ko-KR" altLang="en-US" sz="1200" dirty="0"/>
              <a:t>교수는 토종 </a:t>
            </a:r>
            <a:r>
              <a:rPr lang="en-US" altLang="ko-KR" sz="1200" dirty="0"/>
              <a:t>SPA </a:t>
            </a:r>
            <a:r>
              <a:rPr lang="ko-KR" altLang="en-US" sz="1200" dirty="0"/>
              <a:t>브랜드의 순항에 대해 “국내 패션브랜드의 경쟁력이 그만큼 커졌다는 방증”이라고 진단했다</a:t>
            </a:r>
            <a:r>
              <a:rPr lang="en-US" altLang="ko-KR" sz="1200" dirty="0"/>
              <a:t>. </a:t>
            </a:r>
            <a:r>
              <a:rPr lang="ko-KR" altLang="en-US" sz="1200" dirty="0"/>
              <a:t>해외의 경우 내셔널 브랜드의 영향력이 강하지 않아 글로벌 </a:t>
            </a:r>
            <a:r>
              <a:rPr lang="en-US" altLang="ko-KR" sz="1200" dirty="0"/>
              <a:t>SPA </a:t>
            </a:r>
            <a:r>
              <a:rPr lang="ko-KR" altLang="en-US" sz="1200" dirty="0"/>
              <a:t>브랜드가 성공적으로 안착했지만 국내 시장은 다르다는 거다</a:t>
            </a:r>
            <a:r>
              <a:rPr lang="en-US" altLang="ko-KR" sz="1200" dirty="0"/>
              <a:t>. </a:t>
            </a:r>
            <a:r>
              <a:rPr lang="ko-KR" altLang="en-US" sz="1200" dirty="0"/>
              <a:t>국내 패션소비자가 생각보다 까다롭다는 게 그 이유다</a:t>
            </a:r>
            <a:r>
              <a:rPr lang="en-US" altLang="ko-KR" sz="1200" dirty="0"/>
              <a:t>. “SPA </a:t>
            </a:r>
            <a:r>
              <a:rPr lang="ko-KR" altLang="en-US" sz="1200" dirty="0"/>
              <a:t>시장 경쟁률이 치열하다</a:t>
            </a:r>
            <a:r>
              <a:rPr lang="en-US" altLang="ko-KR" sz="1200" dirty="0"/>
              <a:t>. </a:t>
            </a:r>
            <a:r>
              <a:rPr lang="ko-KR" altLang="en-US" sz="1200" dirty="0"/>
              <a:t>그런 상황에서 토종 브랜드들이 까다로운 국내 패션소비자들의 취향을 잘 파악해 경쟁력에서 앞서고 있다</a:t>
            </a:r>
            <a:r>
              <a:rPr lang="en-US" altLang="ko-KR" sz="1200" dirty="0"/>
              <a:t>.” </a:t>
            </a:r>
            <a:r>
              <a:rPr lang="ko-KR" altLang="en-US" sz="1200" dirty="0"/>
              <a:t>경기가 좋지 않아 패션시장이 위축돼 있지만 토종브랜드의 경쟁력으로 글로벌 </a:t>
            </a:r>
            <a:r>
              <a:rPr lang="en-US" altLang="ko-KR" sz="1200" dirty="0"/>
              <a:t>SPA</a:t>
            </a:r>
            <a:r>
              <a:rPr lang="ko-KR" altLang="en-US" sz="1200" dirty="0"/>
              <a:t>와의 한판 승부에서 승기를 잡아가고 있다는 얘기다</a:t>
            </a:r>
            <a:r>
              <a:rPr lang="en-US" altLang="ko-KR" sz="1200" dirty="0"/>
              <a:t>. 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60648" y="1614341"/>
            <a:ext cx="3762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국내 </a:t>
            </a:r>
            <a:r>
              <a:rPr lang="en-US" altLang="ko-KR" sz="2400" b="1" dirty="0"/>
              <a:t>SPA </a:t>
            </a:r>
            <a:r>
              <a:rPr lang="ko-KR" altLang="en-US" sz="2400" b="1" dirty="0"/>
              <a:t>브랜드 업계 동향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2656" y="1178332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A.1.1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경영환경 분석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-13Page-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55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33056" y="738204"/>
            <a:ext cx="137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A.1 </a:t>
            </a:r>
            <a:r>
              <a:rPr lang="ko-KR" altLang="en-US" sz="1600" dirty="0"/>
              <a:t>환경분석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7689" y="69156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577" y="1547664"/>
            <a:ext cx="287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견고딕" pitchFamily="18" charset="-127"/>
                <a:ea typeface="HY견고딕" pitchFamily="18" charset="-127"/>
              </a:rPr>
              <a:t>SPA </a:t>
            </a:r>
            <a:r>
              <a:rPr lang="ko-KR" altLang="en-US" sz="2400" b="1" dirty="0">
                <a:latin typeface="HY견고딕" pitchFamily="18" charset="-127"/>
                <a:ea typeface="HY견고딕" pitchFamily="18" charset="-127"/>
              </a:rPr>
              <a:t>브랜드의 특징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9" y="2051720"/>
            <a:ext cx="5646910" cy="273581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00" y="4787537"/>
            <a:ext cx="3309450" cy="244827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66" y="4925637"/>
            <a:ext cx="2606486" cy="21720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6084" y="7235809"/>
            <a:ext cx="540609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반응생산 프로세스</a:t>
            </a:r>
            <a:endParaRPr lang="en-US" altLang="ko-KR" sz="1200" b="1" dirty="0"/>
          </a:p>
          <a:p>
            <a:pPr marL="342900" indent="-342900">
              <a:buAutoNum type="arabicPeriod"/>
            </a:pPr>
            <a:r>
              <a:rPr lang="en-US" altLang="ko-KR" sz="1200" dirty="0"/>
              <a:t>IT</a:t>
            </a:r>
            <a:r>
              <a:rPr lang="ko-KR" altLang="en-US" sz="1200" dirty="0"/>
              <a:t>가 발전하면서 유행의 전파속도와 지속시간이 크게 단축되었고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신흥국 중심으로 구매력을 갖춘 도시 중산층의 의류소비가 크게 증가한 원인이 크다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글로벌 경쟁과 </a:t>
            </a:r>
            <a:r>
              <a:rPr lang="ko-KR" altLang="en-US" sz="1200" dirty="0" err="1"/>
              <a:t>공급망관리</a:t>
            </a:r>
            <a:r>
              <a:rPr lang="en-US" altLang="ko-KR" sz="1200" dirty="0"/>
              <a:t>(SCM)</a:t>
            </a:r>
            <a:r>
              <a:rPr lang="ko-KR" altLang="en-US" sz="1200" dirty="0"/>
              <a:t>가 진화됨에 따라 가치사슬이 빠르게 분화되었기 때문으로 풀이 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32656" y="1178332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A.1.1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경영환경 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-14Page-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593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43711" y="753912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A.1 </a:t>
            </a:r>
            <a:r>
              <a:rPr lang="ko-KR" altLang="en-US" sz="1600" dirty="0"/>
              <a:t>환경분석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0648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0648" y="1518047"/>
            <a:ext cx="4628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동대문 시장 </a:t>
            </a:r>
            <a:r>
              <a:rPr lang="en-US" altLang="ko-KR" sz="2400" b="1" dirty="0"/>
              <a:t>–</a:t>
            </a:r>
            <a:r>
              <a:rPr lang="ko-KR" altLang="en-US" sz="1600" b="1" dirty="0"/>
              <a:t>한국의 </a:t>
            </a:r>
            <a:r>
              <a:rPr lang="ko-KR" altLang="en-US" sz="1600" b="1" dirty="0" err="1"/>
              <a:t>패스트패션의</a:t>
            </a:r>
            <a:r>
              <a:rPr lang="ko-KR" altLang="en-US" sz="1600" b="1" dirty="0"/>
              <a:t> 메카</a:t>
            </a:r>
            <a:r>
              <a:rPr lang="en-US" altLang="ko-KR" sz="2400" b="1" dirty="0"/>
              <a:t>-</a:t>
            </a:r>
            <a:endParaRPr lang="ko-KR" altLang="en-US" sz="2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0" y="6486519"/>
            <a:ext cx="3004110" cy="15507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0" y="5292080"/>
            <a:ext cx="3417112" cy="112448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84984" y="5364088"/>
            <a:ext cx="3429000" cy="22929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dirty="0"/>
              <a:t>대기업과 동대문 패션이 손잡고 만든 제품들이 선풍적인 인기를 끌고 있다</a:t>
            </a:r>
            <a:r>
              <a:rPr lang="en-US" altLang="ko-KR" sz="1100" dirty="0"/>
              <a:t>. </a:t>
            </a:r>
            <a:r>
              <a:rPr lang="ko-KR" altLang="en-US" sz="1100" dirty="0"/>
              <a:t>과거 동대문 패션은 </a:t>
            </a:r>
            <a:r>
              <a:rPr lang="en-US" altLang="ko-KR" sz="1100" dirty="0"/>
              <a:t>'</a:t>
            </a:r>
            <a:r>
              <a:rPr lang="ko-KR" altLang="en-US" sz="1100" dirty="0"/>
              <a:t>싸구려</a:t>
            </a:r>
            <a:r>
              <a:rPr lang="en-US" altLang="ko-KR" sz="1100" dirty="0"/>
              <a:t>'</a:t>
            </a:r>
            <a:r>
              <a:rPr lang="ko-KR" altLang="en-US" sz="1100" dirty="0"/>
              <a:t>라는 부정적 인식이 있었지만 </a:t>
            </a:r>
            <a:r>
              <a:rPr lang="en-US" altLang="ko-KR" sz="1100" dirty="0"/>
              <a:t>SPA(</a:t>
            </a:r>
            <a:r>
              <a:rPr lang="ko-KR" altLang="en-US" sz="1100" dirty="0"/>
              <a:t>제조</a:t>
            </a:r>
            <a:r>
              <a:rPr lang="en-US" altLang="ko-KR" sz="1100" dirty="0"/>
              <a:t>·</a:t>
            </a:r>
            <a:r>
              <a:rPr lang="ko-KR" altLang="en-US" sz="1100" dirty="0"/>
              <a:t>유통 일괄</a:t>
            </a:r>
            <a:r>
              <a:rPr lang="en-US" altLang="ko-KR" sz="1100" dirty="0"/>
              <a:t>) </a:t>
            </a:r>
            <a:r>
              <a:rPr lang="ko-KR" altLang="en-US" sz="1100" dirty="0"/>
              <a:t>의류가 각광받기 시작하면서 패션 </a:t>
            </a:r>
            <a:r>
              <a:rPr lang="ko-KR" altLang="en-US" sz="1100" dirty="0" err="1"/>
              <a:t>트렌드를</a:t>
            </a:r>
            <a:r>
              <a:rPr lang="ko-KR" altLang="en-US" sz="1100" dirty="0"/>
              <a:t> 즉시 반영하고 의류 제조 능력도 탁월한 동대문 패션이 </a:t>
            </a:r>
            <a:r>
              <a:rPr lang="ko-KR" altLang="en-US" sz="1100" dirty="0" err="1"/>
              <a:t>재조명받고</a:t>
            </a:r>
            <a:r>
              <a:rPr lang="ko-KR" altLang="en-US" sz="1100" dirty="0"/>
              <a:t> 있는 것이다</a:t>
            </a:r>
            <a:r>
              <a:rPr lang="en-US" altLang="ko-KR" sz="1100" dirty="0"/>
              <a:t>. </a:t>
            </a:r>
            <a:r>
              <a:rPr lang="ko-KR" altLang="en-US" sz="1100" dirty="0"/>
              <a:t/>
            </a:r>
            <a:br>
              <a:rPr lang="ko-KR" altLang="en-US" sz="1100" dirty="0"/>
            </a:br>
            <a:r>
              <a:rPr lang="ko-KR" altLang="en-US" sz="1100" dirty="0"/>
              <a:t/>
            </a:r>
            <a:br>
              <a:rPr lang="ko-KR" altLang="en-US" sz="1100" dirty="0"/>
            </a:br>
            <a:r>
              <a:rPr lang="en-US" altLang="ko-KR" sz="1100" dirty="0"/>
              <a:t>16</a:t>
            </a:r>
            <a:r>
              <a:rPr lang="ko-KR" altLang="en-US" sz="1100" dirty="0"/>
              <a:t>일 </a:t>
            </a:r>
            <a:r>
              <a:rPr lang="ko-KR" altLang="en-US" sz="1100" dirty="0" err="1"/>
              <a:t>롯데마트에</a:t>
            </a:r>
            <a:r>
              <a:rPr lang="ko-KR" altLang="en-US" sz="1100" dirty="0"/>
              <a:t> 따르면 지난 </a:t>
            </a:r>
            <a:r>
              <a:rPr lang="en-US" altLang="ko-KR" sz="1100" dirty="0"/>
              <a:t>5</a:t>
            </a:r>
            <a:r>
              <a:rPr lang="ko-KR" altLang="en-US" sz="1100" dirty="0"/>
              <a:t>월 </a:t>
            </a:r>
            <a:r>
              <a:rPr lang="ko-KR" altLang="en-US" sz="1100" dirty="0" err="1"/>
              <a:t>안산점에</a:t>
            </a:r>
            <a:r>
              <a:rPr lang="ko-KR" altLang="en-US" sz="1100" dirty="0"/>
              <a:t> 문을 연 </a:t>
            </a:r>
            <a:r>
              <a:rPr lang="ko-KR" altLang="en-US" sz="1100" dirty="0" err="1"/>
              <a:t>동대문형</a:t>
            </a:r>
            <a:r>
              <a:rPr lang="ko-KR" altLang="en-US" sz="1100" dirty="0"/>
              <a:t> </a:t>
            </a:r>
            <a:r>
              <a:rPr lang="en-US" altLang="ko-KR" sz="1100" dirty="0"/>
              <a:t>SPA </a:t>
            </a:r>
            <a:r>
              <a:rPr lang="ko-KR" altLang="en-US" sz="1100" dirty="0" err="1"/>
              <a:t>편집숍</a:t>
            </a:r>
            <a:r>
              <a:rPr lang="ko-KR" altLang="en-US" sz="1100" dirty="0"/>
              <a:t> </a:t>
            </a:r>
            <a:r>
              <a:rPr lang="en-US" altLang="ko-KR" sz="1100" dirty="0"/>
              <a:t>'</a:t>
            </a:r>
            <a:r>
              <a:rPr lang="ko-KR" altLang="en-US" sz="1100" dirty="0" err="1"/>
              <a:t>어바니썸</a:t>
            </a:r>
            <a:r>
              <a:rPr lang="en-US" altLang="ko-KR" sz="1100" dirty="0"/>
              <a:t>'</a:t>
            </a:r>
            <a:r>
              <a:rPr lang="ko-KR" altLang="en-US" sz="1100" dirty="0"/>
              <a:t>이 가파른 성장세를 구가하고 있다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어바니썸은</a:t>
            </a:r>
            <a:r>
              <a:rPr lang="ko-KR" altLang="en-US" sz="1100" dirty="0"/>
              <a:t> </a:t>
            </a:r>
            <a:r>
              <a:rPr lang="en-US" altLang="ko-KR" sz="1100" dirty="0"/>
              <a:t>400</a:t>
            </a:r>
            <a:r>
              <a:rPr lang="ko-KR" altLang="en-US" sz="1100" dirty="0"/>
              <a:t>여 개의 동대문 기반 </a:t>
            </a:r>
            <a:r>
              <a:rPr lang="ko-KR" altLang="en-US" sz="1100" dirty="0" err="1"/>
              <a:t>인디</a:t>
            </a:r>
            <a:r>
              <a:rPr lang="ko-KR" altLang="en-US" sz="1100" dirty="0"/>
              <a:t> 브랜드와 </a:t>
            </a:r>
            <a:r>
              <a:rPr lang="ko-KR" altLang="en-US" sz="1100" dirty="0" err="1"/>
              <a:t>인디</a:t>
            </a:r>
            <a:r>
              <a:rPr lang="ko-KR" altLang="en-US" sz="1100" dirty="0"/>
              <a:t> 디자이너를 모아놓은 </a:t>
            </a:r>
            <a:r>
              <a:rPr lang="ko-KR" altLang="en-US" sz="1100" dirty="0" err="1"/>
              <a:t>편집숍이다</a:t>
            </a:r>
            <a:r>
              <a:rPr lang="en-US" altLang="ko-KR" sz="1100" dirty="0"/>
              <a:t>. </a:t>
            </a:r>
            <a:r>
              <a:rPr lang="ko-KR" altLang="en-US" sz="1100" dirty="0"/>
              <a:t>한 달 매출은 </a:t>
            </a:r>
            <a:r>
              <a:rPr lang="en-US" altLang="ko-KR" sz="1100" dirty="0"/>
              <a:t>1</a:t>
            </a:r>
            <a:r>
              <a:rPr lang="ko-KR" altLang="en-US" sz="1100" dirty="0"/>
              <a:t>억</a:t>
            </a:r>
            <a:r>
              <a:rPr lang="en-US" altLang="ko-KR" sz="1100" dirty="0"/>
              <a:t>3000</a:t>
            </a:r>
            <a:r>
              <a:rPr lang="ko-KR" altLang="en-US" sz="1100" dirty="0"/>
              <a:t>만원에 달하며 만든 제품의 </a:t>
            </a:r>
            <a:r>
              <a:rPr lang="en-US" altLang="ko-KR" sz="1100" dirty="0"/>
              <a:t>90%</a:t>
            </a:r>
            <a:r>
              <a:rPr lang="ko-KR" altLang="en-US" sz="1100" dirty="0"/>
              <a:t>가 팔리고 있다</a:t>
            </a:r>
            <a:r>
              <a:rPr lang="en-US" altLang="ko-KR" sz="1100" dirty="0"/>
              <a:t>. </a:t>
            </a:r>
            <a:endParaRPr lang="ko-KR" altLang="en-US" sz="11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8" y="2051719"/>
            <a:ext cx="3109637" cy="288032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343347" y="2195736"/>
            <a:ext cx="3429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b="1" dirty="0"/>
              <a:t>압도적 규모 자랑하는 동대문의 네 얼굴</a:t>
            </a:r>
            <a:r>
              <a:rPr lang="ko-KR" altLang="en-US" sz="1050" dirty="0"/>
              <a:t> </a:t>
            </a:r>
            <a:br>
              <a:rPr lang="ko-KR" altLang="en-US" sz="1050" dirty="0"/>
            </a:b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dirty="0"/>
              <a:t>대한민국 패션 </a:t>
            </a:r>
            <a:r>
              <a:rPr lang="en-US" altLang="ko-KR" sz="1050" dirty="0"/>
              <a:t>1</a:t>
            </a:r>
            <a:r>
              <a:rPr lang="ko-KR" altLang="en-US" sz="1050" dirty="0"/>
              <a:t>번지</a:t>
            </a:r>
            <a:r>
              <a:rPr lang="en-US" altLang="ko-KR" sz="1050" dirty="0"/>
              <a:t>, </a:t>
            </a:r>
            <a:r>
              <a:rPr lang="ko-KR" altLang="en-US" sz="1050" dirty="0"/>
              <a:t>동대문 시장은 압도적인 규모를 자랑한다</a:t>
            </a:r>
            <a:r>
              <a:rPr lang="en-US" altLang="ko-KR" sz="1050" dirty="0"/>
              <a:t>. </a:t>
            </a:r>
            <a:r>
              <a:rPr lang="ko-KR" altLang="en-US" sz="1050" dirty="0" err="1"/>
              <a:t>동대문패션관광특구</a:t>
            </a:r>
            <a:r>
              <a:rPr lang="ko-KR" altLang="en-US" sz="1050" dirty="0"/>
              <a:t> </a:t>
            </a:r>
            <a:r>
              <a:rPr lang="ko-KR" altLang="en-US" sz="1050" dirty="0" err="1"/>
              <a:t>누리집을</a:t>
            </a:r>
            <a:r>
              <a:rPr lang="ko-KR" altLang="en-US" sz="1050" dirty="0"/>
              <a:t> 보면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특구</a:t>
            </a:r>
            <a:r>
              <a:rPr lang="ko-KR" altLang="en-US" sz="1050" dirty="0"/>
              <a:t> 전체 토지면적만 </a:t>
            </a:r>
            <a:r>
              <a:rPr lang="en-US" altLang="ko-KR" sz="1050" dirty="0"/>
              <a:t>31</a:t>
            </a:r>
            <a:r>
              <a:rPr lang="ko-KR" altLang="en-US" sz="1050" dirty="0"/>
              <a:t>만 </a:t>
            </a:r>
            <a:r>
              <a:rPr lang="ko-KR" altLang="en-US" sz="1050" dirty="0" err="1"/>
              <a:t>제곱미터에</a:t>
            </a:r>
            <a:r>
              <a:rPr lang="ko-KR" altLang="en-US" sz="1050" dirty="0"/>
              <a:t> 이른다</a:t>
            </a:r>
            <a:r>
              <a:rPr lang="en-US" altLang="ko-KR" sz="1050" dirty="0"/>
              <a:t>. </a:t>
            </a:r>
            <a:r>
              <a:rPr lang="ko-KR" altLang="en-US" sz="1050" dirty="0"/>
              <a:t>건물 연면적은 </a:t>
            </a:r>
            <a:r>
              <a:rPr lang="en-US" altLang="ko-KR" sz="1050" dirty="0"/>
              <a:t>81</a:t>
            </a:r>
            <a:r>
              <a:rPr lang="ko-KR" altLang="en-US" sz="1050" dirty="0"/>
              <a:t>만 </a:t>
            </a:r>
            <a:r>
              <a:rPr lang="ko-KR" altLang="en-US" sz="1050" dirty="0" err="1"/>
              <a:t>제곱미터로</a:t>
            </a:r>
            <a:r>
              <a:rPr lang="ko-KR" altLang="en-US" sz="1050" dirty="0"/>
              <a:t> </a:t>
            </a:r>
            <a:r>
              <a:rPr lang="en-US" altLang="ko-KR" sz="1050" dirty="0"/>
              <a:t>63</a:t>
            </a:r>
            <a:r>
              <a:rPr lang="ko-KR" altLang="en-US" sz="1050" dirty="0"/>
              <a:t>시티 연면적의 </a:t>
            </a:r>
            <a:r>
              <a:rPr lang="en-US" altLang="ko-KR" sz="1050" dirty="0"/>
              <a:t>4.5</a:t>
            </a:r>
            <a:r>
              <a:rPr lang="ko-KR" altLang="en-US" sz="1050" dirty="0"/>
              <a:t>배에 달한다</a:t>
            </a:r>
            <a:r>
              <a:rPr lang="en-US" altLang="ko-KR" sz="1050" dirty="0"/>
              <a:t>. </a:t>
            </a:r>
            <a:r>
              <a:rPr lang="ko-KR" altLang="en-US" sz="1050" dirty="0"/>
              <a:t>의류 원단을 취급하거나 도소매 기능을 하는 건물이 </a:t>
            </a:r>
            <a:r>
              <a:rPr lang="en-US" altLang="ko-KR" sz="1050" dirty="0"/>
              <a:t>30</a:t>
            </a:r>
            <a:r>
              <a:rPr lang="ko-KR" altLang="en-US" sz="1050" dirty="0"/>
              <a:t>여 채나 있고</a:t>
            </a:r>
            <a:r>
              <a:rPr lang="en-US" altLang="ko-KR" sz="1050" dirty="0"/>
              <a:t>, </a:t>
            </a:r>
            <a:r>
              <a:rPr lang="ko-KR" altLang="en-US" sz="1050" dirty="0"/>
              <a:t>그 안에는 </a:t>
            </a:r>
            <a:r>
              <a:rPr lang="en-US" altLang="ko-KR" sz="1050" dirty="0">
                <a:solidFill>
                  <a:srgbClr val="FF0000"/>
                </a:solidFill>
              </a:rPr>
              <a:t>3</a:t>
            </a:r>
            <a:r>
              <a:rPr lang="ko-KR" altLang="en-US" sz="1050" dirty="0">
                <a:solidFill>
                  <a:srgbClr val="FF0000"/>
                </a:solidFill>
              </a:rPr>
              <a:t>만 여 개 상점이 </a:t>
            </a:r>
            <a:r>
              <a:rPr lang="ko-KR" altLang="en-US" sz="1050" dirty="0"/>
              <a:t>성업 중이다</a:t>
            </a:r>
            <a:r>
              <a:rPr lang="en-US" altLang="ko-KR" sz="1050" dirty="0"/>
              <a:t>. </a:t>
            </a:r>
            <a:r>
              <a:rPr lang="ko-KR" altLang="en-US" sz="1050" dirty="0"/>
              <a:t>이는 서울시 전체 의류 사업체의 </a:t>
            </a:r>
            <a:r>
              <a:rPr lang="en-US" altLang="ko-KR" sz="1050" dirty="0">
                <a:solidFill>
                  <a:srgbClr val="FF0000"/>
                </a:solidFill>
              </a:rPr>
              <a:t>25</a:t>
            </a:r>
            <a:r>
              <a:rPr lang="ko-KR" altLang="en-US" sz="1050" dirty="0">
                <a:solidFill>
                  <a:srgbClr val="FF0000"/>
                </a:solidFill>
              </a:rPr>
              <a:t>퍼센트를 </a:t>
            </a:r>
            <a:r>
              <a:rPr lang="ko-KR" altLang="en-US" sz="1050" dirty="0"/>
              <a:t>차지하는 수준이다</a:t>
            </a:r>
            <a:r>
              <a:rPr lang="en-US" altLang="ko-KR" sz="1050" dirty="0"/>
              <a:t>. </a:t>
            </a: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dirty="0"/>
              <a:t>동대문 시장은 </a:t>
            </a:r>
            <a:r>
              <a:rPr lang="en-US" altLang="ko-KR" sz="1050" dirty="0"/>
              <a:t>24</a:t>
            </a:r>
            <a:r>
              <a:rPr lang="ko-KR" altLang="en-US" sz="1050" dirty="0"/>
              <a:t>시간 불이 꺼지지 않는다</a:t>
            </a:r>
            <a:r>
              <a:rPr lang="en-US" altLang="ko-KR" sz="1050" dirty="0"/>
              <a:t>. </a:t>
            </a:r>
            <a:r>
              <a:rPr lang="ko-KR" altLang="en-US" sz="1050" dirty="0"/>
              <a:t>소매와 도매가 공존하는 이곳에선 쉬지 않고 경제 활동이 일어난다</a:t>
            </a:r>
            <a:r>
              <a:rPr lang="en-US" altLang="ko-KR" sz="1050" dirty="0"/>
              <a:t>. </a:t>
            </a:r>
            <a:r>
              <a:rPr lang="ko-KR" altLang="en-US" sz="1050" dirty="0"/>
              <a:t>그래서 </a:t>
            </a:r>
            <a:r>
              <a:rPr lang="en-US" altLang="ko-KR" sz="1050" dirty="0"/>
              <a:t>'</a:t>
            </a:r>
            <a:r>
              <a:rPr lang="ko-KR" altLang="en-US" sz="1050" dirty="0"/>
              <a:t>서울의 밤</a:t>
            </a:r>
            <a:r>
              <a:rPr lang="en-US" altLang="ko-KR" sz="1050" dirty="0"/>
              <a:t>'</a:t>
            </a:r>
            <a:r>
              <a:rPr lang="ko-KR" altLang="en-US" sz="1050" dirty="0"/>
              <a:t>을 느끼고 싶은 외국인들은 동대문을 찾는다</a:t>
            </a:r>
            <a:r>
              <a:rPr lang="en-US" altLang="ko-KR" sz="1050" dirty="0"/>
              <a:t>. </a:t>
            </a:r>
            <a:r>
              <a:rPr lang="ko-KR" altLang="en-US" sz="1050" dirty="0"/>
              <a:t>동대문은 서울시 관광객 가운데 절반 이상이 다녀가는 대표적 관광 명소다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14" name="TextBox 13"/>
          <p:cNvSpPr txBox="1"/>
          <p:nvPr/>
        </p:nvSpPr>
        <p:spPr>
          <a:xfrm>
            <a:off x="332656" y="1178332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A.1.1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경영환경 분석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-15Page-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357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43711" y="753912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A.1 </a:t>
            </a:r>
            <a:r>
              <a:rPr lang="ko-KR" altLang="en-US" sz="1600" dirty="0"/>
              <a:t>환경분석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69160" y="1155182"/>
            <a:ext cx="1784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A.1.1 </a:t>
            </a:r>
            <a:r>
              <a:rPr lang="ko-KR" altLang="en-US" sz="1400" dirty="0"/>
              <a:t>경영환경 분석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0648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410" y="161967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외부환경 분석</a:t>
            </a:r>
            <a:endParaRPr lang="en-US" altLang="ko-KR" b="1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455659"/>
              </p:ext>
            </p:extLst>
          </p:nvPr>
        </p:nvGraphicFramePr>
        <p:xfrm>
          <a:off x="271317" y="2123728"/>
          <a:ext cx="6120680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="1" dirty="0"/>
                        <a:t>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400" b="1" baseline="0" dirty="0" err="1"/>
                        <a:t>패스트</a:t>
                      </a:r>
                      <a:r>
                        <a:rPr lang="ko-KR" altLang="en-US" sz="1400" b="1" baseline="0" dirty="0"/>
                        <a:t> 패션에 속하는 </a:t>
                      </a:r>
                      <a:r>
                        <a:rPr lang="en-US" altLang="ko-KR" sz="1400" b="1" baseline="0" dirty="0"/>
                        <a:t>SPA </a:t>
                      </a:r>
                      <a:r>
                        <a:rPr lang="ko-KR" altLang="en-US" sz="1400" b="1" baseline="0" dirty="0"/>
                        <a:t>브랜드들의 성장으로 인한 수요 증가</a:t>
                      </a:r>
                      <a:endParaRPr lang="en-US" altLang="ko-KR" sz="1400" b="1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036052"/>
              </p:ext>
            </p:extLst>
          </p:nvPr>
        </p:nvGraphicFramePr>
        <p:xfrm>
          <a:off x="252297" y="3596640"/>
          <a:ext cx="6201039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="1" dirty="0"/>
                        <a:t>위협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1" dirty="0"/>
                        <a:t>기존의 해외 </a:t>
                      </a:r>
                      <a:r>
                        <a:rPr lang="en-US" altLang="ko-KR" sz="1400" b="1" dirty="0"/>
                        <a:t>SPA </a:t>
                      </a:r>
                      <a:r>
                        <a:rPr lang="ko-KR" altLang="en-US" sz="1400" b="1" dirty="0"/>
                        <a:t>브랜드들과 국내 대형 </a:t>
                      </a:r>
                      <a:r>
                        <a:rPr lang="en-US" altLang="ko-KR" sz="1400" b="1" dirty="0"/>
                        <a:t>SPA </a:t>
                      </a:r>
                      <a:r>
                        <a:rPr lang="ko-KR" altLang="en-US" sz="1400" b="1" dirty="0"/>
                        <a:t>브랜드들의 영향으로</a:t>
                      </a:r>
                      <a:endParaRPr lang="en-US" altLang="ko-KR" sz="1400" b="1" dirty="0"/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400" b="1" dirty="0"/>
                        <a:t>동대문 의류산업의 약화</a:t>
                      </a:r>
                      <a:r>
                        <a:rPr lang="en-US" altLang="ko-KR" sz="1400" b="1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585974"/>
              </p:ext>
            </p:extLst>
          </p:nvPr>
        </p:nvGraphicFramePr>
        <p:xfrm>
          <a:off x="260648" y="5006320"/>
          <a:ext cx="6184154" cy="937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41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ko-KR" altLang="en-US" dirty="0"/>
                        <a:t>외부환경 정리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altLang="ko-KR" sz="1200" b="1" dirty="0"/>
                        <a:t>SPA </a:t>
                      </a:r>
                      <a:r>
                        <a:rPr lang="ko-KR" altLang="en-US" sz="1200" b="1" dirty="0"/>
                        <a:t>브랜드 시장의 지속적인 성장은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baseline="0" dirty="0"/>
                        <a:t>동대문을 대표로 하는 국내 의류 업계에 큰 타격을 입혔다</a:t>
                      </a:r>
                      <a:r>
                        <a:rPr lang="en-US" altLang="ko-KR" sz="1200" b="1" baseline="0" dirty="0"/>
                        <a:t>. </a:t>
                      </a:r>
                      <a:r>
                        <a:rPr lang="ko-KR" altLang="en-US" sz="1200" b="1" baseline="0" dirty="0"/>
                        <a:t>그러나 국내 </a:t>
                      </a:r>
                      <a:r>
                        <a:rPr lang="en-US" altLang="ko-KR" sz="1200" b="1" baseline="0" dirty="0"/>
                        <a:t>SPA </a:t>
                      </a:r>
                      <a:r>
                        <a:rPr lang="ko-KR" altLang="en-US" sz="1200" b="1" baseline="0" dirty="0"/>
                        <a:t>브랜드의 지속적인 성장과 국내 의류제조업의 경쟁력을 살릴 수 있는 사례들이 점차 생겨나고 있다</a:t>
                      </a:r>
                      <a:r>
                        <a:rPr lang="en-US" altLang="ko-KR" sz="1200" b="1" baseline="0" dirty="0"/>
                        <a:t>.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-16Page-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3028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25144" y="75075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목차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8101" y="675839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5867768" cy="6860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b="1" dirty="0"/>
              <a:t>A.0 </a:t>
            </a:r>
            <a:r>
              <a:rPr lang="ko-KR" altLang="en-US" sz="1400" b="1" dirty="0"/>
              <a:t>사업 배경</a:t>
            </a:r>
            <a:endParaRPr lang="en-US" altLang="ko-KR" sz="1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250" b="1" dirty="0"/>
              <a:t>A0.1 </a:t>
            </a:r>
            <a:r>
              <a:rPr lang="ko-KR" altLang="en-US" sz="1250" b="1" dirty="0"/>
              <a:t>사업 배경 선정 이유</a:t>
            </a:r>
            <a:endParaRPr lang="en-US" altLang="ko-KR" sz="125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250" b="1" dirty="0"/>
              <a:t>A0.2 </a:t>
            </a:r>
            <a:r>
              <a:rPr lang="ko-KR" altLang="en-US" sz="1250" b="1" dirty="0"/>
              <a:t>사업 목표</a:t>
            </a:r>
            <a:endParaRPr lang="en-US" altLang="ko-KR" sz="125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250" b="1" dirty="0"/>
              <a:t>A0.3 </a:t>
            </a:r>
            <a:r>
              <a:rPr lang="ko-KR" altLang="en-US" sz="1250" b="1" dirty="0"/>
              <a:t>사업 도입 효과 예상</a:t>
            </a:r>
            <a:endParaRPr lang="en-US" altLang="ko-KR" sz="1250" b="1" dirty="0"/>
          </a:p>
          <a:p>
            <a:pPr marL="0" indent="0">
              <a:buNone/>
            </a:pPr>
            <a:r>
              <a:rPr lang="en-US" altLang="ko-KR" sz="1400" b="1" dirty="0"/>
              <a:t>A.1 </a:t>
            </a:r>
            <a:r>
              <a:rPr lang="ko-KR" altLang="en-US" sz="1400" b="1" dirty="0"/>
              <a:t>환경분석</a:t>
            </a:r>
            <a:endParaRPr lang="en-US" altLang="ko-KR" sz="1400" b="1" dirty="0"/>
          </a:p>
          <a:p>
            <a:pPr marL="68580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A.1.1</a:t>
            </a:r>
            <a:r>
              <a:rPr lang="ko-KR" altLang="en-US" sz="1400" b="1" dirty="0"/>
              <a:t>경영환경 분석</a:t>
            </a:r>
            <a:endParaRPr lang="en-US" altLang="ko-KR" sz="1400" b="1" dirty="0"/>
          </a:p>
          <a:p>
            <a:pPr marL="68580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A.1.2 IT </a:t>
            </a:r>
            <a:r>
              <a:rPr lang="ko-KR" altLang="en-US" sz="1400" b="1" dirty="0"/>
              <a:t>환경 분석</a:t>
            </a:r>
            <a:endParaRPr lang="en-US" altLang="ko-KR" sz="1400" b="1" dirty="0"/>
          </a:p>
          <a:p>
            <a:pPr marL="68580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A.1.3 </a:t>
            </a:r>
            <a:r>
              <a:rPr lang="ko-KR" altLang="en-US" sz="1400" b="1" dirty="0"/>
              <a:t>통합 환경 분석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b="1" dirty="0"/>
              <a:t>A.2 As – Is </a:t>
            </a:r>
            <a:r>
              <a:rPr lang="ko-KR" altLang="en-US" sz="1400" b="1" dirty="0"/>
              <a:t>분석</a:t>
            </a:r>
            <a:endParaRPr lang="en-US" altLang="ko-KR" sz="1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250" b="1" dirty="0"/>
              <a:t>	A2.1 </a:t>
            </a:r>
            <a:r>
              <a:rPr lang="ko-KR" altLang="en-US" sz="1250" b="1" dirty="0"/>
              <a:t>비즈니스 프로세스 분석</a:t>
            </a:r>
            <a:endParaRPr lang="en-US" altLang="ko-KR" sz="125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250" b="1" dirty="0"/>
              <a:t>	A2.2</a:t>
            </a:r>
            <a:r>
              <a:rPr lang="ko-KR" altLang="en-US" sz="1250" b="1" dirty="0"/>
              <a:t> </a:t>
            </a:r>
            <a:r>
              <a:rPr lang="en-US" altLang="ko-KR" sz="1250" b="1" dirty="0"/>
              <a:t>IT </a:t>
            </a:r>
            <a:r>
              <a:rPr lang="ko-KR" altLang="en-US" sz="1250" b="1" dirty="0"/>
              <a:t>아키텍처 분석</a:t>
            </a:r>
            <a:endParaRPr lang="en-US" altLang="ko-KR" sz="1250" b="1" dirty="0"/>
          </a:p>
          <a:p>
            <a:pPr marL="0" indent="0">
              <a:buNone/>
            </a:pPr>
            <a:r>
              <a:rPr lang="en-US" altLang="ko-KR" sz="1400" b="1" dirty="0"/>
              <a:t>	</a:t>
            </a:r>
          </a:p>
          <a:p>
            <a:pPr marL="0" indent="0">
              <a:buNone/>
            </a:pPr>
            <a:r>
              <a:rPr lang="en-US" altLang="ko-KR" sz="1400" b="1" dirty="0"/>
              <a:t>A.3 To – Be </a:t>
            </a:r>
            <a:r>
              <a:rPr lang="ko-KR" altLang="en-US" sz="1400" b="1" dirty="0"/>
              <a:t>분석</a:t>
            </a:r>
            <a:endParaRPr lang="en-US" altLang="ko-KR" sz="1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250" b="1" dirty="0"/>
              <a:t>	 A3.1 </a:t>
            </a:r>
            <a:r>
              <a:rPr lang="ko-KR" altLang="en-US" sz="1250" b="1" dirty="0"/>
              <a:t>신 비즈니스 프로세스 정의</a:t>
            </a:r>
            <a:endParaRPr lang="en-US" altLang="ko-KR" sz="125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250" b="1" dirty="0"/>
              <a:t>	 A3.2 IT</a:t>
            </a:r>
            <a:r>
              <a:rPr lang="ko-KR" altLang="en-US" sz="1250" b="1" dirty="0"/>
              <a:t> 아키텍처 설계</a:t>
            </a:r>
            <a:endParaRPr lang="en-US" altLang="ko-KR" sz="1250" b="1" dirty="0"/>
          </a:p>
          <a:p>
            <a:pPr marL="0" indent="0">
              <a:buNone/>
            </a:pPr>
            <a:r>
              <a:rPr lang="en-US" altLang="ko-KR" sz="1400" b="1" dirty="0"/>
              <a:t>A.4 </a:t>
            </a:r>
            <a:r>
              <a:rPr lang="ko-KR" altLang="en-US" sz="1400" b="1" dirty="0"/>
              <a:t>이행계획</a:t>
            </a:r>
          </a:p>
        </p:txBody>
      </p:sp>
    </p:spTree>
    <p:extLst>
      <p:ext uri="{BB962C8B-B14F-4D97-AF65-F5344CB8AC3E}">
        <p14:creationId xmlns:p14="http://schemas.microsoft.com/office/powerpoint/2010/main" val="413266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43711" y="753912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A.1 </a:t>
            </a:r>
            <a:r>
              <a:rPr lang="ko-KR" altLang="en-US" sz="1600" dirty="0"/>
              <a:t>환경분석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2391" y="66574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0648" y="1518047"/>
            <a:ext cx="35489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내부 환경 </a:t>
            </a:r>
            <a:r>
              <a:rPr lang="en-US" altLang="ko-KR" sz="2400" b="1" dirty="0"/>
              <a:t>– Company –</a:t>
            </a:r>
          </a:p>
          <a:p>
            <a:r>
              <a:rPr lang="ko-KR" altLang="en-US" b="1" dirty="0"/>
              <a:t>영세 의류업체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13"/>
          <a:stretch/>
        </p:blipFill>
        <p:spPr>
          <a:xfrm flipH="1">
            <a:off x="570525" y="3836828"/>
            <a:ext cx="1249232" cy="109542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3"/>
          <a:stretch/>
        </p:blipFill>
        <p:spPr>
          <a:xfrm>
            <a:off x="1951748" y="3702173"/>
            <a:ext cx="1349002" cy="11731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3"/>
          <a:stretch/>
        </p:blipFill>
        <p:spPr>
          <a:xfrm>
            <a:off x="3400385" y="3723877"/>
            <a:ext cx="1284283" cy="1119988"/>
          </a:xfrm>
          <a:prstGeom prst="rect">
            <a:avLst/>
          </a:prstGeom>
        </p:spPr>
      </p:pic>
      <p:sp>
        <p:nvSpPr>
          <p:cNvPr id="17" name="TextBox 30"/>
          <p:cNvSpPr txBox="1"/>
          <p:nvPr/>
        </p:nvSpPr>
        <p:spPr>
          <a:xfrm>
            <a:off x="827380" y="3230746"/>
            <a:ext cx="73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인사</a:t>
            </a:r>
          </a:p>
        </p:txBody>
      </p:sp>
      <p:sp>
        <p:nvSpPr>
          <p:cNvPr id="18" name="TextBox 31"/>
          <p:cNvSpPr txBox="1"/>
          <p:nvPr/>
        </p:nvSpPr>
        <p:spPr>
          <a:xfrm>
            <a:off x="2314256" y="3219175"/>
            <a:ext cx="73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재무</a:t>
            </a:r>
          </a:p>
        </p:txBody>
      </p:sp>
      <p:sp>
        <p:nvSpPr>
          <p:cNvPr id="20" name="TextBox 32"/>
          <p:cNvSpPr txBox="1"/>
          <p:nvPr/>
        </p:nvSpPr>
        <p:spPr>
          <a:xfrm>
            <a:off x="3674764" y="3230746"/>
            <a:ext cx="73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영업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71343" y="5508315"/>
            <a:ext cx="6095656" cy="1151917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인사</a:t>
            </a:r>
            <a:r>
              <a:rPr lang="en-US" altLang="ko-KR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재무</a:t>
            </a:r>
            <a:r>
              <a:rPr lang="en-US" altLang="ko-KR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영업 부분의 업무를 경험적인 프로세스로 진행한다</a:t>
            </a:r>
            <a:r>
              <a:rPr lang="en-US" altLang="ko-KR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400" b="1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업무 관리 시 수작업 처리를 하기 때문에 비효율적이다</a:t>
            </a:r>
            <a:r>
              <a:rPr lang="en-US" altLang="ko-KR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en-US" altLang="ko-KR" sz="700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→ 이와 같은 이유로 </a:t>
            </a:r>
            <a:r>
              <a:rPr lang="ko-KR" altLang="en-US" sz="1600" b="1" i="1" u="sng" dirty="0">
                <a:solidFill>
                  <a:schemeClr val="accent6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업무의 효율이 떨어지는 상황</a:t>
            </a:r>
            <a:endParaRPr lang="en-US" altLang="ko-KR" sz="1600" b="1" i="1" u="sng" dirty="0">
              <a:solidFill>
                <a:schemeClr val="accent6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52"/>
          <a:stretch/>
        </p:blipFill>
        <p:spPr>
          <a:xfrm>
            <a:off x="4812918" y="3680412"/>
            <a:ext cx="1404673" cy="1228350"/>
          </a:xfrm>
          <a:prstGeom prst="rect">
            <a:avLst/>
          </a:prstGeom>
        </p:spPr>
      </p:pic>
      <p:sp>
        <p:nvSpPr>
          <p:cNvPr id="45" name="TextBox 32"/>
          <p:cNvSpPr txBox="1"/>
          <p:nvPr/>
        </p:nvSpPr>
        <p:spPr>
          <a:xfrm>
            <a:off x="4896332" y="3232387"/>
            <a:ext cx="123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 관리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1343" y="2555776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도</a:t>
            </a:r>
            <a:r>
              <a:rPr lang="en-US" altLang="ko-KR" dirty="0"/>
              <a:t>/</a:t>
            </a:r>
            <a:r>
              <a:rPr lang="ko-KR" altLang="en-US" dirty="0"/>
              <a:t>소매 업체의 기본적인 경영 환경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2656" y="1178332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A.1.1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경영환경 분석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-17Page-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827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43711" y="753912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A.1 </a:t>
            </a:r>
            <a:r>
              <a:rPr lang="ko-KR" altLang="en-US" sz="1600" dirty="0"/>
              <a:t>환경분석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2656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62708" y="8307124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-8 Page-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0648" y="1518047"/>
            <a:ext cx="35489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내부 환경 </a:t>
            </a:r>
            <a:r>
              <a:rPr lang="en-US" altLang="ko-KR" sz="2400" b="1" dirty="0"/>
              <a:t>– Company –</a:t>
            </a:r>
          </a:p>
          <a:p>
            <a:r>
              <a:rPr lang="ko-KR" altLang="en-US" b="1" dirty="0"/>
              <a:t>영세 의류업체</a:t>
            </a:r>
            <a:endParaRPr lang="ko-KR" altLang="en-US" sz="24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52"/>
          <a:stretch/>
        </p:blipFill>
        <p:spPr>
          <a:xfrm>
            <a:off x="2866408" y="4012361"/>
            <a:ext cx="1282672" cy="10243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33"/>
          <a:stretch/>
        </p:blipFill>
        <p:spPr>
          <a:xfrm>
            <a:off x="2860609" y="5627797"/>
            <a:ext cx="1282672" cy="10257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6" r="6655" b="13952"/>
          <a:stretch/>
        </p:blipFill>
        <p:spPr>
          <a:xfrm>
            <a:off x="621280" y="2728073"/>
            <a:ext cx="905142" cy="8993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33"/>
          <a:stretch/>
        </p:blipFill>
        <p:spPr>
          <a:xfrm>
            <a:off x="2026202" y="2699792"/>
            <a:ext cx="1282672" cy="1025792"/>
          </a:xfrm>
          <a:prstGeom prst="rect">
            <a:avLst/>
          </a:prstGeom>
        </p:spPr>
      </p:pic>
      <p:sp>
        <p:nvSpPr>
          <p:cNvPr id="15" name="TextBox 40"/>
          <p:cNvSpPr txBox="1"/>
          <p:nvPr/>
        </p:nvSpPr>
        <p:spPr>
          <a:xfrm>
            <a:off x="509834" y="3706730"/>
            <a:ext cx="1128034" cy="323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b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공급업체</a:t>
            </a:r>
            <a:endParaRPr lang="ko-KR" altLang="en-US" sz="15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TextBox 41"/>
          <p:cNvSpPr txBox="1"/>
          <p:nvPr/>
        </p:nvSpPr>
        <p:spPr>
          <a:xfrm>
            <a:off x="2111094" y="3706730"/>
            <a:ext cx="1112888" cy="323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배송</a:t>
            </a:r>
          </a:p>
        </p:txBody>
      </p:sp>
      <p:sp>
        <p:nvSpPr>
          <p:cNvPr id="18" name="TextBox 43"/>
          <p:cNvSpPr txBox="1"/>
          <p:nvPr/>
        </p:nvSpPr>
        <p:spPr>
          <a:xfrm>
            <a:off x="3082432" y="5002874"/>
            <a:ext cx="926054" cy="323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매장</a:t>
            </a:r>
          </a:p>
        </p:txBody>
      </p:sp>
      <p:sp>
        <p:nvSpPr>
          <p:cNvPr id="20" name="TextBox 44"/>
          <p:cNvSpPr txBox="1"/>
          <p:nvPr/>
        </p:nvSpPr>
        <p:spPr>
          <a:xfrm>
            <a:off x="4039450" y="5979110"/>
            <a:ext cx="1045734" cy="323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</a:t>
            </a:r>
            <a:r>
              <a:rPr lang="en-US" altLang="ko-KR" sz="1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배송</a:t>
            </a:r>
          </a:p>
        </p:txBody>
      </p:sp>
      <p:sp>
        <p:nvSpPr>
          <p:cNvPr id="23" name="TextBox 45"/>
          <p:cNvSpPr txBox="1"/>
          <p:nvPr/>
        </p:nvSpPr>
        <p:spPr>
          <a:xfrm>
            <a:off x="1150212" y="6686621"/>
            <a:ext cx="926054" cy="323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고객</a:t>
            </a:r>
          </a:p>
        </p:txBody>
      </p:sp>
      <p:sp>
        <p:nvSpPr>
          <p:cNvPr id="24" name="TextBox 46"/>
          <p:cNvSpPr txBox="1"/>
          <p:nvPr/>
        </p:nvSpPr>
        <p:spPr>
          <a:xfrm>
            <a:off x="218247" y="2210049"/>
            <a:ext cx="388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제품의 물류 이동 프로세스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3"/>
          <a:stretch/>
        </p:blipFill>
        <p:spPr>
          <a:xfrm>
            <a:off x="1586410" y="2923932"/>
            <a:ext cx="581348" cy="50767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3"/>
          <a:stretch/>
        </p:blipFill>
        <p:spPr>
          <a:xfrm rot="2700000">
            <a:off x="2343596" y="4029895"/>
            <a:ext cx="581348" cy="50767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3"/>
          <a:stretch/>
        </p:blipFill>
        <p:spPr>
          <a:xfrm rot="5400000">
            <a:off x="3186879" y="5375308"/>
            <a:ext cx="581348" cy="50767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3"/>
          <a:stretch/>
        </p:blipFill>
        <p:spPr>
          <a:xfrm>
            <a:off x="4127048" y="4317927"/>
            <a:ext cx="581348" cy="50767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13"/>
          <a:stretch/>
        </p:blipFill>
        <p:spPr>
          <a:xfrm flipH="1">
            <a:off x="4797152" y="3956069"/>
            <a:ext cx="1245165" cy="109185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13"/>
          <a:stretch/>
        </p:blipFill>
        <p:spPr>
          <a:xfrm flipH="1">
            <a:off x="963827" y="5594765"/>
            <a:ext cx="1245165" cy="1091856"/>
          </a:xfrm>
          <a:prstGeom prst="rect">
            <a:avLst/>
          </a:prstGeom>
        </p:spPr>
      </p:pic>
      <p:sp>
        <p:nvSpPr>
          <p:cNvPr id="35" name="TextBox 44"/>
          <p:cNvSpPr txBox="1"/>
          <p:nvPr/>
        </p:nvSpPr>
        <p:spPr>
          <a:xfrm>
            <a:off x="4635514" y="4961819"/>
            <a:ext cx="1568439" cy="323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b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매장 방문 구매</a:t>
            </a:r>
            <a:endParaRPr lang="ko-KR" altLang="en-US" sz="15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60648" y="7308304"/>
            <a:ext cx="6357455" cy="1624615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제조 업체로부터 물류 이동의 경우 직원이 직접 가져오거나</a:t>
            </a:r>
            <a:r>
              <a:rPr lang="en-US" altLang="ko-KR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퀵</a:t>
            </a:r>
            <a:r>
              <a:rPr lang="ko-KR" altLang="en-US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서비스를 이용한다</a:t>
            </a:r>
            <a:r>
              <a:rPr lang="en-US" altLang="ko-KR" sz="14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b="1" i="1" u="sng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 고객에 대해서 매장에서 물류 이동은 택배 서비스를 이용한다</a:t>
            </a:r>
            <a:r>
              <a:rPr lang="en-US" altLang="ko-KR" sz="1400" b="1" i="1" u="sng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b="1" i="1" u="sng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b="1" i="1" u="sng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 상품을 별도로 관리하는 창고가 없다</a:t>
            </a:r>
            <a:r>
              <a:rPr lang="en-US" altLang="ko-KR" sz="1400" b="1" i="1" u="sng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b="1" i="1" u="sng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→ 일정한 물류 프로세스가 없다</a:t>
            </a:r>
            <a:r>
              <a:rPr lang="en-US" altLang="ko-KR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en-US" altLang="ko-KR" sz="1600" b="1" i="1" u="sng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3"/>
          <a:stretch/>
        </p:blipFill>
        <p:spPr>
          <a:xfrm>
            <a:off x="2328503" y="5896770"/>
            <a:ext cx="581348" cy="50767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32656" y="1178332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A.1.1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경영환경 분석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-18Page-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165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43711" y="753912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A.1 </a:t>
            </a:r>
            <a:r>
              <a:rPr lang="ko-KR" altLang="en-US" sz="1600" dirty="0"/>
              <a:t>환경분석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064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0648" y="151804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동대문 시장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302" y="1981418"/>
            <a:ext cx="2744514" cy="25935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8" y="4694193"/>
            <a:ext cx="5005137" cy="39559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9" y="2123728"/>
            <a:ext cx="2664295" cy="23991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2656" y="1178332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A.1.1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경영환경 분석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-19Page-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188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43711" y="753912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A.1 </a:t>
            </a:r>
            <a:r>
              <a:rPr lang="ko-KR" altLang="en-US" sz="1600" dirty="0"/>
              <a:t>환경분석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6860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356860" y="6804248"/>
            <a:ext cx="6252793" cy="135886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동대문의 </a:t>
            </a:r>
            <a:r>
              <a:rPr lang="ko-KR" altLang="en-US" sz="1600" b="1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공급사슬망에</a:t>
            </a:r>
            <a:r>
              <a:rPr lang="ko-KR" altLang="en-US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전체에 걸쳐서 </a:t>
            </a:r>
            <a:r>
              <a:rPr lang="en-US" altLang="ko-KR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SPA </a:t>
            </a:r>
            <a:r>
              <a:rPr lang="ko-KR" altLang="en-US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브랜드와 같은 효율적인 프로세스를 구축하기 위해서 </a:t>
            </a:r>
            <a:r>
              <a:rPr lang="en-US" altLang="ko-KR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Cloud ERP </a:t>
            </a:r>
            <a:r>
              <a:rPr lang="ko-KR" altLang="en-US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시스템을 구축한다</a:t>
            </a:r>
            <a:r>
              <a:rPr lang="en-US" altLang="ko-KR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b="1" i="1" u="sng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각기 다른 업체들이 유기적으로 프로세스를 공유할 수 있게 </a:t>
            </a:r>
            <a:r>
              <a:rPr lang="en-US" altLang="ko-KR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Cloud</a:t>
            </a:r>
            <a:r>
              <a:rPr lang="ko-KR" altLang="en-US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이용하여 공급 </a:t>
            </a:r>
            <a:r>
              <a:rPr lang="ko-KR" altLang="en-US" sz="1600" b="1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사슬망을</a:t>
            </a:r>
            <a:r>
              <a:rPr lang="ko-KR" altLang="en-US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관리 </a:t>
            </a:r>
            <a:r>
              <a:rPr lang="ko-KR" altLang="en-US" sz="1600" b="1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할수</a:t>
            </a:r>
            <a:r>
              <a:rPr lang="ko-KR" altLang="en-US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있는 시스템을 구축한다</a:t>
            </a:r>
            <a:r>
              <a:rPr lang="en-US" altLang="ko-KR" sz="16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60648" y="1518047"/>
            <a:ext cx="35489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내부 환경 </a:t>
            </a:r>
            <a:r>
              <a:rPr lang="en-US" altLang="ko-KR" sz="2400" b="1" dirty="0"/>
              <a:t>– Company –</a:t>
            </a:r>
          </a:p>
          <a:p>
            <a:r>
              <a:rPr lang="ko-KR" altLang="en-US" b="1" dirty="0"/>
              <a:t>영세 의류업체</a:t>
            </a:r>
            <a:endParaRPr lang="ko-KR" altLang="en-US" sz="2400" b="1" dirty="0"/>
          </a:p>
        </p:txBody>
      </p:sp>
      <p:grpSp>
        <p:nvGrpSpPr>
          <p:cNvPr id="48" name="그룹 47"/>
          <p:cNvGrpSpPr/>
          <p:nvPr/>
        </p:nvGrpSpPr>
        <p:grpSpPr>
          <a:xfrm>
            <a:off x="100762" y="2533142"/>
            <a:ext cx="6733045" cy="3390758"/>
            <a:chOff x="73088" y="2762332"/>
            <a:chExt cx="6733045" cy="3390758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4273119" y="3790370"/>
              <a:ext cx="1164566" cy="2362720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73088" y="3862378"/>
              <a:ext cx="1008112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디자이너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/>
                <a:t>디자인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MD</a:t>
              </a:r>
              <a:endParaRPr lang="ko-KR" altLang="en-US" sz="1200" dirty="0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1477244" y="3865768"/>
              <a:ext cx="1008112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봉제공장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/>
                <a:t>샘플제작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제품생산</a:t>
              </a: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4361673" y="3871895"/>
              <a:ext cx="1008112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소매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/>
                <a:t>사업자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종업원</a:t>
              </a: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2951527" y="3871895"/>
              <a:ext cx="1008112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도매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/>
                <a:t>기획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디자인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판매</a:t>
              </a: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5798021" y="4375951"/>
              <a:ext cx="1008112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소비자</a:t>
              </a:r>
            </a:p>
          </p:txBody>
        </p:sp>
        <p:cxnSp>
          <p:nvCxnSpPr>
            <p:cNvPr id="60" name="직선 화살표 연결선 59"/>
            <p:cNvCxnSpPr/>
            <p:nvPr/>
          </p:nvCxnSpPr>
          <p:spPr>
            <a:xfrm>
              <a:off x="1185127" y="4208874"/>
              <a:ext cx="26196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1069818" y="3961080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샘플</a:t>
              </a:r>
            </a:p>
          </p:txBody>
        </p:sp>
        <p:cxnSp>
          <p:nvCxnSpPr>
            <p:cNvPr id="62" name="직선 화살표 연결선 61"/>
            <p:cNvCxnSpPr/>
            <p:nvPr/>
          </p:nvCxnSpPr>
          <p:spPr>
            <a:xfrm>
              <a:off x="2625690" y="4210447"/>
              <a:ext cx="26196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2510381" y="3962653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제품</a:t>
              </a:r>
            </a:p>
          </p:txBody>
        </p:sp>
        <p:cxnSp>
          <p:nvCxnSpPr>
            <p:cNvPr id="64" name="직선 화살표 연결선 63"/>
            <p:cNvCxnSpPr/>
            <p:nvPr/>
          </p:nvCxnSpPr>
          <p:spPr>
            <a:xfrm>
              <a:off x="2608756" y="4623988"/>
              <a:ext cx="261961" cy="0"/>
            </a:xfrm>
            <a:prstGeom prst="straightConnector1">
              <a:avLst/>
            </a:prstGeom>
            <a:ln w="25400"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510381" y="4633786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의뢰</a:t>
              </a:r>
            </a:p>
          </p:txBody>
        </p:sp>
        <p:cxnSp>
          <p:nvCxnSpPr>
            <p:cNvPr id="66" name="직선 화살표 연결선 65"/>
            <p:cNvCxnSpPr/>
            <p:nvPr/>
          </p:nvCxnSpPr>
          <p:spPr>
            <a:xfrm>
              <a:off x="4058014" y="4610720"/>
              <a:ext cx="261961" cy="0"/>
            </a:xfrm>
            <a:prstGeom prst="straightConnector1">
              <a:avLst/>
            </a:prstGeom>
            <a:ln w="25400"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959639" y="462051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주문</a:t>
              </a:r>
            </a:p>
          </p:txBody>
        </p:sp>
        <p:cxnSp>
          <p:nvCxnSpPr>
            <p:cNvPr id="68" name="직선 화살표 연결선 67"/>
            <p:cNvCxnSpPr/>
            <p:nvPr/>
          </p:nvCxnSpPr>
          <p:spPr>
            <a:xfrm>
              <a:off x="4074948" y="4213179"/>
              <a:ext cx="26196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3959639" y="3965385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도매</a:t>
              </a: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4361673" y="5000962"/>
              <a:ext cx="1008112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온라인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쇼핑몰</a:t>
              </a:r>
            </a:p>
          </p:txBody>
        </p:sp>
        <p:cxnSp>
          <p:nvCxnSpPr>
            <p:cNvPr id="71" name="직선 화살표 연결선 70"/>
            <p:cNvCxnSpPr/>
            <p:nvPr/>
          </p:nvCxnSpPr>
          <p:spPr>
            <a:xfrm>
              <a:off x="5485258" y="5128044"/>
              <a:ext cx="2619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5386883" y="513784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정보</a:t>
              </a:r>
            </a:p>
          </p:txBody>
        </p:sp>
        <p:cxnSp>
          <p:nvCxnSpPr>
            <p:cNvPr id="73" name="직선 화살표 연결선 72"/>
            <p:cNvCxnSpPr/>
            <p:nvPr/>
          </p:nvCxnSpPr>
          <p:spPr>
            <a:xfrm>
              <a:off x="5502192" y="4730503"/>
              <a:ext cx="2619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5386883" y="4482709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판매</a:t>
              </a:r>
            </a:p>
          </p:txBody>
        </p:sp>
        <p:sp>
          <p:nvSpPr>
            <p:cNvPr id="75" name="다이아몬드 74"/>
            <p:cNvSpPr/>
            <p:nvPr/>
          </p:nvSpPr>
          <p:spPr>
            <a:xfrm>
              <a:off x="3666102" y="2762332"/>
              <a:ext cx="1028220" cy="1028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/>
                <a:t>사입</a:t>
              </a:r>
              <a:endParaRPr lang="ko-KR" altLang="en-US" sz="1200" dirty="0"/>
            </a:p>
          </p:txBody>
        </p:sp>
        <p:cxnSp>
          <p:nvCxnSpPr>
            <p:cNvPr id="76" name="직선 화살표 연결선 75"/>
            <p:cNvCxnSpPr/>
            <p:nvPr/>
          </p:nvCxnSpPr>
          <p:spPr>
            <a:xfrm flipV="1">
              <a:off x="3535121" y="3488794"/>
              <a:ext cx="261961" cy="21602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/>
            <p:cNvCxnSpPr/>
            <p:nvPr/>
          </p:nvCxnSpPr>
          <p:spPr>
            <a:xfrm>
              <a:off x="4542684" y="3524296"/>
              <a:ext cx="303275" cy="24757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256588" y="3226813"/>
              <a:ext cx="1638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현행 프로세스</a:t>
              </a:r>
            </a:p>
          </p:txBody>
        </p:sp>
      </p:grpSp>
      <p:sp>
        <p:nvSpPr>
          <p:cNvPr id="105" name="구름 104"/>
          <p:cNvSpPr/>
          <p:nvPr/>
        </p:nvSpPr>
        <p:spPr>
          <a:xfrm>
            <a:off x="1318064" y="5545796"/>
            <a:ext cx="1998549" cy="75620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Cloud ERP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 flipH="1" flipV="1">
            <a:off x="1642677" y="4908652"/>
            <a:ext cx="366297" cy="514034"/>
          </a:xfrm>
          <a:prstGeom prst="straightConnector1">
            <a:avLst/>
          </a:prstGeom>
          <a:ln w="50800">
            <a:solidFill>
              <a:srgbClr val="FF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V="1">
            <a:off x="2653364" y="4859369"/>
            <a:ext cx="130980" cy="528180"/>
          </a:xfrm>
          <a:prstGeom prst="straightConnector1">
            <a:avLst/>
          </a:prstGeom>
          <a:ln w="50800">
            <a:solidFill>
              <a:srgbClr val="FF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V="1">
            <a:off x="3221519" y="5076412"/>
            <a:ext cx="675609" cy="501083"/>
          </a:xfrm>
          <a:prstGeom prst="straightConnector1">
            <a:avLst/>
          </a:prstGeom>
          <a:ln w="50800">
            <a:solidFill>
              <a:srgbClr val="FF0000">
                <a:alpha val="3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32656" y="1178332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A.1.1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경영환경 분석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-20Page-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165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43711" y="753912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A.1 </a:t>
            </a:r>
            <a:r>
              <a:rPr lang="ko-KR" altLang="en-US" sz="1600" dirty="0"/>
              <a:t>환경분석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0648" y="69622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410" y="153837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내부환경 분석</a:t>
            </a:r>
            <a:endParaRPr lang="en-US" altLang="ko-KR" b="1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30863"/>
              </p:ext>
            </p:extLst>
          </p:nvPr>
        </p:nvGraphicFramePr>
        <p:xfrm>
          <a:off x="260648" y="2120280"/>
          <a:ext cx="612068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="1" dirty="0">
                          <a:latin typeface="굴림" pitchFamily="50" charset="-127"/>
                          <a:ea typeface="굴림" pitchFamily="50" charset="-127"/>
                        </a:rPr>
                        <a:t>강점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84960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400" b="1" baseline="0" dirty="0">
                          <a:latin typeface="굴림" pitchFamily="50" charset="-127"/>
                          <a:ea typeface="굴림" pitchFamily="50" charset="-127"/>
                        </a:rPr>
                        <a:t>제품의 생산에 대한 의사결정이 시장의 반응에 관련된 </a:t>
                      </a:r>
                      <a:r>
                        <a:rPr lang="en-US" altLang="ko-KR" sz="1400" b="1" baseline="0" dirty="0">
                          <a:latin typeface="굴림" pitchFamily="50" charset="-127"/>
                          <a:ea typeface="굴림" pitchFamily="50" charset="-127"/>
                        </a:rPr>
                        <a:t>SPA</a:t>
                      </a:r>
                      <a:r>
                        <a:rPr lang="ko-KR" altLang="en-US" sz="1400" b="1" baseline="0" dirty="0">
                          <a:latin typeface="굴림" pitchFamily="50" charset="-127"/>
                          <a:ea typeface="굴림" pitchFamily="50" charset="-127"/>
                        </a:rPr>
                        <a:t>프로세스는 같은 지역에서 디자인</a:t>
                      </a:r>
                      <a:r>
                        <a:rPr lang="en-US" altLang="ko-KR" sz="1400" b="1" baseline="0" dirty="0"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400" b="1" baseline="0" dirty="0">
                          <a:latin typeface="굴림" pitchFamily="50" charset="-127"/>
                          <a:ea typeface="굴림" pitchFamily="50" charset="-127"/>
                        </a:rPr>
                        <a:t>생산</a:t>
                      </a:r>
                      <a:r>
                        <a:rPr lang="en-US" altLang="ko-KR" sz="1400" b="1" baseline="0" dirty="0"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400" b="1" baseline="0" dirty="0">
                          <a:latin typeface="굴림" pitchFamily="50" charset="-127"/>
                          <a:ea typeface="굴림" pitchFamily="50" charset="-127"/>
                        </a:rPr>
                        <a:t>판매 가 이루어 질 수 있는 국내 의류업계가 경쟁력이 있다</a:t>
                      </a:r>
                      <a:r>
                        <a:rPr lang="en-US" altLang="ko-KR" sz="1400" b="1" baseline="0" dirty="0"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US" altLang="ko-KR" sz="1400" b="1" baseline="0" dirty="0">
                          <a:latin typeface="굴림" pitchFamily="50" charset="-127"/>
                          <a:ea typeface="굴림" pitchFamily="50" charset="-127"/>
                        </a:rPr>
                        <a:t>Cloud </a:t>
                      </a:r>
                      <a:r>
                        <a:rPr lang="ko-KR" altLang="en-US" sz="1400" b="1" baseline="0" dirty="0">
                          <a:latin typeface="굴림" pitchFamily="50" charset="-127"/>
                          <a:ea typeface="굴림" pitchFamily="50" charset="-127"/>
                        </a:rPr>
                        <a:t>기술로 시스템을 구축하여 도입 비용을 낮추고</a:t>
                      </a:r>
                      <a:r>
                        <a:rPr lang="en-US" altLang="ko-KR" sz="1400" b="1" baseline="0" dirty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400" b="1" baseline="0" dirty="0">
                          <a:latin typeface="굴림" pitchFamily="50" charset="-127"/>
                          <a:ea typeface="굴림" pitchFamily="50" charset="-127"/>
                        </a:rPr>
                        <a:t>업체마다 필요로 하는 기능 라이선스를 별도로 분리하여 시스템을 구축한다</a:t>
                      </a:r>
                      <a:r>
                        <a:rPr lang="en-US" altLang="ko-KR" sz="1400" b="1" baseline="0" dirty="0"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400" b="1" baseline="0" dirty="0">
                          <a:latin typeface="굴림" pitchFamily="50" charset="-127"/>
                          <a:ea typeface="굴림" pitchFamily="50" charset="-127"/>
                        </a:rPr>
                        <a:t>데이터 표준화를 통해서 지속적으로 데이터를 수집하여 점차 정확한 데이터 분석을 얻을 수 있다</a:t>
                      </a:r>
                      <a:r>
                        <a:rPr lang="en-US" altLang="ko-KR" sz="1400" b="1" baseline="0" dirty="0"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158051"/>
              </p:ext>
            </p:extLst>
          </p:nvPr>
        </p:nvGraphicFramePr>
        <p:xfrm>
          <a:off x="252297" y="4355976"/>
          <a:ext cx="620103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="1" dirty="0">
                          <a:latin typeface="굴림" pitchFamily="50" charset="-127"/>
                          <a:ea typeface="굴림" pitchFamily="50" charset="-127"/>
                        </a:rPr>
                        <a:t>약점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1" dirty="0">
                          <a:latin typeface="굴림" pitchFamily="50" charset="-127"/>
                          <a:ea typeface="굴림" pitchFamily="50" charset="-127"/>
                        </a:rPr>
                        <a:t>거대하고 체계적인 생산</a:t>
                      </a:r>
                      <a:r>
                        <a:rPr lang="en-US" altLang="ko-KR" sz="1600" b="1" dirty="0"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600" b="1" dirty="0">
                          <a:latin typeface="굴림" pitchFamily="50" charset="-127"/>
                          <a:ea typeface="굴림" pitchFamily="50" charset="-127"/>
                        </a:rPr>
                        <a:t>디자인</a:t>
                      </a:r>
                      <a:r>
                        <a:rPr lang="en-US" altLang="ko-KR" sz="1600" b="1" dirty="0"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600" b="1" dirty="0">
                          <a:latin typeface="굴림" pitchFamily="50" charset="-127"/>
                          <a:ea typeface="굴림" pitchFamily="50" charset="-127"/>
                        </a:rPr>
                        <a:t>판매</a:t>
                      </a:r>
                      <a:r>
                        <a:rPr lang="en-US" altLang="ko-KR" sz="1600" b="1" dirty="0"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600" b="1" dirty="0">
                          <a:latin typeface="굴림" pitchFamily="50" charset="-127"/>
                          <a:ea typeface="굴림" pitchFamily="50" charset="-127"/>
                        </a:rPr>
                        <a:t>물류 시스템을 구축한 해외 </a:t>
                      </a:r>
                      <a:r>
                        <a:rPr lang="en-US" altLang="ko-KR" sz="1600" b="1" dirty="0">
                          <a:latin typeface="굴림" pitchFamily="50" charset="-127"/>
                          <a:ea typeface="굴림" pitchFamily="50" charset="-127"/>
                        </a:rPr>
                        <a:t>SPA</a:t>
                      </a:r>
                      <a:r>
                        <a:rPr lang="en-US" altLang="ko-KR" sz="1600" b="1" baseline="0" dirty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600" b="1" baseline="0" dirty="0">
                          <a:latin typeface="굴림" pitchFamily="50" charset="-127"/>
                          <a:ea typeface="굴림" pitchFamily="50" charset="-127"/>
                        </a:rPr>
                        <a:t>브랜드들에 비하여 상대적으로 작은 규모</a:t>
                      </a:r>
                      <a:r>
                        <a:rPr lang="en-US" altLang="ko-KR" sz="1600" b="1" baseline="0" dirty="0"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1" dirty="0">
                          <a:latin typeface="굴림" pitchFamily="50" charset="-127"/>
                          <a:ea typeface="굴림" pitchFamily="50" charset="-127"/>
                        </a:rPr>
                        <a:t>데이터 표준화를 지속적으로 관리할 데이터 전문가가 필요하다</a:t>
                      </a:r>
                      <a:r>
                        <a:rPr lang="en-US" altLang="ko-KR" sz="1600" b="1" dirty="0"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1" dirty="0">
                          <a:latin typeface="굴림" pitchFamily="50" charset="-127"/>
                          <a:ea typeface="굴림" pitchFamily="50" charset="-127"/>
                        </a:rPr>
                        <a:t>초기 데이터</a:t>
                      </a:r>
                      <a:r>
                        <a:rPr lang="ko-KR" altLang="en-US" sz="1600" b="1" baseline="0" dirty="0">
                          <a:latin typeface="굴림" pitchFamily="50" charset="-127"/>
                          <a:ea typeface="굴림" pitchFamily="50" charset="-127"/>
                        </a:rPr>
                        <a:t> 분석의 정확도가 높지 않다</a:t>
                      </a:r>
                      <a:r>
                        <a:rPr lang="en-US" altLang="ko-KR" sz="1600" b="1" baseline="0" dirty="0"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r>
                        <a:rPr lang="ko-KR" altLang="en-US" sz="1600" b="1" baseline="0" dirty="0">
                          <a:latin typeface="굴림" pitchFamily="50" charset="-127"/>
                          <a:ea typeface="굴림" pitchFamily="50" charset="-127"/>
                        </a:rPr>
                        <a:t>때문에 장기 투자를 필요로 한다</a:t>
                      </a:r>
                      <a:r>
                        <a:rPr lang="en-US" altLang="ko-KR" sz="1600" b="1" baseline="0" dirty="0"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en-US" altLang="ko-KR" sz="1600" b="1" dirty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endParaRPr lang="ko-KR" altLang="en-US" sz="16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407591"/>
              </p:ext>
            </p:extLst>
          </p:nvPr>
        </p:nvGraphicFramePr>
        <p:xfrm>
          <a:off x="253081" y="6516216"/>
          <a:ext cx="618415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41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굴림" pitchFamily="50" charset="-127"/>
                          <a:ea typeface="굴림" pitchFamily="50" charset="-127"/>
                        </a:rPr>
                        <a:t>내부 환경 정리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400" b="1" dirty="0" err="1">
                          <a:latin typeface="굴림" pitchFamily="50" charset="-127"/>
                          <a:ea typeface="굴림" pitchFamily="50" charset="-127"/>
                        </a:rPr>
                        <a:t>한지역에서</a:t>
                      </a:r>
                      <a:r>
                        <a:rPr lang="ko-KR" altLang="en-US" sz="1400" b="1" dirty="0">
                          <a:latin typeface="굴림" pitchFamily="50" charset="-127"/>
                          <a:ea typeface="굴림" pitchFamily="50" charset="-127"/>
                        </a:rPr>
                        <a:t> 디자인</a:t>
                      </a:r>
                      <a:r>
                        <a:rPr lang="en-US" altLang="ko-KR" sz="1400" b="1" dirty="0"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굴림" pitchFamily="50" charset="-127"/>
                          <a:ea typeface="굴림" pitchFamily="50" charset="-127"/>
                        </a:rPr>
                        <a:t>생산</a:t>
                      </a:r>
                      <a:r>
                        <a:rPr lang="en-US" altLang="ko-KR" sz="1400" b="1" dirty="0"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굴림" pitchFamily="50" charset="-127"/>
                          <a:ea typeface="굴림" pitchFamily="50" charset="-127"/>
                        </a:rPr>
                        <a:t>판매가 이루어질 수 있는</a:t>
                      </a:r>
                      <a:r>
                        <a:rPr lang="ko-KR" altLang="en-US" sz="1400" b="1" baseline="0" dirty="0">
                          <a:latin typeface="굴림" pitchFamily="50" charset="-127"/>
                          <a:ea typeface="굴림" pitchFamily="50" charset="-127"/>
                        </a:rPr>
                        <a:t> 동대문 상권은 </a:t>
                      </a:r>
                      <a:r>
                        <a:rPr lang="ko-KR" altLang="en-US" sz="1400" b="1" dirty="0">
                          <a:latin typeface="굴림" pitchFamily="50" charset="-127"/>
                          <a:ea typeface="굴림" pitchFamily="50" charset="-127"/>
                        </a:rPr>
                        <a:t>신속한 의사결정</a:t>
                      </a:r>
                      <a:r>
                        <a:rPr lang="en-US" altLang="ko-KR" sz="1400" b="1" dirty="0"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굴림" pitchFamily="50" charset="-127"/>
                          <a:ea typeface="굴림" pitchFamily="50" charset="-127"/>
                        </a:rPr>
                        <a:t>시장 분석을 통하여 새로운 제품을 생산하는데 있어서 유리하다</a:t>
                      </a:r>
                      <a:r>
                        <a:rPr lang="en-US" altLang="ko-KR" sz="1400" b="1" dirty="0"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400" b="1" dirty="0">
                          <a:latin typeface="굴림" pitchFamily="50" charset="-127"/>
                          <a:ea typeface="굴림" pitchFamily="50" charset="-127"/>
                        </a:rPr>
                        <a:t>하지만 해외</a:t>
                      </a:r>
                      <a:r>
                        <a:rPr lang="ko-KR" altLang="en-US" sz="1400" b="1" baseline="0" dirty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baseline="0" dirty="0">
                          <a:latin typeface="굴림" pitchFamily="50" charset="-127"/>
                          <a:ea typeface="굴림" pitchFamily="50" charset="-127"/>
                        </a:rPr>
                        <a:t>SPA </a:t>
                      </a:r>
                      <a:r>
                        <a:rPr lang="ko-KR" altLang="en-US" sz="1400" b="1" baseline="0" dirty="0">
                          <a:latin typeface="굴림" pitchFamily="50" charset="-127"/>
                          <a:ea typeface="굴림" pitchFamily="50" charset="-127"/>
                        </a:rPr>
                        <a:t>브랜드와 같은 거대한 기업과 경쟁력을 </a:t>
                      </a:r>
                      <a:r>
                        <a:rPr lang="ko-KR" altLang="en-US" sz="1400" b="1" baseline="0" dirty="0" err="1">
                          <a:latin typeface="굴림" pitchFamily="50" charset="-127"/>
                          <a:ea typeface="굴림" pitchFamily="50" charset="-127"/>
                        </a:rPr>
                        <a:t>해야한다</a:t>
                      </a:r>
                      <a:r>
                        <a:rPr lang="en-US" altLang="ko-KR" sz="1400" b="1" baseline="0" dirty="0"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400" b="1" baseline="0" dirty="0">
                          <a:latin typeface="굴림" pitchFamily="50" charset="-127"/>
                          <a:ea typeface="굴림" pitchFamily="50" charset="-127"/>
                        </a:rPr>
                        <a:t>초기 데이터 분석의 정확도가 낮아</a:t>
                      </a:r>
                      <a:r>
                        <a:rPr lang="en-US" altLang="ko-KR" sz="1400" b="1" baseline="0" dirty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400" b="1" baseline="0" dirty="0">
                          <a:latin typeface="굴림" pitchFamily="50" charset="-127"/>
                          <a:ea typeface="굴림" pitchFamily="50" charset="-127"/>
                        </a:rPr>
                        <a:t>장기적인 데이터 수집이 필요하다</a:t>
                      </a:r>
                      <a:r>
                        <a:rPr lang="en-US" altLang="ko-KR" sz="1400" b="1" baseline="0" dirty="0"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400" b="1" baseline="0" dirty="0">
                          <a:latin typeface="굴림" pitchFamily="50" charset="-127"/>
                          <a:ea typeface="굴림" pitchFamily="50" charset="-127"/>
                        </a:rPr>
                        <a:t>사업이 장기화 될 수록 데이터 분석의 품질이 향상 될 것이다</a:t>
                      </a:r>
                      <a:r>
                        <a:rPr lang="en-US" altLang="ko-KR" sz="1400" b="1" baseline="0" dirty="0"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4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32656" y="1178332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A.1.1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경영환경 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-21Page-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5659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43711" y="753912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A.1 </a:t>
            </a:r>
            <a:r>
              <a:rPr lang="ko-KR" altLang="en-US" sz="1600" dirty="0"/>
              <a:t>환경분석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278" y="1747610"/>
            <a:ext cx="65479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ERP </a:t>
            </a:r>
            <a:r>
              <a:rPr lang="en-US" altLang="ko-KR" dirty="0"/>
              <a:t>(Enterprise Resource Planning)</a:t>
            </a:r>
          </a:p>
          <a:p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기업 내 생산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물류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재무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영업과 구매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 등 경영 활동 프로세스들을 통합적으로 연계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관리해 주며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기업에서 발생하는 정보들을 서로 공유하고 새로운 정보의 생성과 빠른 의사결정을 도와주는 전사적 자원관리시스템 또는 전사적 통합시스템이다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600" dirty="0"/>
          </a:p>
          <a:p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8" y="5940152"/>
            <a:ext cx="4239873" cy="263089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7" y="3851920"/>
            <a:ext cx="3153783" cy="1728192"/>
          </a:xfrm>
          <a:prstGeom prst="rect">
            <a:avLst/>
          </a:prstGeom>
        </p:spPr>
      </p:pic>
      <p:pic>
        <p:nvPicPr>
          <p:cNvPr id="17" name="Picture 2" descr="&lt;그림 2&gt; ERP의 기능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39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834" y="3285063"/>
            <a:ext cx="3027942" cy="278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0648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2656" y="1178332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A.1.2  IT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환경분석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-22Page-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262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43711" y="753912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A.1 </a:t>
            </a:r>
            <a:r>
              <a:rPr lang="ko-KR" altLang="en-US" sz="1600" dirty="0"/>
              <a:t>환경분석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0648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20742" y="8660325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-22 Page-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7278" y="1747610"/>
            <a:ext cx="6547958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2. Cloud Computing</a:t>
            </a:r>
            <a:endParaRPr lang="en-US" altLang="ko-KR" sz="1600" dirty="0"/>
          </a:p>
          <a:p>
            <a:r>
              <a:rPr lang="ko-KR" altLang="en-US" sz="1200" dirty="0"/>
              <a:t>인터넷 상의 유틸리티 데이터 서버에 프로그램을 두고 </a:t>
            </a:r>
            <a:endParaRPr lang="en-US" altLang="ko-KR" sz="1200" dirty="0"/>
          </a:p>
          <a:p>
            <a:r>
              <a:rPr lang="ko-KR" altLang="en-US" sz="1200" dirty="0"/>
              <a:t>필요할 때 컴퓨터나 휴대폰 등에 불러와서 사용하는 웹에 기반한 소프트웨어 서비스이다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 err="1"/>
              <a:t>클라우드</a:t>
            </a:r>
            <a:r>
              <a:rPr lang="ko-KR" altLang="en-US" sz="1200" dirty="0"/>
              <a:t> 컴퓨팅의 정의는 개인이 가진 단말기를 통해서는 주로 입</a:t>
            </a:r>
            <a:r>
              <a:rPr lang="en-US" altLang="ko-KR" sz="1200" dirty="0"/>
              <a:t>/</a:t>
            </a:r>
            <a:r>
              <a:rPr lang="ko-KR" altLang="en-US" sz="1200" dirty="0"/>
              <a:t>출력 작업만 이루어지고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정보분석 및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저장</a:t>
            </a:r>
            <a:r>
              <a:rPr lang="en-US" altLang="ko-KR" sz="1200" dirty="0"/>
              <a:t>, </a:t>
            </a:r>
            <a:r>
              <a:rPr lang="ko-KR" altLang="en-US" sz="1200" dirty="0"/>
              <a:t>관리</a:t>
            </a:r>
            <a:r>
              <a:rPr lang="en-US" altLang="ko-KR" sz="1200" dirty="0"/>
              <a:t>, </a:t>
            </a:r>
            <a:r>
              <a:rPr lang="ko-KR" altLang="en-US" sz="1200" dirty="0"/>
              <a:t>유통 등의 작업은 </a:t>
            </a:r>
            <a:r>
              <a:rPr lang="ko-KR" altLang="en-US" sz="1200" dirty="0" err="1"/>
              <a:t>클라우드라고</a:t>
            </a:r>
            <a:r>
              <a:rPr lang="ko-KR" altLang="en-US" sz="1200" dirty="0"/>
              <a:t> 불리는 제</a:t>
            </a:r>
            <a:r>
              <a:rPr lang="en-US" altLang="ko-KR" sz="1200" dirty="0"/>
              <a:t>3</a:t>
            </a:r>
            <a:r>
              <a:rPr lang="ko-KR" altLang="en-US" sz="1200" dirty="0"/>
              <a:t>의 공간에서 </a:t>
            </a:r>
            <a:endParaRPr lang="en-US" altLang="ko-KR" sz="1200" dirty="0"/>
          </a:p>
          <a:p>
            <a:r>
              <a:rPr lang="ko-KR" altLang="en-US" sz="1200" dirty="0"/>
              <a:t>이루어지는 컴퓨팅 시스템 형태라고 할 수 있다</a:t>
            </a:r>
            <a:r>
              <a:rPr lang="en-US" altLang="ko-KR" sz="1200" dirty="0"/>
              <a:t>.</a:t>
            </a:r>
          </a:p>
          <a:p>
            <a:endParaRPr lang="ko-KR" altLang="en-US" sz="1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3426122"/>
            <a:ext cx="2857501" cy="25860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40968" y="3419872"/>
            <a:ext cx="35442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CLOUD </a:t>
            </a:r>
            <a:r>
              <a:rPr lang="ko-KR" altLang="en-US" dirty="0"/>
              <a:t>의 가능성</a:t>
            </a:r>
            <a:r>
              <a:rPr lang="en-US" altLang="ko-KR" dirty="0"/>
              <a:t>!</a:t>
            </a:r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b="1" dirty="0"/>
              <a:t>초기 구입 비용과 비용 지출이 적으며 </a:t>
            </a:r>
            <a:r>
              <a:rPr lang="ko-KR" altLang="en-US" sz="1200" b="1" dirty="0" err="1"/>
              <a:t>휴대성이</a:t>
            </a:r>
            <a:r>
              <a:rPr lang="ko-KR" altLang="en-US" sz="1200" b="1" dirty="0"/>
              <a:t> 높다</a:t>
            </a:r>
            <a:r>
              <a:rPr lang="en-US" altLang="ko-KR" sz="1200" b="1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b="1" dirty="0"/>
              <a:t>컴퓨터 </a:t>
            </a:r>
            <a:r>
              <a:rPr lang="ko-KR" altLang="en-US" sz="1200" b="1" dirty="0" err="1"/>
              <a:t>가용율이</a:t>
            </a:r>
            <a:r>
              <a:rPr lang="ko-KR" altLang="en-US" sz="1200" b="1" dirty="0"/>
              <a:t> 높다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이러한 높은 </a:t>
            </a:r>
            <a:r>
              <a:rPr lang="ko-KR" altLang="en-US" sz="1200" b="1" dirty="0" err="1"/>
              <a:t>가용율은</a:t>
            </a:r>
            <a:r>
              <a:rPr lang="ko-KR" altLang="en-US" sz="1200" b="1" dirty="0"/>
              <a:t> 그린 </a:t>
            </a:r>
            <a:r>
              <a:rPr lang="en-US" altLang="ko-KR" sz="1200" b="1" dirty="0"/>
              <a:t>IT </a:t>
            </a:r>
            <a:r>
              <a:rPr lang="ko-KR" altLang="en-US" sz="1200" b="1" dirty="0"/>
              <a:t>전략과도 일치한다</a:t>
            </a:r>
            <a:r>
              <a:rPr lang="en-US" altLang="ko-KR" sz="1200" b="1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b="1" dirty="0"/>
              <a:t>다양한 기기를 단말기로 사용하는 것이 가능하며 서비스를 통한 일관성 있는 사용자 환경을 구현할 수 있다</a:t>
            </a:r>
            <a:r>
              <a:rPr lang="en-US" altLang="ko-KR" sz="1200" b="1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b="1" dirty="0"/>
              <a:t>사용자의 데이터를 신뢰성 높은 서버에 보관함으로써 안전하게 보관 할 수 있다</a:t>
            </a:r>
            <a:r>
              <a:rPr lang="en-US" altLang="ko-KR" sz="1200" b="1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b="1" dirty="0"/>
              <a:t>전문적인 하드웨어에 대한 지식 없이 쉽게 사용 가능하다</a:t>
            </a:r>
            <a:r>
              <a:rPr lang="en-US" altLang="ko-KR" sz="1200" b="1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8" y="6046443"/>
            <a:ext cx="4564815" cy="260337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55" y="5881948"/>
            <a:ext cx="4013803" cy="6027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2656" y="1178332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A.1.2  IT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환경분석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-23Page-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421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43711" y="753912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A.1 </a:t>
            </a:r>
            <a:r>
              <a:rPr lang="ko-KR" altLang="en-US" sz="1600" dirty="0"/>
              <a:t>환경분석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632" y="1547664"/>
            <a:ext cx="654795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CRM </a:t>
            </a:r>
            <a:r>
              <a:rPr lang="en-US" altLang="ko-KR" dirty="0"/>
              <a:t>(Customer relationship management)</a:t>
            </a:r>
          </a:p>
          <a:p>
            <a:r>
              <a:rPr lang="ko-KR" altLang="en-US" sz="1400" dirty="0"/>
              <a:t>소비자들을 자신의 고객으로 만들고</a:t>
            </a:r>
            <a:r>
              <a:rPr lang="en-US" altLang="ko-KR" sz="1400" dirty="0"/>
              <a:t>, </a:t>
            </a:r>
            <a:r>
              <a:rPr lang="ko-KR" altLang="en-US" sz="1400" dirty="0"/>
              <a:t>이를 장기간 유지하고자 하는 경영방식이며 기업들이 고객과의 관계를 관리</a:t>
            </a:r>
            <a:r>
              <a:rPr lang="en-US" altLang="ko-KR" sz="1400" dirty="0"/>
              <a:t>, </a:t>
            </a:r>
            <a:r>
              <a:rPr lang="ko-KR" altLang="en-US" sz="1400" dirty="0"/>
              <a:t>고객 확보</a:t>
            </a:r>
            <a:r>
              <a:rPr lang="en-US" altLang="ko-KR" sz="1400" dirty="0"/>
              <a:t>, </a:t>
            </a:r>
            <a:r>
              <a:rPr lang="ko-KR" altLang="en-US" sz="1400" dirty="0"/>
              <a:t>그리고 고객</a:t>
            </a:r>
            <a:r>
              <a:rPr lang="en-US" altLang="ko-KR" sz="1400" dirty="0"/>
              <a:t>, </a:t>
            </a:r>
            <a:r>
              <a:rPr lang="ko-KR" altLang="en-US" sz="1400" dirty="0"/>
              <a:t>판매인</a:t>
            </a:r>
            <a:r>
              <a:rPr lang="en-US" altLang="ko-KR" sz="1400" dirty="0"/>
              <a:t>, </a:t>
            </a:r>
            <a:r>
              <a:rPr lang="ko-KR" altLang="en-US" sz="1400" dirty="0"/>
              <a:t>협력자와 내부 정보를 분석하고 저장하는데 사용하는 광대한 분야를 아우르는 방법이다</a:t>
            </a:r>
            <a:r>
              <a:rPr lang="en-US" altLang="ko-KR" sz="1400" dirty="0"/>
              <a:t>.</a:t>
            </a:r>
          </a:p>
          <a:p>
            <a:endParaRPr lang="en-US" altLang="ko-KR" sz="1400" b="1" dirty="0"/>
          </a:p>
          <a:p>
            <a:r>
              <a:rPr lang="ko-KR" altLang="en-US" sz="1600" b="1" dirty="0"/>
              <a:t>기능</a:t>
            </a:r>
            <a:endParaRPr lang="en-US" altLang="ko-KR" sz="16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/>
              <a:t>고객분석</a:t>
            </a:r>
            <a:r>
              <a:rPr lang="en-US" altLang="ko-KR" sz="1400" dirty="0"/>
              <a:t>: </a:t>
            </a:r>
            <a:r>
              <a:rPr lang="ko-KR" altLang="en-US" sz="1400" dirty="0"/>
              <a:t>고객 세분화</a:t>
            </a:r>
            <a:r>
              <a:rPr lang="en-US" altLang="ko-KR" sz="1400" dirty="0"/>
              <a:t>, </a:t>
            </a:r>
            <a:r>
              <a:rPr lang="ko-KR" altLang="en-US" sz="1400" dirty="0"/>
              <a:t>이탈고객 분석</a:t>
            </a:r>
            <a:r>
              <a:rPr lang="en-US" altLang="ko-KR" sz="1400" dirty="0"/>
              <a:t>, </a:t>
            </a:r>
            <a:r>
              <a:rPr lang="ko-KR" altLang="en-US" sz="1400" dirty="0"/>
              <a:t>고객가치 분석</a:t>
            </a:r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/>
              <a:t>캠페인 관리</a:t>
            </a:r>
            <a:r>
              <a:rPr lang="en-US" altLang="ko-KR" sz="1400" dirty="0"/>
              <a:t>: </a:t>
            </a:r>
            <a:r>
              <a:rPr lang="ko-KR" altLang="en-US" sz="1400" dirty="0"/>
              <a:t>캠페인 기획부터 캠페인 효과분석까지 수행</a:t>
            </a:r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/>
              <a:t>고객응대</a:t>
            </a:r>
            <a:r>
              <a:rPr lang="en-US" altLang="ko-KR" sz="1400" dirty="0"/>
              <a:t>: </a:t>
            </a:r>
            <a:r>
              <a:rPr lang="ko-KR" altLang="en-US" sz="1400" dirty="0"/>
              <a:t>콜 센터</a:t>
            </a:r>
            <a:r>
              <a:rPr lang="en-US" altLang="ko-KR" sz="1400" dirty="0"/>
              <a:t>, </a:t>
            </a:r>
            <a:r>
              <a:rPr lang="ko-KR" altLang="en-US" sz="1400" dirty="0"/>
              <a:t>영업자동화</a:t>
            </a:r>
            <a:r>
              <a:rPr lang="en-US" altLang="ko-KR" sz="1400" dirty="0"/>
              <a:t> </a:t>
            </a:r>
            <a:r>
              <a:rPr lang="ko-KR" altLang="en-US" sz="1400" dirty="0"/>
              <a:t>및 고객지원센터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텔레마케팅</a:t>
            </a:r>
            <a:r>
              <a:rPr lang="ko-KR" altLang="en-US" sz="1400" dirty="0"/>
              <a:t> 등을 수행</a:t>
            </a:r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/>
              <a:t>고객정보</a:t>
            </a:r>
            <a:r>
              <a:rPr lang="en-US" altLang="ko-KR" sz="1400" dirty="0"/>
              <a:t>: </a:t>
            </a:r>
            <a:r>
              <a:rPr lang="ko-KR" altLang="en-US" sz="1400" dirty="0"/>
              <a:t>데이터 </a:t>
            </a:r>
            <a:r>
              <a:rPr lang="ko-KR" altLang="en-US" sz="1400" dirty="0" err="1"/>
              <a:t>웨어하우스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 </a:t>
            </a:r>
            <a:r>
              <a:rPr lang="ko-KR" altLang="en-US" sz="1400" dirty="0" err="1"/>
              <a:t>마이닝</a:t>
            </a:r>
            <a:r>
              <a:rPr lang="ko-KR" altLang="en-US" sz="1400" dirty="0"/>
              <a:t> 등 분석작업을 수행</a:t>
            </a:r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/>
              <a:t>컨설팅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통합</a:t>
            </a:r>
            <a:r>
              <a:rPr lang="en-US" altLang="ko-KR" sz="1400" dirty="0"/>
              <a:t>: </a:t>
            </a:r>
            <a:r>
              <a:rPr lang="ko-KR" altLang="en-US" sz="1400" dirty="0"/>
              <a:t>분석한 고객 데이터의 기반이 되는 전략 컨설팅과 시스템 통합을 수행한다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endParaRPr lang="en-US" altLang="ko-KR" sz="1600" b="1" dirty="0"/>
          </a:p>
          <a:p>
            <a:r>
              <a:rPr lang="ko-KR" altLang="en-US" sz="1600" b="1" dirty="0"/>
              <a:t>기대 효과</a:t>
            </a:r>
            <a:endParaRPr lang="en-US" altLang="ko-KR" sz="16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/>
              <a:t>고객관계 강화를 통한 수익성 증대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/>
              <a:t>목표 마케팅</a:t>
            </a:r>
            <a:r>
              <a:rPr lang="en-US" altLang="ko-KR" sz="1400" dirty="0"/>
              <a:t>(target marketing)</a:t>
            </a:r>
            <a:r>
              <a:rPr lang="ko-KR" altLang="en-US" sz="1400" dirty="0"/>
              <a:t>가능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/>
              <a:t>잠재고객의 프로파일 정보를 이용한 전략적 영업정보화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/>
              <a:t>고객의 수익 기여도에 따른 전략수립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/>
              <a:t>우량고객의 이탈 방지</a:t>
            </a:r>
            <a:r>
              <a:rPr lang="en-US" altLang="ko-KR" sz="1400" dirty="0"/>
              <a:t>: </a:t>
            </a:r>
            <a:r>
              <a:rPr lang="ko-KR" altLang="en-US" sz="1400" dirty="0"/>
              <a:t>경보시스템을 통한 이탈가능 고객 집중관리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/>
              <a:t>휴면고객 활성화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/>
              <a:t>교차판매</a:t>
            </a:r>
            <a:r>
              <a:rPr lang="en-US" altLang="ko-KR" sz="1400" dirty="0"/>
              <a:t>, </a:t>
            </a:r>
            <a:r>
              <a:rPr lang="ko-KR" altLang="en-US" sz="1400" dirty="0"/>
              <a:t>상향판매</a:t>
            </a:r>
            <a:r>
              <a:rPr lang="en-US" altLang="ko-KR" sz="1400" dirty="0"/>
              <a:t>, </a:t>
            </a:r>
            <a:r>
              <a:rPr lang="ko-KR" altLang="en-US" sz="1400" dirty="0"/>
              <a:t>재판매 등을 통한 고객가치 증대</a:t>
            </a:r>
          </a:p>
          <a:p>
            <a:endParaRPr lang="ko-KR" altLang="en-US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30" y="6372200"/>
            <a:ext cx="2776305" cy="2771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142" y="6372200"/>
            <a:ext cx="3905858" cy="2771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1696" y="72313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2656" y="1178332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A.1.2  IT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환경분석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-24Page-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6494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43711" y="753912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A.1 </a:t>
            </a:r>
            <a:r>
              <a:rPr lang="ko-KR" altLang="en-US" sz="1600" dirty="0"/>
              <a:t>환경분석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632" y="1547664"/>
            <a:ext cx="654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CRM </a:t>
            </a:r>
            <a:r>
              <a:rPr lang="en-US" altLang="ko-KR" dirty="0"/>
              <a:t>(Customer relationship management)</a:t>
            </a:r>
            <a:endParaRPr lang="ko-KR" altLang="en-US" sz="16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5" y="2123728"/>
            <a:ext cx="5068008" cy="9907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57" y="5852451"/>
            <a:ext cx="4887084" cy="246396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9" y="4427983"/>
            <a:ext cx="5457895" cy="14474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9" y="3543826"/>
            <a:ext cx="4372434" cy="88415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60648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2656" y="1178332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A.1.2  IT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환경분석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-25Page-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837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90035" y="5220072"/>
            <a:ext cx="6460213" cy="3380166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43711" y="753912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A.1 </a:t>
            </a:r>
            <a:r>
              <a:rPr lang="ko-KR" altLang="en-US" sz="1600" dirty="0"/>
              <a:t>환경분석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0648" y="65167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410" y="1466364"/>
            <a:ext cx="139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SWOT </a:t>
            </a:r>
            <a:r>
              <a:rPr lang="ko-KR" altLang="en-US" b="1" dirty="0"/>
              <a:t>분석</a:t>
            </a:r>
            <a:endParaRPr lang="en-US" altLang="ko-KR" b="1" dirty="0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316827"/>
              </p:ext>
            </p:extLst>
          </p:nvPr>
        </p:nvGraphicFramePr>
        <p:xfrm>
          <a:off x="260648" y="1772980"/>
          <a:ext cx="3298676" cy="2034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86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7160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/>
                        <a:t>강점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63040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000" b="0" baseline="0" dirty="0">
                          <a:latin typeface="굴림" pitchFamily="50" charset="-127"/>
                          <a:ea typeface="굴림" pitchFamily="50" charset="-127"/>
                        </a:rPr>
                        <a:t>제품의 생산에 대한 의사결정이 시장의 반응에 관련된 </a:t>
                      </a:r>
                      <a:r>
                        <a:rPr lang="en-US" altLang="ko-KR" sz="1000" b="0" baseline="0" dirty="0">
                          <a:latin typeface="굴림" pitchFamily="50" charset="-127"/>
                          <a:ea typeface="굴림" pitchFamily="50" charset="-127"/>
                        </a:rPr>
                        <a:t>SPA</a:t>
                      </a:r>
                      <a:r>
                        <a:rPr lang="ko-KR" altLang="en-US" sz="1000" b="0" baseline="0" dirty="0">
                          <a:latin typeface="굴림" pitchFamily="50" charset="-127"/>
                          <a:ea typeface="굴림" pitchFamily="50" charset="-127"/>
                        </a:rPr>
                        <a:t>프로세스는 같은 지역에서 디자인</a:t>
                      </a:r>
                      <a:r>
                        <a:rPr lang="en-US" altLang="ko-KR" sz="1000" b="0" baseline="0" dirty="0"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000" b="0" baseline="0" dirty="0">
                          <a:latin typeface="굴림" pitchFamily="50" charset="-127"/>
                          <a:ea typeface="굴림" pitchFamily="50" charset="-127"/>
                        </a:rPr>
                        <a:t>생산</a:t>
                      </a:r>
                      <a:r>
                        <a:rPr lang="en-US" altLang="ko-KR" sz="1000" b="0" baseline="0" dirty="0"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000" b="0" baseline="0" dirty="0">
                          <a:latin typeface="굴림" pitchFamily="50" charset="-127"/>
                          <a:ea typeface="굴림" pitchFamily="50" charset="-127"/>
                        </a:rPr>
                        <a:t>판매 가 이루어 질 수 있는 국내 의류업계가 경쟁력이 있다</a:t>
                      </a:r>
                      <a:r>
                        <a:rPr lang="en-US" altLang="ko-KR" sz="1000" b="0" baseline="0" dirty="0"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US" altLang="ko-KR" sz="1000" b="0" baseline="0" dirty="0">
                          <a:latin typeface="굴림" pitchFamily="50" charset="-127"/>
                          <a:ea typeface="굴림" pitchFamily="50" charset="-127"/>
                        </a:rPr>
                        <a:t>Cloud </a:t>
                      </a:r>
                      <a:r>
                        <a:rPr lang="ko-KR" altLang="en-US" sz="1000" b="0" baseline="0" dirty="0">
                          <a:latin typeface="굴림" pitchFamily="50" charset="-127"/>
                          <a:ea typeface="굴림" pitchFamily="50" charset="-127"/>
                        </a:rPr>
                        <a:t>기술로 시스템을 구축하여 도입 비용을 낮추고</a:t>
                      </a:r>
                      <a:r>
                        <a:rPr lang="en-US" altLang="ko-KR" sz="1000" b="0" baseline="0" dirty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0" baseline="0" dirty="0">
                          <a:latin typeface="굴림" pitchFamily="50" charset="-127"/>
                          <a:ea typeface="굴림" pitchFamily="50" charset="-127"/>
                        </a:rPr>
                        <a:t>업체마다 필요로 하는 기능 라이선스를 별도로 분리하여 시스템을 구축한다</a:t>
                      </a:r>
                      <a:r>
                        <a:rPr lang="en-US" altLang="ko-KR" sz="1000" b="0" baseline="0" dirty="0"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000" b="0" baseline="0" dirty="0">
                          <a:latin typeface="굴림" pitchFamily="50" charset="-127"/>
                          <a:ea typeface="굴림" pitchFamily="50" charset="-127"/>
                        </a:rPr>
                        <a:t>데이터 표준화를 통해서 지속적으로 데이터를 수집하여 점차 정확한 데이터 분석을 얻을 수 있다</a:t>
                      </a:r>
                      <a:r>
                        <a:rPr lang="en-US" altLang="ko-KR" sz="1000" b="0" baseline="0" dirty="0"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987034"/>
              </p:ext>
            </p:extLst>
          </p:nvPr>
        </p:nvGraphicFramePr>
        <p:xfrm>
          <a:off x="3608535" y="1772980"/>
          <a:ext cx="3132833" cy="2016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28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5746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dirty="0"/>
                        <a:t>약점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58760"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="0" dirty="0">
                          <a:latin typeface="굴림" pitchFamily="50" charset="-127"/>
                          <a:ea typeface="굴림" pitchFamily="50" charset="-127"/>
                        </a:rPr>
                        <a:t>거대하고 체계적인 생산</a:t>
                      </a:r>
                      <a:r>
                        <a:rPr lang="en-US" altLang="ko-KR" sz="1100" b="0" dirty="0"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100" b="0" dirty="0">
                          <a:latin typeface="굴림" pitchFamily="50" charset="-127"/>
                          <a:ea typeface="굴림" pitchFamily="50" charset="-127"/>
                        </a:rPr>
                        <a:t>디자인</a:t>
                      </a:r>
                      <a:r>
                        <a:rPr lang="en-US" altLang="ko-KR" sz="1100" b="0" dirty="0"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100" b="0" dirty="0">
                          <a:latin typeface="굴림" pitchFamily="50" charset="-127"/>
                          <a:ea typeface="굴림" pitchFamily="50" charset="-127"/>
                        </a:rPr>
                        <a:t>판매</a:t>
                      </a:r>
                      <a:r>
                        <a:rPr lang="en-US" altLang="ko-KR" sz="1100" b="0" dirty="0"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100" b="0" dirty="0">
                          <a:latin typeface="굴림" pitchFamily="50" charset="-127"/>
                          <a:ea typeface="굴림" pitchFamily="50" charset="-127"/>
                        </a:rPr>
                        <a:t>물류 시스템을 구축한 해외 </a:t>
                      </a:r>
                      <a:r>
                        <a:rPr lang="en-US" altLang="ko-KR" sz="1100" b="0" dirty="0">
                          <a:latin typeface="굴림" pitchFamily="50" charset="-127"/>
                          <a:ea typeface="굴림" pitchFamily="50" charset="-127"/>
                        </a:rPr>
                        <a:t>SPA</a:t>
                      </a:r>
                      <a:r>
                        <a:rPr lang="en-US" altLang="ko-KR" sz="1100" b="0" baseline="0" dirty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100" b="0" baseline="0" dirty="0">
                          <a:latin typeface="굴림" pitchFamily="50" charset="-127"/>
                          <a:ea typeface="굴림" pitchFamily="50" charset="-127"/>
                        </a:rPr>
                        <a:t>브랜드들에 비하여 상대적으로 작은 규모</a:t>
                      </a:r>
                      <a:r>
                        <a:rPr lang="en-US" altLang="ko-KR" sz="1100" b="0" baseline="0" dirty="0"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="0" dirty="0">
                          <a:latin typeface="굴림" pitchFamily="50" charset="-127"/>
                          <a:ea typeface="굴림" pitchFamily="50" charset="-127"/>
                        </a:rPr>
                        <a:t>데이터 표준화를 지속적으로 관리할 데이터 전문가가 필요하다</a:t>
                      </a:r>
                      <a:r>
                        <a:rPr lang="en-US" altLang="ko-KR" sz="1100" b="0" dirty="0"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="0" dirty="0">
                          <a:latin typeface="굴림" pitchFamily="50" charset="-127"/>
                          <a:ea typeface="굴림" pitchFamily="50" charset="-127"/>
                        </a:rPr>
                        <a:t>초기 데이터</a:t>
                      </a:r>
                      <a:r>
                        <a:rPr lang="ko-KR" altLang="en-US" sz="1100" b="0" baseline="0" dirty="0">
                          <a:latin typeface="굴림" pitchFamily="50" charset="-127"/>
                          <a:ea typeface="굴림" pitchFamily="50" charset="-127"/>
                        </a:rPr>
                        <a:t> 분석의 정확도가 높지 않다</a:t>
                      </a:r>
                      <a:r>
                        <a:rPr lang="en-US" altLang="ko-KR" sz="1100" b="0" baseline="0" dirty="0"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r>
                        <a:rPr lang="ko-KR" altLang="en-US" sz="1100" b="0" baseline="0" dirty="0">
                          <a:latin typeface="굴림" pitchFamily="50" charset="-127"/>
                          <a:ea typeface="굴림" pitchFamily="50" charset="-127"/>
                        </a:rPr>
                        <a:t>때문에 장기 투자를 필요로 한다</a:t>
                      </a:r>
                      <a:r>
                        <a:rPr lang="en-US" altLang="ko-KR" sz="1100" b="0" baseline="0" dirty="0"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en-US" altLang="ko-KR" sz="1100" b="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962167"/>
              </p:ext>
            </p:extLst>
          </p:nvPr>
        </p:nvGraphicFramePr>
        <p:xfrm>
          <a:off x="260648" y="3779912"/>
          <a:ext cx="3273637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6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0756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dirty="0"/>
                        <a:t>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8577"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1100" b="0" baseline="0" dirty="0" err="1"/>
                        <a:t>패스트</a:t>
                      </a:r>
                      <a:r>
                        <a:rPr lang="ko-KR" altLang="en-US" sz="1100" b="0" baseline="0" dirty="0"/>
                        <a:t> 패션에 속하는 </a:t>
                      </a:r>
                      <a:r>
                        <a:rPr lang="en-US" altLang="ko-KR" sz="1100" b="0" baseline="0" dirty="0"/>
                        <a:t>SPA </a:t>
                      </a:r>
                      <a:r>
                        <a:rPr lang="ko-KR" altLang="en-US" sz="1100" b="0" baseline="0" dirty="0"/>
                        <a:t>브랜드들의 성장으로 인한 수요 증가</a:t>
                      </a:r>
                      <a:endParaRPr lang="en-US" altLang="ko-KR" sz="1100" b="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01424"/>
              </p:ext>
            </p:extLst>
          </p:nvPr>
        </p:nvGraphicFramePr>
        <p:xfrm>
          <a:off x="3645024" y="3789204"/>
          <a:ext cx="3071234" cy="1224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2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273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dirty="0"/>
                        <a:t>위협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96835"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100" b="0" dirty="0"/>
                        <a:t>기존의 해외 </a:t>
                      </a:r>
                      <a:r>
                        <a:rPr lang="en-US" altLang="ko-KR" sz="1100" b="0" dirty="0"/>
                        <a:t>SPA </a:t>
                      </a:r>
                      <a:r>
                        <a:rPr lang="ko-KR" altLang="en-US" sz="1100" b="0" dirty="0"/>
                        <a:t>브랜드들과 국내 대형 </a:t>
                      </a:r>
                      <a:r>
                        <a:rPr lang="en-US" altLang="ko-KR" sz="1100" b="0" dirty="0"/>
                        <a:t>SPA </a:t>
                      </a:r>
                      <a:r>
                        <a:rPr lang="ko-KR" altLang="en-US" sz="1100" b="0" dirty="0"/>
                        <a:t>브랜드들의 영향으로</a:t>
                      </a:r>
                      <a:endParaRPr lang="en-US" altLang="ko-KR" sz="1100" b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100" b="0" dirty="0"/>
                        <a:t>2.     </a:t>
                      </a:r>
                      <a:r>
                        <a:rPr lang="ko-KR" altLang="en-US" sz="1100" b="0" dirty="0"/>
                        <a:t>동대문 의류산업의 약화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3979617" y="5436096"/>
            <a:ext cx="205477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>
                    <a:lumMod val="75000"/>
                  </a:schemeClr>
                </a:solidFill>
              </a:rPr>
              <a:t>WO</a:t>
            </a:r>
            <a:endParaRPr lang="ko-KR" altLang="en-US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79617" y="7108056"/>
            <a:ext cx="205477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dist">
              <a:defRPr sz="8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altLang="ko-KR" dirty="0"/>
              <a:t>WT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20604" y="7014711"/>
            <a:ext cx="205477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dist">
              <a:defRPr sz="8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altLang="ko-KR" dirty="0"/>
              <a:t>ST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20604" y="5461645"/>
            <a:ext cx="257253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dist">
              <a:defRPr sz="8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altLang="ko-KR" dirty="0"/>
              <a:t>SO</a:t>
            </a:r>
            <a:endParaRPr lang="ko-KR" altLang="en-US" dirty="0"/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928915"/>
              </p:ext>
            </p:extLst>
          </p:nvPr>
        </p:nvGraphicFramePr>
        <p:xfrm>
          <a:off x="363822" y="5436095"/>
          <a:ext cx="3065177" cy="1474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51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4059">
                <a:tc>
                  <a:txBody>
                    <a:bodyPr/>
                    <a:lstStyle/>
                    <a:p>
                      <a:pPr marL="228600" indent="-228600" algn="l" latinLnBrk="1">
                        <a:buFont typeface="Wingdings" pitchFamily="2" charset="2"/>
                        <a:buAutoNum type="arabicPeriod"/>
                      </a:pPr>
                      <a:r>
                        <a:rPr lang="ko-KR" altLang="en-US" sz="1100" b="1" baseline="0" dirty="0">
                          <a:solidFill>
                            <a:schemeClr val="tx1"/>
                          </a:solidFill>
                        </a:rPr>
                        <a:t>의류 데이터 표준화를 통해서 </a:t>
                      </a:r>
                      <a:r>
                        <a:rPr lang="ko-KR" altLang="en-US" sz="1100" b="1" baseline="0" dirty="0" err="1">
                          <a:solidFill>
                            <a:schemeClr val="tx1"/>
                          </a:solidFill>
                        </a:rPr>
                        <a:t>공급사슬망을</a:t>
                      </a:r>
                      <a:r>
                        <a:rPr lang="ko-KR" altLang="en-US" sz="1100" b="1" baseline="0" dirty="0">
                          <a:solidFill>
                            <a:schemeClr val="tx1"/>
                          </a:solidFill>
                        </a:rPr>
                        <a:t> 통한 데이터 수집을 실시한다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1" baseline="0" dirty="0">
                          <a:solidFill>
                            <a:schemeClr val="tx1"/>
                          </a:solidFill>
                        </a:rPr>
                        <a:t>수집된 데이터를 이용하여 패션 </a:t>
                      </a:r>
                      <a:r>
                        <a:rPr lang="ko-KR" altLang="en-US" sz="1100" b="1" baseline="0" dirty="0" err="1">
                          <a:solidFill>
                            <a:schemeClr val="tx1"/>
                          </a:solidFill>
                        </a:rPr>
                        <a:t>트렌드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baseline="0" dirty="0" err="1">
                          <a:solidFill>
                            <a:schemeClr val="tx1"/>
                          </a:solidFill>
                        </a:rPr>
                        <a:t>공급사슬망의</a:t>
                      </a:r>
                      <a:r>
                        <a:rPr lang="ko-KR" altLang="en-US" sz="1100" b="1" baseline="0" dirty="0">
                          <a:solidFill>
                            <a:schemeClr val="tx1"/>
                          </a:solidFill>
                        </a:rPr>
                        <a:t> 개선을 통하여 </a:t>
                      </a:r>
                      <a:r>
                        <a:rPr lang="ko-KR" altLang="en-US" sz="1100" b="1" baseline="0" dirty="0" err="1">
                          <a:solidFill>
                            <a:schemeClr val="tx1"/>
                          </a:solidFill>
                        </a:rPr>
                        <a:t>패스트패션</a:t>
                      </a:r>
                      <a:r>
                        <a:rPr lang="ko-KR" altLang="en-US" sz="1100" b="1" baseline="0" dirty="0">
                          <a:solidFill>
                            <a:schemeClr val="tx1"/>
                          </a:solidFill>
                        </a:rPr>
                        <a:t> 시장에서 경쟁력을 확보한다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D0D8E8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01091"/>
              </p:ext>
            </p:extLst>
          </p:nvPr>
        </p:nvGraphicFramePr>
        <p:xfrm>
          <a:off x="3707556" y="5481527"/>
          <a:ext cx="2889796" cy="1428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97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28627">
                <a:tc>
                  <a:txBody>
                    <a:bodyPr/>
                    <a:lstStyle/>
                    <a:p>
                      <a:pPr marL="228600" indent="-228600" algn="l" defTabSz="914400" rtl="0" eaLnBrk="1" latinLnBrk="1" hangingPunct="1">
                        <a:buFont typeface="Wingdings" pitchFamily="2" charset="2"/>
                        <a:buAutoNum type="arabicPeriod"/>
                      </a:pPr>
                      <a:r>
                        <a:rPr lang="ko-KR" altLang="en-US" sz="11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또한 시장의 수요 증가는 데이터 확보에 좋은 영향을 주어 의미 있는 데이터를 도출하는 기간을 줄일 수 있을 것이다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0D8E8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089602"/>
              </p:ext>
            </p:extLst>
          </p:nvPr>
        </p:nvGraphicFramePr>
        <p:xfrm>
          <a:off x="3684768" y="7014710"/>
          <a:ext cx="2912584" cy="1315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25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5357"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AutoNum type="arabicPeriod"/>
                        <a:tabLst/>
                        <a:defRPr/>
                      </a:pPr>
                      <a:r>
                        <a:rPr lang="ko-KR" altLang="en-US" sz="11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분석의 품질을 높이기 위해선 사업에 참여하는 업체의 수를 확보 해야 한다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AutoNum type="arabicPeriod"/>
                        <a:tabLst/>
                        <a:defRPr/>
                      </a:pP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Cloud ERP </a:t>
                      </a:r>
                      <a:r>
                        <a:rPr lang="ko-KR" altLang="en-US" sz="11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시스템을 구축하고 초기도입 비용을 절감하여 참여 업체의 수를 늘려나가도록 사업을 실시 한다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0D8E8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949859"/>
              </p:ext>
            </p:extLst>
          </p:nvPr>
        </p:nvGraphicFramePr>
        <p:xfrm>
          <a:off x="363822" y="6998934"/>
          <a:ext cx="3065177" cy="1339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51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39215">
                <a:tc>
                  <a:txBody>
                    <a:bodyPr/>
                    <a:lstStyle/>
                    <a:p>
                      <a:pPr marL="0" indent="0" algn="l" latinLnBrk="1">
                        <a:buFont typeface="Wingdings" pitchFamily="2" charset="2"/>
                        <a:buNone/>
                      </a:pP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1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동대문 의류 산업의 강점은 신속한 의사결정 프로세스이다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의류 데이터 표준화로 판매데이터를 수집하는 시스템을 구축한다면 시장 경쟁력을 향상 시킬 수 있을 것이다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D0D8E8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45809" y="5204004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1936" y="6910155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84768" y="527697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WO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75683" y="683004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WT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2163" y="1120260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A.1.3 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통합</a:t>
            </a:r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환경분석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-26Page-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312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36455" y="1092466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33056" y="704142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A.0 </a:t>
            </a:r>
            <a:r>
              <a:rPr lang="ko-KR" altLang="en-US" sz="1600" dirty="0"/>
              <a:t>사업 배경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8681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48680" y="3563888"/>
            <a:ext cx="5904656" cy="1631216"/>
            <a:chOff x="1469351" y="2016881"/>
            <a:chExt cx="4297496" cy="1631216"/>
          </a:xfrm>
        </p:grpSpPr>
        <p:sp>
          <p:nvSpPr>
            <p:cNvPr id="20" name="직사각형 19"/>
            <p:cNvSpPr/>
            <p:nvPr/>
          </p:nvSpPr>
          <p:spPr>
            <a:xfrm>
              <a:off x="1469351" y="2016881"/>
              <a:ext cx="1558710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A0</a:t>
              </a:r>
              <a:endParaRPr lang="ko-KR" altLang="en-US" sz="10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07369" y="2278491"/>
              <a:ext cx="355947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  <a:cs typeface="Arial" panose="020B0604020202020204" pitchFamily="34" charset="0"/>
                </a:rPr>
                <a:t> 사업 배경</a:t>
              </a:r>
              <a:endParaRPr lang="en-US" altLang="ko-KR" sz="6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09869" y="5183308"/>
            <a:ext cx="2771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A0.1 </a:t>
            </a:r>
            <a:r>
              <a:rPr lang="ko-KR" altLang="en-US" dirty="0"/>
              <a:t>사업 배경 선정 이유</a:t>
            </a:r>
            <a:endParaRPr lang="en-US" altLang="ko-KR" dirty="0"/>
          </a:p>
          <a:p>
            <a:r>
              <a:rPr lang="en-US" altLang="ko-KR" dirty="0"/>
              <a:t>A0.2 </a:t>
            </a:r>
            <a:r>
              <a:rPr lang="ko-KR" altLang="en-US" dirty="0"/>
              <a:t>사업 목표</a:t>
            </a:r>
            <a:endParaRPr lang="en-US" altLang="ko-KR" dirty="0"/>
          </a:p>
          <a:p>
            <a:r>
              <a:rPr lang="en-US" altLang="ko-KR" dirty="0"/>
              <a:t>A0.3 </a:t>
            </a:r>
            <a:r>
              <a:rPr lang="ko-KR" altLang="en-US" dirty="0"/>
              <a:t>사업 도입 효과 예상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7564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43711" y="753912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A.1 </a:t>
            </a:r>
            <a:r>
              <a:rPr lang="ko-KR" altLang="en-US" sz="1600" dirty="0"/>
              <a:t>환경분석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69160" y="1155182"/>
            <a:ext cx="1784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A.1.3 </a:t>
            </a:r>
            <a:r>
              <a:rPr lang="ko-KR" altLang="en-US" sz="1400" dirty="0"/>
              <a:t>통합환경 분석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6743" y="682492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410" y="1833243"/>
            <a:ext cx="2731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CSF </a:t>
            </a:r>
            <a:r>
              <a:rPr lang="ko-KR" altLang="en-US" sz="2000" b="1" dirty="0"/>
              <a:t>도출</a:t>
            </a:r>
            <a:endParaRPr lang="en-US" altLang="ko-KR" sz="2000" b="1" dirty="0"/>
          </a:p>
        </p:txBody>
      </p:sp>
      <p:sp>
        <p:nvSpPr>
          <p:cNvPr id="11" name="직사각형 10"/>
          <p:cNvSpPr/>
          <p:nvPr/>
        </p:nvSpPr>
        <p:spPr>
          <a:xfrm>
            <a:off x="184364" y="2906197"/>
            <a:ext cx="1772311" cy="355122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+mj-ea"/>
                <a:ea typeface="+mj-ea"/>
              </a:rPr>
              <a:t>클라우드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ERP </a:t>
            </a:r>
            <a:r>
              <a:rPr lang="ko-KR" altLang="en-US" sz="1400" b="1" dirty="0">
                <a:latin typeface="+mj-ea"/>
                <a:ea typeface="+mj-ea"/>
              </a:rPr>
              <a:t>구축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5442" y="3293804"/>
            <a:ext cx="1772311" cy="1500974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413120"/>
                </a:solidFill>
                <a:latin typeface="+mj-ea"/>
                <a:ea typeface="+mj-ea"/>
              </a:rPr>
              <a:t>영세 의류업체의 </a:t>
            </a:r>
            <a:r>
              <a:rPr lang="en-US" altLang="ko-KR" sz="1200" dirty="0">
                <a:solidFill>
                  <a:srgbClr val="413120"/>
                </a:solidFill>
                <a:latin typeface="+mj-ea"/>
                <a:ea typeface="+mj-ea"/>
              </a:rPr>
              <a:t>ERP </a:t>
            </a:r>
            <a:r>
              <a:rPr lang="ko-KR" altLang="en-US" sz="1200" dirty="0">
                <a:solidFill>
                  <a:srgbClr val="413120"/>
                </a:solidFill>
                <a:latin typeface="+mj-ea"/>
                <a:ea typeface="+mj-ea"/>
              </a:rPr>
              <a:t>도입 비용 절감</a:t>
            </a:r>
            <a:endParaRPr lang="en-US" altLang="ko-KR" sz="1200" dirty="0">
              <a:solidFill>
                <a:srgbClr val="413120"/>
              </a:solidFill>
              <a:latin typeface="+mj-ea"/>
              <a:ea typeface="+mj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413120"/>
                </a:solidFill>
                <a:latin typeface="+mj-ea"/>
                <a:ea typeface="+mj-ea"/>
              </a:rPr>
              <a:t>공급 </a:t>
            </a:r>
            <a:r>
              <a:rPr lang="ko-KR" altLang="en-US" sz="1200" dirty="0" err="1">
                <a:solidFill>
                  <a:srgbClr val="413120"/>
                </a:solidFill>
                <a:latin typeface="+mj-ea"/>
                <a:ea typeface="+mj-ea"/>
              </a:rPr>
              <a:t>사슬망</a:t>
            </a:r>
            <a:r>
              <a:rPr lang="ko-KR" altLang="en-US" sz="1200" dirty="0">
                <a:solidFill>
                  <a:srgbClr val="413120"/>
                </a:solidFill>
                <a:latin typeface="+mj-ea"/>
                <a:ea typeface="+mj-ea"/>
              </a:rPr>
              <a:t> 전체에 대한 데이터 수집</a:t>
            </a:r>
            <a:endParaRPr lang="en-US" altLang="ko-KR" sz="1200" dirty="0">
              <a:solidFill>
                <a:srgbClr val="413120"/>
              </a:solidFill>
              <a:latin typeface="+mj-ea"/>
              <a:ea typeface="+mj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413120"/>
                </a:solidFill>
                <a:latin typeface="+mj-ea"/>
                <a:ea typeface="+mj-ea"/>
              </a:rPr>
              <a:t>반응형</a:t>
            </a:r>
            <a:r>
              <a:rPr lang="ko-KR" altLang="en-US" sz="1200" dirty="0">
                <a:solidFill>
                  <a:srgbClr val="413120"/>
                </a:solidFill>
                <a:latin typeface="+mj-ea"/>
                <a:ea typeface="+mj-ea"/>
              </a:rPr>
              <a:t> 생산 프로세스 구축</a:t>
            </a:r>
            <a:endParaRPr lang="en-US" altLang="ko-KR" sz="1200" dirty="0">
              <a:solidFill>
                <a:srgbClr val="413120"/>
              </a:solidFill>
              <a:latin typeface="+mj-ea"/>
              <a:ea typeface="+mj-ea"/>
            </a:endParaRPr>
          </a:p>
        </p:txBody>
      </p:sp>
      <p:grpSp>
        <p:nvGrpSpPr>
          <p:cNvPr id="13" name="그룹 64"/>
          <p:cNvGrpSpPr/>
          <p:nvPr/>
        </p:nvGrpSpPr>
        <p:grpSpPr>
          <a:xfrm>
            <a:off x="184364" y="5004048"/>
            <a:ext cx="1779422" cy="1622789"/>
            <a:chOff x="1368558" y="5582054"/>
            <a:chExt cx="1922951" cy="921297"/>
          </a:xfrm>
        </p:grpSpPr>
        <p:sp>
          <p:nvSpPr>
            <p:cNvPr id="14" name="직사각형 13"/>
            <p:cNvSpPr/>
            <p:nvPr/>
          </p:nvSpPr>
          <p:spPr>
            <a:xfrm>
              <a:off x="1376242" y="5582054"/>
              <a:ext cx="1915267" cy="252000"/>
            </a:xfrm>
            <a:prstGeom prst="rect">
              <a:avLst/>
            </a:prstGeom>
            <a:solidFill>
              <a:schemeClr val="tx2">
                <a:lumMod val="7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+mj-ea"/>
                  <a:ea typeface="+mj-ea"/>
                </a:rPr>
                <a:t>의류 데이터 표준화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368558" y="5857106"/>
              <a:ext cx="1915267" cy="646245"/>
            </a:xfrm>
            <a:prstGeom prst="rect">
              <a:avLst/>
            </a:prstGeom>
            <a:noFill/>
            <a:ln w="952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413120"/>
                  </a:solidFill>
                  <a:latin typeface="+mj-ea"/>
                  <a:ea typeface="+mj-ea"/>
                </a:rPr>
                <a:t>제조</a:t>
              </a:r>
              <a:r>
                <a:rPr lang="en-US" altLang="ko-KR" sz="1200" dirty="0">
                  <a:solidFill>
                    <a:srgbClr val="413120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200" dirty="0">
                  <a:solidFill>
                    <a:srgbClr val="413120"/>
                  </a:solidFill>
                  <a:latin typeface="+mj-ea"/>
                  <a:ea typeface="+mj-ea"/>
                </a:rPr>
                <a:t>디자인 업체의 패션 의류의 디자인에 대한 데이터 표준화</a:t>
              </a:r>
              <a:endParaRPr lang="en-US" altLang="ko-KR" sz="1200" dirty="0">
                <a:solidFill>
                  <a:srgbClr val="413120"/>
                </a:solidFill>
                <a:latin typeface="+mj-ea"/>
                <a:ea typeface="+mj-ea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413120"/>
                  </a:solidFill>
                  <a:latin typeface="+mj-ea"/>
                  <a:ea typeface="+mj-ea"/>
                </a:rPr>
                <a:t>판매 데이터의 수집</a:t>
              </a:r>
              <a:endParaRPr lang="en-US" altLang="ko-KR" sz="1200" dirty="0">
                <a:solidFill>
                  <a:srgbClr val="41312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68"/>
          <p:cNvGrpSpPr/>
          <p:nvPr/>
        </p:nvGrpSpPr>
        <p:grpSpPr>
          <a:xfrm>
            <a:off x="166520" y="6804248"/>
            <a:ext cx="1779422" cy="1658345"/>
            <a:chOff x="1368558" y="5582054"/>
            <a:chExt cx="1922951" cy="921297"/>
          </a:xfrm>
        </p:grpSpPr>
        <p:sp>
          <p:nvSpPr>
            <p:cNvPr id="17" name="직사각형 16"/>
            <p:cNvSpPr/>
            <p:nvPr/>
          </p:nvSpPr>
          <p:spPr>
            <a:xfrm>
              <a:off x="1376242" y="5582054"/>
              <a:ext cx="1915267" cy="252000"/>
            </a:xfrm>
            <a:prstGeom prst="rect">
              <a:avLst/>
            </a:prstGeom>
            <a:solidFill>
              <a:schemeClr val="tx2">
                <a:lumMod val="7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>
                  <a:latin typeface="+mj-ea"/>
                  <a:ea typeface="+mj-ea"/>
                </a:rPr>
                <a:t>의류 데이터 분석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368558" y="5857106"/>
              <a:ext cx="1915267" cy="646245"/>
            </a:xfrm>
            <a:prstGeom prst="rect">
              <a:avLst/>
            </a:prstGeom>
            <a:noFill/>
            <a:ln w="952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41312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판매된 의류 데이터의 분석을 통해</a:t>
              </a:r>
              <a:r>
                <a:rPr lang="en-US" altLang="ko-KR" sz="1200" dirty="0">
                  <a:solidFill>
                    <a:srgbClr val="41312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1200" dirty="0">
                  <a:solidFill>
                    <a:srgbClr val="41312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수요 예측</a:t>
              </a:r>
              <a:endParaRPr lang="en-US" altLang="ko-KR" sz="1200" dirty="0">
                <a:solidFill>
                  <a:srgbClr val="41312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41312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판매 저조 상품에 대한 생산 중지 피드백</a:t>
              </a:r>
              <a:endParaRPr lang="en-US" altLang="ko-KR" sz="1200" dirty="0">
                <a:solidFill>
                  <a:srgbClr val="41312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88583" y="2411760"/>
            <a:ext cx="156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사업 목표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93353" y="2411760"/>
            <a:ext cx="133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전략 과제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564904" y="3891670"/>
            <a:ext cx="1587124" cy="557388"/>
          </a:xfrm>
          <a:prstGeom prst="rect">
            <a:avLst/>
          </a:prstGeom>
          <a:solidFill>
            <a:schemeClr val="accent2">
              <a:lumMod val="60000"/>
              <a:lumOff val="4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체계화된 의사결정 시스템 도입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564904" y="4654337"/>
            <a:ext cx="1587124" cy="452131"/>
          </a:xfrm>
          <a:prstGeom prst="rect">
            <a:avLst/>
          </a:prstGeom>
          <a:solidFill>
            <a:schemeClr val="accent2">
              <a:lumMod val="60000"/>
              <a:lumOff val="4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상품 도입 비용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/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손실 최소화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564904" y="5408755"/>
            <a:ext cx="1587124" cy="435909"/>
          </a:xfrm>
          <a:prstGeom prst="rect">
            <a:avLst/>
          </a:prstGeom>
          <a:solidFill>
            <a:schemeClr val="accent2">
              <a:lumMod val="60000"/>
              <a:lumOff val="4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의복 데이터 표준화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59320" y="2411760"/>
            <a:ext cx="230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사업성공요소</a:t>
            </a:r>
            <a:r>
              <a:rPr lang="en-US" altLang="ko-KR" b="1" dirty="0">
                <a:latin typeface="+mj-ea"/>
                <a:ea typeface="+mj-ea"/>
              </a:rPr>
              <a:t>(CSFs)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797152" y="3714110"/>
            <a:ext cx="1962717" cy="587408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통합 </a:t>
            </a:r>
            <a:r>
              <a:rPr lang="en-US" altLang="ko-KR" sz="1600" b="1" dirty="0">
                <a:latin typeface="+mj-ea"/>
                <a:ea typeface="+mj-ea"/>
              </a:rPr>
              <a:t>ERP</a:t>
            </a:r>
            <a:r>
              <a:rPr lang="ko-KR" altLang="en-US" sz="1600" b="1" dirty="0">
                <a:latin typeface="+mj-ea"/>
                <a:ea typeface="+mj-ea"/>
              </a:rPr>
              <a:t> 시스템 구축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797152" y="4506198"/>
            <a:ext cx="1962717" cy="57716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표준화된 의복 데이터베이스 구축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797152" y="5280374"/>
            <a:ext cx="1962717" cy="533312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의류 판매 데이터 활용 방안 구축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797152" y="5978735"/>
            <a:ext cx="1962717" cy="825513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공급 </a:t>
            </a:r>
            <a:r>
              <a:rPr lang="ko-KR" altLang="en-US" sz="1600" b="1" dirty="0" err="1">
                <a:latin typeface="+mj-ea"/>
                <a:ea typeface="+mj-ea"/>
              </a:rPr>
              <a:t>사슬망</a:t>
            </a:r>
            <a:r>
              <a:rPr lang="ko-KR" altLang="en-US" sz="1600" b="1" dirty="0">
                <a:latin typeface="+mj-ea"/>
                <a:ea typeface="+mj-ea"/>
              </a:rPr>
              <a:t> 업체간 데이터 공유 체계 마련</a:t>
            </a:r>
          </a:p>
        </p:txBody>
      </p:sp>
      <p:cxnSp>
        <p:nvCxnSpPr>
          <p:cNvPr id="35" name="직선 연결선 34"/>
          <p:cNvCxnSpPr>
            <a:endCxn id="31" idx="1"/>
          </p:cNvCxnSpPr>
          <p:nvPr/>
        </p:nvCxnSpPr>
        <p:spPr>
          <a:xfrm flipV="1">
            <a:off x="4152028" y="4007814"/>
            <a:ext cx="645124" cy="718532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564904" y="6056828"/>
            <a:ext cx="1587124" cy="537602"/>
          </a:xfrm>
          <a:prstGeom prst="rect">
            <a:avLst/>
          </a:prstGeom>
          <a:solidFill>
            <a:schemeClr val="accent2">
              <a:lumMod val="60000"/>
              <a:lumOff val="4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고객 맞춤형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ERP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시스템 라이선스 발급</a:t>
            </a:r>
            <a:endParaRPr lang="ko-KR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4152028" y="46543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11" idx="3"/>
            <a:endCxn id="24" idx="1"/>
          </p:cNvCxnSpPr>
          <p:nvPr/>
        </p:nvCxnSpPr>
        <p:spPr>
          <a:xfrm>
            <a:off x="1956675" y="3083758"/>
            <a:ext cx="608229" cy="1086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24" idx="3"/>
            <a:endCxn id="34" idx="1"/>
          </p:cNvCxnSpPr>
          <p:nvPr/>
        </p:nvCxnSpPr>
        <p:spPr>
          <a:xfrm>
            <a:off x="4152028" y="4170364"/>
            <a:ext cx="645124" cy="2221128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24" idx="3"/>
            <a:endCxn id="31" idx="1"/>
          </p:cNvCxnSpPr>
          <p:nvPr/>
        </p:nvCxnSpPr>
        <p:spPr>
          <a:xfrm flipV="1">
            <a:off x="4152028" y="4007814"/>
            <a:ext cx="645124" cy="16255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17" idx="3"/>
          </p:cNvCxnSpPr>
          <p:nvPr/>
        </p:nvCxnSpPr>
        <p:spPr>
          <a:xfrm flipV="1">
            <a:off x="1945942" y="4870195"/>
            <a:ext cx="618962" cy="216085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14" idx="3"/>
            <a:endCxn id="29" idx="1"/>
          </p:cNvCxnSpPr>
          <p:nvPr/>
        </p:nvCxnSpPr>
        <p:spPr>
          <a:xfrm>
            <a:off x="1963786" y="5225987"/>
            <a:ext cx="601118" cy="400723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endCxn id="36" idx="1"/>
          </p:cNvCxnSpPr>
          <p:nvPr/>
        </p:nvCxnSpPr>
        <p:spPr>
          <a:xfrm>
            <a:off x="1970979" y="3060957"/>
            <a:ext cx="593925" cy="3264672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17" idx="3"/>
            <a:endCxn id="24" idx="1"/>
          </p:cNvCxnSpPr>
          <p:nvPr/>
        </p:nvCxnSpPr>
        <p:spPr>
          <a:xfrm flipV="1">
            <a:off x="1945942" y="4170364"/>
            <a:ext cx="618962" cy="286068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26" idx="3"/>
            <a:endCxn id="33" idx="1"/>
          </p:cNvCxnSpPr>
          <p:nvPr/>
        </p:nvCxnSpPr>
        <p:spPr>
          <a:xfrm>
            <a:off x="4152028" y="4880403"/>
            <a:ext cx="645124" cy="666627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29" idx="3"/>
            <a:endCxn id="33" idx="1"/>
          </p:cNvCxnSpPr>
          <p:nvPr/>
        </p:nvCxnSpPr>
        <p:spPr>
          <a:xfrm flipV="1">
            <a:off x="4152028" y="5547030"/>
            <a:ext cx="645124" cy="7968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26" idx="3"/>
            <a:endCxn id="32" idx="1"/>
          </p:cNvCxnSpPr>
          <p:nvPr/>
        </p:nvCxnSpPr>
        <p:spPr>
          <a:xfrm flipV="1">
            <a:off x="4152028" y="4794778"/>
            <a:ext cx="645124" cy="8562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stCxn id="29" idx="3"/>
            <a:endCxn id="32" idx="1"/>
          </p:cNvCxnSpPr>
          <p:nvPr/>
        </p:nvCxnSpPr>
        <p:spPr>
          <a:xfrm flipV="1">
            <a:off x="4152028" y="4794778"/>
            <a:ext cx="645124" cy="831932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stCxn id="36" idx="3"/>
            <a:endCxn id="31" idx="1"/>
          </p:cNvCxnSpPr>
          <p:nvPr/>
        </p:nvCxnSpPr>
        <p:spPr>
          <a:xfrm flipV="1">
            <a:off x="4152028" y="4007814"/>
            <a:ext cx="645124" cy="231781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36" idx="3"/>
            <a:endCxn id="34" idx="1"/>
          </p:cNvCxnSpPr>
          <p:nvPr/>
        </p:nvCxnSpPr>
        <p:spPr>
          <a:xfrm>
            <a:off x="4152028" y="6325629"/>
            <a:ext cx="645124" cy="65863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14" idx="3"/>
            <a:endCxn id="24" idx="1"/>
          </p:cNvCxnSpPr>
          <p:nvPr/>
        </p:nvCxnSpPr>
        <p:spPr>
          <a:xfrm flipV="1">
            <a:off x="1963786" y="4170364"/>
            <a:ext cx="601118" cy="1055623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02163" y="1120260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A.1.3 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통합</a:t>
            </a:r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환경분석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-27Page-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3507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43711" y="753912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A.1 </a:t>
            </a:r>
            <a:r>
              <a:rPr lang="ko-KR" altLang="en-US" sz="1600" dirty="0"/>
              <a:t>환경분석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69160" y="1155182"/>
            <a:ext cx="1784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A.1.3 </a:t>
            </a:r>
            <a:r>
              <a:rPr lang="ko-KR" altLang="en-US" sz="1400" dirty="0"/>
              <a:t>통합환경 분석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0648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410" y="14938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통합환경 정리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964696"/>
              </p:ext>
            </p:extLst>
          </p:nvPr>
        </p:nvGraphicFramePr>
        <p:xfrm>
          <a:off x="265418" y="1979712"/>
          <a:ext cx="6184154" cy="937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41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ko-KR" altLang="en-US" dirty="0"/>
                        <a:t>외부환경 정리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altLang="ko-KR" sz="1200" b="1" dirty="0"/>
                        <a:t>SPA </a:t>
                      </a:r>
                      <a:r>
                        <a:rPr lang="ko-KR" altLang="en-US" sz="1200" b="1" dirty="0"/>
                        <a:t>브랜드 시장의 지속적인 성장은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baseline="0" dirty="0"/>
                        <a:t>동대문을 대표로 하는 국내 의류 업계에 큰 타격을 입혔다</a:t>
                      </a:r>
                      <a:r>
                        <a:rPr lang="en-US" altLang="ko-KR" sz="1200" b="1" baseline="0" dirty="0"/>
                        <a:t>. </a:t>
                      </a:r>
                      <a:r>
                        <a:rPr lang="ko-KR" altLang="en-US" sz="1200" b="1" baseline="0" dirty="0"/>
                        <a:t>그러나 국내 </a:t>
                      </a:r>
                      <a:r>
                        <a:rPr lang="en-US" altLang="ko-KR" sz="1200" b="1" baseline="0" dirty="0"/>
                        <a:t>SPA </a:t>
                      </a:r>
                      <a:r>
                        <a:rPr lang="ko-KR" altLang="en-US" sz="1200" b="1" baseline="0" dirty="0"/>
                        <a:t>브랜드의 지속적인 성장과 국내 의류제조업의 경쟁력을 살릴 수 있는 사례들이 점차 생겨나고 있다</a:t>
                      </a:r>
                      <a:r>
                        <a:rPr lang="en-US" altLang="ko-KR" sz="1200" b="1" baseline="0" dirty="0"/>
                        <a:t>.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28851"/>
              </p:ext>
            </p:extLst>
          </p:nvPr>
        </p:nvGraphicFramePr>
        <p:xfrm>
          <a:off x="265418" y="3275856"/>
          <a:ext cx="6184154" cy="13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41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ko-KR" altLang="en-US" dirty="0"/>
                        <a:t>내부 환경 정리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b="1" dirty="0" err="1">
                          <a:latin typeface="굴림" pitchFamily="50" charset="-127"/>
                          <a:ea typeface="굴림" pitchFamily="50" charset="-127"/>
                        </a:rPr>
                        <a:t>한지역에서</a:t>
                      </a:r>
                      <a:r>
                        <a:rPr lang="ko-KR" altLang="en-US" sz="1200" b="1" dirty="0">
                          <a:latin typeface="굴림" pitchFamily="50" charset="-127"/>
                          <a:ea typeface="굴림" pitchFamily="50" charset="-127"/>
                        </a:rPr>
                        <a:t> 디자인</a:t>
                      </a:r>
                      <a:r>
                        <a:rPr lang="en-US" altLang="ko-KR" sz="1200" b="1" dirty="0"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굴림" pitchFamily="50" charset="-127"/>
                          <a:ea typeface="굴림" pitchFamily="50" charset="-127"/>
                        </a:rPr>
                        <a:t>생산</a:t>
                      </a:r>
                      <a:r>
                        <a:rPr lang="en-US" altLang="ko-KR" sz="1200" b="1" dirty="0"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굴림" pitchFamily="50" charset="-127"/>
                          <a:ea typeface="굴림" pitchFamily="50" charset="-127"/>
                        </a:rPr>
                        <a:t>판매가 이루어질 수 있는</a:t>
                      </a:r>
                      <a:r>
                        <a:rPr lang="ko-KR" altLang="en-US" sz="1200" b="1" baseline="0" dirty="0">
                          <a:latin typeface="굴림" pitchFamily="50" charset="-127"/>
                          <a:ea typeface="굴림" pitchFamily="50" charset="-127"/>
                        </a:rPr>
                        <a:t> 동대문 상권은 </a:t>
                      </a:r>
                      <a:r>
                        <a:rPr lang="ko-KR" altLang="en-US" sz="1200" b="1" dirty="0">
                          <a:latin typeface="굴림" pitchFamily="50" charset="-127"/>
                          <a:ea typeface="굴림" pitchFamily="50" charset="-127"/>
                        </a:rPr>
                        <a:t>신속한 의사결정</a:t>
                      </a:r>
                      <a:r>
                        <a:rPr lang="en-US" altLang="ko-KR" sz="1200" b="1" dirty="0"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굴림" pitchFamily="50" charset="-127"/>
                          <a:ea typeface="굴림" pitchFamily="50" charset="-127"/>
                        </a:rPr>
                        <a:t>시장 분석을 통하여 새로운 제품을 생산하는데 있어서 유리하다</a:t>
                      </a:r>
                      <a:r>
                        <a:rPr lang="en-US" altLang="ko-KR" sz="1200" b="1" dirty="0"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200" b="1" dirty="0">
                          <a:latin typeface="굴림" pitchFamily="50" charset="-127"/>
                          <a:ea typeface="굴림" pitchFamily="50" charset="-127"/>
                        </a:rPr>
                        <a:t>하지만 해외</a:t>
                      </a:r>
                      <a:r>
                        <a:rPr lang="ko-KR" altLang="en-US" sz="1200" b="1" baseline="0" dirty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200" b="1" baseline="0" dirty="0">
                          <a:latin typeface="굴림" pitchFamily="50" charset="-127"/>
                          <a:ea typeface="굴림" pitchFamily="50" charset="-127"/>
                        </a:rPr>
                        <a:t>SPA </a:t>
                      </a:r>
                      <a:r>
                        <a:rPr lang="ko-KR" altLang="en-US" sz="1200" b="1" baseline="0" dirty="0">
                          <a:latin typeface="굴림" pitchFamily="50" charset="-127"/>
                          <a:ea typeface="굴림" pitchFamily="50" charset="-127"/>
                        </a:rPr>
                        <a:t>브랜드와 같은 거대한 기업과 경쟁력을 해야 한다</a:t>
                      </a:r>
                      <a:r>
                        <a:rPr lang="en-US" altLang="ko-KR" sz="1200" b="1" baseline="0" dirty="0"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200" b="1" baseline="0" dirty="0">
                          <a:latin typeface="굴림" pitchFamily="50" charset="-127"/>
                          <a:ea typeface="굴림" pitchFamily="50" charset="-127"/>
                        </a:rPr>
                        <a:t>초기 데이터 분석의 정확도가 낮아</a:t>
                      </a:r>
                      <a:r>
                        <a:rPr lang="en-US" altLang="ko-KR" sz="1200" b="1" baseline="0" dirty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b="1" baseline="0" dirty="0">
                          <a:latin typeface="굴림" pitchFamily="50" charset="-127"/>
                          <a:ea typeface="굴림" pitchFamily="50" charset="-127"/>
                        </a:rPr>
                        <a:t>장기적인 데이터 수집이 필요하다</a:t>
                      </a:r>
                      <a:r>
                        <a:rPr lang="en-US" altLang="ko-KR" sz="1200" b="1" baseline="0" dirty="0"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200" b="1" baseline="0" dirty="0">
                          <a:latin typeface="굴림" pitchFamily="50" charset="-127"/>
                          <a:ea typeface="굴림" pitchFamily="50" charset="-127"/>
                        </a:rPr>
                        <a:t>사업이 장기화 될 수록 데이터 분석의 품질이 향상 될 것이다</a:t>
                      </a:r>
                      <a:r>
                        <a:rPr lang="en-US" altLang="ko-KR" sz="1200" b="1" baseline="0" dirty="0"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2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16606"/>
              </p:ext>
            </p:extLst>
          </p:nvPr>
        </p:nvGraphicFramePr>
        <p:xfrm>
          <a:off x="269182" y="4784576"/>
          <a:ext cx="6184154" cy="759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41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2136">
                <a:tc>
                  <a:txBody>
                    <a:bodyPr/>
                    <a:lstStyle/>
                    <a:p>
                      <a:r>
                        <a:rPr lang="en-US" altLang="ko-KR" dirty="0"/>
                        <a:t>SWOT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분석 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altLang="ko-KR" sz="1200" b="1" dirty="0"/>
                        <a:t>1. </a:t>
                      </a:r>
                      <a:r>
                        <a:rPr lang="ko-KR" altLang="en-US" sz="1200" b="1" dirty="0"/>
                        <a:t>도출된 전략들은</a:t>
                      </a:r>
                      <a:r>
                        <a:rPr lang="ko-KR" altLang="en-US" sz="1200" b="1" baseline="0" dirty="0"/>
                        <a:t> 데이터 표준화를 통하여 의류 판매 데이터베이스를 구축 할 수 있는 공급 </a:t>
                      </a:r>
                      <a:r>
                        <a:rPr lang="ko-KR" altLang="en-US" sz="1200" b="1" baseline="0" dirty="0" err="1"/>
                        <a:t>사슬망</a:t>
                      </a:r>
                      <a:r>
                        <a:rPr lang="ko-KR" altLang="en-US" sz="1200" b="1" baseline="0" dirty="0"/>
                        <a:t> 통합 </a:t>
                      </a:r>
                      <a:r>
                        <a:rPr lang="en-US" altLang="ko-KR" sz="1200" b="1" baseline="0" dirty="0"/>
                        <a:t>ERP </a:t>
                      </a:r>
                      <a:r>
                        <a:rPr lang="ko-KR" altLang="en-US" sz="1200" b="1" baseline="0" dirty="0"/>
                        <a:t>시스템을 필요로 하고 있다</a:t>
                      </a:r>
                      <a:r>
                        <a:rPr lang="en-US" altLang="ko-KR" sz="1200" b="1" baseline="0" dirty="0"/>
                        <a:t>.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54129"/>
              </p:ext>
            </p:extLst>
          </p:nvPr>
        </p:nvGraphicFramePr>
        <p:xfrm>
          <a:off x="260648" y="5796136"/>
          <a:ext cx="6184154" cy="576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41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2136">
                <a:tc>
                  <a:txBody>
                    <a:bodyPr/>
                    <a:lstStyle/>
                    <a:p>
                      <a:r>
                        <a:rPr lang="en-US" altLang="ko-KR" dirty="0"/>
                        <a:t>IT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환경 분석 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altLang="ko-KR" sz="1200" b="1" dirty="0"/>
                        <a:t>1. </a:t>
                      </a:r>
                      <a:r>
                        <a:rPr lang="ko-KR" altLang="en-US" sz="1200" b="1" dirty="0"/>
                        <a:t>공급 </a:t>
                      </a:r>
                      <a:r>
                        <a:rPr lang="ko-KR" altLang="en-US" sz="1200" b="1" dirty="0" err="1"/>
                        <a:t>사슬망</a:t>
                      </a:r>
                      <a:r>
                        <a:rPr lang="ko-KR" altLang="en-US" sz="1200" b="1" dirty="0"/>
                        <a:t> 전체에 걸친 </a:t>
                      </a:r>
                      <a:r>
                        <a:rPr lang="en-US" altLang="ko-KR" sz="1200" b="1" dirty="0"/>
                        <a:t>ERP </a:t>
                      </a:r>
                      <a:r>
                        <a:rPr lang="ko-KR" altLang="en-US" sz="1200" b="1" dirty="0"/>
                        <a:t>시스템은 존재하지 않는다</a:t>
                      </a:r>
                      <a:r>
                        <a:rPr lang="en-US" altLang="ko-KR" sz="1200" b="1" dirty="0"/>
                        <a:t>.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2946"/>
              </p:ext>
            </p:extLst>
          </p:nvPr>
        </p:nvGraphicFramePr>
        <p:xfrm>
          <a:off x="260648" y="6732240"/>
          <a:ext cx="6201039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0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="1" dirty="0"/>
                        <a:t>정리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b="1" dirty="0"/>
                        <a:t>장기적인 데이터</a:t>
                      </a:r>
                      <a:r>
                        <a:rPr lang="ko-KR" altLang="en-US" sz="1600" b="1" baseline="0" dirty="0"/>
                        <a:t> 수집을 통하여</a:t>
                      </a:r>
                      <a:r>
                        <a:rPr lang="en-US" altLang="ko-KR" sz="1600" b="1" baseline="0" dirty="0"/>
                        <a:t>, </a:t>
                      </a:r>
                      <a:r>
                        <a:rPr lang="ko-KR" altLang="en-US" sz="1600" b="1" baseline="0" dirty="0"/>
                        <a:t>공급 </a:t>
                      </a:r>
                      <a:r>
                        <a:rPr lang="ko-KR" altLang="en-US" sz="1600" b="1" baseline="0" dirty="0" err="1"/>
                        <a:t>사슬망에</a:t>
                      </a:r>
                      <a:r>
                        <a:rPr lang="ko-KR" altLang="en-US" sz="1600" b="1" baseline="0" dirty="0"/>
                        <a:t> 걸친 데이터베이스를 구축한다</a:t>
                      </a:r>
                      <a:r>
                        <a:rPr lang="en-US" altLang="ko-KR" sz="1600" b="1" baseline="0" dirty="0"/>
                        <a:t>.</a:t>
                      </a: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600" b="1" baseline="0" dirty="0"/>
                        <a:t>이를 지원할 수 있는 공급 </a:t>
                      </a:r>
                      <a:r>
                        <a:rPr lang="ko-KR" altLang="en-US" sz="1600" b="1" baseline="0" dirty="0" err="1"/>
                        <a:t>사슬망에</a:t>
                      </a:r>
                      <a:r>
                        <a:rPr lang="ko-KR" altLang="en-US" sz="1600" b="1" baseline="0" dirty="0"/>
                        <a:t> 대한 </a:t>
                      </a:r>
                      <a:r>
                        <a:rPr lang="en-US" altLang="ko-KR" sz="1600" b="1" baseline="0" dirty="0"/>
                        <a:t>Cloud ERP </a:t>
                      </a:r>
                      <a:r>
                        <a:rPr lang="ko-KR" altLang="en-US" sz="1600" b="1" baseline="0" dirty="0"/>
                        <a:t>시스템을 구축한다</a:t>
                      </a:r>
                      <a:r>
                        <a:rPr lang="en-US" altLang="ko-KR" sz="1600" b="1" baseline="0" dirty="0"/>
                        <a:t>.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02163" y="1120260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A.1.3 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통합</a:t>
            </a:r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환경분석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-28Page-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7403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36455" y="1092466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33056" y="704142"/>
            <a:ext cx="981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A.2 AS IS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548681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32657" y="3707904"/>
            <a:ext cx="6021411" cy="1323439"/>
            <a:chOff x="1469351" y="2016881"/>
            <a:chExt cx="4275734" cy="1323439"/>
          </a:xfrm>
        </p:grpSpPr>
        <p:sp>
          <p:nvSpPr>
            <p:cNvPr id="20" name="직사각형 19"/>
            <p:cNvSpPr/>
            <p:nvPr/>
          </p:nvSpPr>
          <p:spPr>
            <a:xfrm>
              <a:off x="1469351" y="2016881"/>
              <a:ext cx="13124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A.2</a:t>
              </a:r>
              <a:endParaRPr lang="ko-KR" altLang="en-US" sz="8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74260" y="2124602"/>
              <a:ext cx="347082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  <a:cs typeface="Arial" panose="020B0604020202020204" pitchFamily="34" charset="0"/>
                </a:rPr>
                <a:t>  </a:t>
              </a:r>
              <a:r>
                <a:rPr lang="en-US" altLang="ko-KR" sz="6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  <a:cs typeface="Arial" panose="020B0604020202020204" pitchFamily="34" charset="0"/>
                </a:rPr>
                <a:t>AS IS</a:t>
              </a:r>
              <a:r>
                <a:rPr lang="ko-KR" altLang="en-US" sz="6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  <a:cs typeface="Arial" panose="020B0604020202020204" pitchFamily="34" charset="0"/>
                </a:rPr>
                <a:t> 분석</a:t>
              </a:r>
              <a:endParaRPr lang="en-US" altLang="ko-KR" sz="6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714500" y="5053046"/>
            <a:ext cx="40907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85750"/>
            <a:r>
              <a:rPr lang="en-US" altLang="ko-KR" sz="1400" b="1" dirty="0"/>
              <a:t>A.2.1 </a:t>
            </a:r>
            <a:r>
              <a:rPr lang="ko-KR" altLang="en-US" sz="1400" b="1" dirty="0"/>
              <a:t>비즈니스 프로세스 분석</a:t>
            </a:r>
            <a:endParaRPr lang="en-US" altLang="ko-KR" sz="1400" b="1" dirty="0"/>
          </a:p>
          <a:p>
            <a:pPr marL="685800" lvl="1" indent="-285750"/>
            <a:r>
              <a:rPr lang="en-US" altLang="ko-KR" sz="1400" b="1" dirty="0"/>
              <a:t>A.2.3 IT </a:t>
            </a:r>
            <a:r>
              <a:rPr lang="ko-KR" altLang="en-US" sz="1400" b="1" dirty="0"/>
              <a:t>아키텍처 분석</a:t>
            </a:r>
            <a:endParaRPr lang="en-US" altLang="ko-KR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-29Page-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911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2636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cxnSp>
        <p:nvCxnSpPr>
          <p:cNvPr id="66" name="꺾인 연결선 65"/>
          <p:cNvCxnSpPr/>
          <p:nvPr/>
        </p:nvCxnSpPr>
        <p:spPr>
          <a:xfrm>
            <a:off x="1113003" y="-3204864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43711" y="753912"/>
            <a:ext cx="1591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A.2 As – Is 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202163" y="1120260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A.2.1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비즈니스 프로세스 분석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03284" y="5401497"/>
            <a:ext cx="64671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dirty="0"/>
              <a:t>동대문 의류 소매상권의 공급사슬구조는 기본적으로 위에서</a:t>
            </a:r>
            <a:r>
              <a:rPr lang="ko-KR" altLang="en-US" sz="1200"/>
              <a:t> 제시한</a:t>
            </a:r>
            <a:r>
              <a:rPr lang="ko-KR" altLang="en-US" sz="1200" dirty="0"/>
              <a:t> 동대문 상권의 구조에 소속 되어있다</a:t>
            </a:r>
            <a:r>
              <a:rPr lang="en-US" altLang="ko-KR" sz="1200" dirty="0"/>
              <a:t>. </a:t>
            </a:r>
            <a:r>
              <a:rPr lang="ko-KR" altLang="en-US" sz="1200" dirty="0"/>
              <a:t>같은 프로세스로</a:t>
            </a:r>
            <a:r>
              <a:rPr lang="ko-KR" altLang="en-US" sz="1200"/>
              <a:t> 생산된동대문</a:t>
            </a:r>
            <a:r>
              <a:rPr lang="ko-KR" altLang="en-US" sz="1200" dirty="0"/>
              <a:t> 의류 제품을 최종 판매의 역할로 쇼핑몰에서 소비자에게</a:t>
            </a:r>
            <a:r>
              <a:rPr lang="ko-KR" altLang="en-US" sz="1200"/>
              <a:t> 직접</a:t>
            </a:r>
            <a:r>
              <a:rPr lang="ko-KR" altLang="en-US" sz="1200" dirty="0"/>
              <a:t> 판매한다는 것만 차이가 있다</a:t>
            </a:r>
            <a:r>
              <a:rPr lang="en-US" altLang="ko-KR" sz="1200" dirty="0"/>
              <a:t>.</a:t>
            </a:r>
            <a:r>
              <a:rPr lang="en-US" altLang="ko-KR" sz="1200"/>
              <a:t> 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/>
              <a:t>그러나</a:t>
            </a:r>
            <a:r>
              <a:rPr lang="ko-KR" altLang="en-US" sz="1200" dirty="0"/>
              <a:t> 동대문 소매상권의</a:t>
            </a:r>
            <a:r>
              <a:rPr lang="ko-KR" altLang="en-US" sz="1200"/>
              <a:t> 구조에서</a:t>
            </a:r>
            <a:r>
              <a:rPr lang="ko-KR" altLang="en-US" sz="1200" dirty="0"/>
              <a:t> 가장 중요한 역할을 하는 것은 ‘</a:t>
            </a:r>
            <a:r>
              <a:rPr lang="ko-KR" altLang="en-US" sz="1200" dirty="0" err="1"/>
              <a:t>사입</a:t>
            </a:r>
            <a:r>
              <a:rPr lang="ko-KR" altLang="en-US" sz="1200" dirty="0"/>
              <a:t>’이라는 </a:t>
            </a:r>
            <a:r>
              <a:rPr lang="ko-KR" altLang="en-US" sz="1200"/>
              <a:t>시스템이다</a:t>
            </a:r>
            <a:r>
              <a:rPr lang="en-US" altLang="ko-KR" sz="1200"/>
              <a:t>.</a:t>
            </a:r>
            <a:r>
              <a:rPr lang="ko-KR" altLang="en-US" sz="1200"/>
              <a:t>사입은</a:t>
            </a:r>
            <a:r>
              <a:rPr lang="ko-KR" altLang="en-US" sz="1200" dirty="0"/>
              <a:t> 단어 그대로는 사들인다는 뜻으로 가장 비슷한</a:t>
            </a:r>
            <a:r>
              <a:rPr lang="ko-KR" altLang="en-US" sz="1200"/>
              <a:t> 뜻으로는매입이</a:t>
            </a:r>
            <a:r>
              <a:rPr lang="ko-KR" altLang="en-US" sz="1200" dirty="0"/>
              <a:t> 있다</a:t>
            </a:r>
            <a:r>
              <a:rPr lang="en-US" altLang="ko-KR" sz="1200" dirty="0"/>
              <a:t>.</a:t>
            </a:r>
            <a:r>
              <a:rPr lang="en-US" altLang="ko-KR" sz="1200"/>
              <a:t> 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/>
              <a:t>일반적으로는</a:t>
            </a:r>
            <a:r>
              <a:rPr lang="ko-KR" altLang="en-US" sz="1200" dirty="0"/>
              <a:t> 도매 시장에서 물건을 산다는</a:t>
            </a:r>
            <a:r>
              <a:rPr lang="ko-KR" altLang="en-US" sz="1200"/>
              <a:t> 뜻이지만 동대문</a:t>
            </a:r>
            <a:r>
              <a:rPr lang="ko-KR" altLang="en-US" sz="1200" dirty="0"/>
              <a:t> 상권에서 </a:t>
            </a:r>
            <a:r>
              <a:rPr lang="ko-KR" altLang="en-US" sz="1200" dirty="0" err="1"/>
              <a:t>사입이라는</a:t>
            </a:r>
            <a:r>
              <a:rPr lang="ko-KR" altLang="en-US" sz="1200" dirty="0"/>
              <a:t> 매매 방식은 상당히 중요한 역할을</a:t>
            </a:r>
            <a:r>
              <a:rPr lang="ko-KR" altLang="en-US" sz="1200"/>
              <a:t> 하며</a:t>
            </a:r>
            <a:r>
              <a:rPr lang="en-US" altLang="ko-KR" sz="1200" dirty="0"/>
              <a:t>, </a:t>
            </a:r>
            <a:r>
              <a:rPr lang="ko-KR" altLang="en-US" sz="1200" dirty="0"/>
              <a:t>동대문 상권에서만 존재하는 특수한 방식이다</a:t>
            </a:r>
            <a:r>
              <a:rPr lang="en-US" altLang="ko-KR" sz="1200" dirty="0"/>
              <a:t>. </a:t>
            </a:r>
            <a:r>
              <a:rPr lang="ko-KR" altLang="en-US" sz="1200" dirty="0"/>
              <a:t>동대문 의류</a:t>
            </a:r>
            <a:r>
              <a:rPr lang="ko-KR" altLang="en-US" sz="1200"/>
              <a:t> 소매상권의</a:t>
            </a:r>
            <a:r>
              <a:rPr lang="ko-KR" altLang="en-US" sz="1200" dirty="0"/>
              <a:t> </a:t>
            </a:r>
            <a:r>
              <a:rPr lang="ko-KR" altLang="en-US" sz="1200" dirty="0" err="1"/>
              <a:t>사입은</a:t>
            </a:r>
            <a:r>
              <a:rPr lang="ko-KR" altLang="en-US" sz="1200" dirty="0"/>
              <a:t> 소매 점포에 알맞은 상품을 도매상가에서</a:t>
            </a:r>
            <a:r>
              <a:rPr lang="ko-KR" altLang="en-US" sz="1200"/>
              <a:t> 구입해 소매</a:t>
            </a:r>
            <a:r>
              <a:rPr lang="ko-KR" altLang="en-US" sz="1200" dirty="0"/>
              <a:t> 점포에 공급하는 것을 </a:t>
            </a:r>
            <a:r>
              <a:rPr lang="ko-KR" altLang="en-US" sz="1200"/>
              <a:t>의미한다</a:t>
            </a:r>
            <a:r>
              <a:rPr lang="en-US" altLang="ko-KR" sz="1200"/>
              <a:t>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/>
              <a:t>사입자</a:t>
            </a:r>
            <a:r>
              <a:rPr lang="ko-KR" altLang="en-US" sz="1200" dirty="0"/>
              <a:t> 및</a:t>
            </a:r>
            <a:r>
              <a:rPr lang="ko-KR" altLang="en-US" sz="1200"/>
              <a:t> 사입 삼촌이라고</a:t>
            </a:r>
            <a:r>
              <a:rPr lang="ko-KR" altLang="en-US" sz="1200" dirty="0"/>
              <a:t> 불리는 이들은 소매 점포에 고용되어 이들을 대신해</a:t>
            </a:r>
            <a:r>
              <a:rPr lang="ko-KR" altLang="en-US" sz="1200"/>
              <a:t> 감각적인</a:t>
            </a:r>
            <a:r>
              <a:rPr lang="ko-KR" altLang="en-US" sz="1200" dirty="0"/>
              <a:t> 안목 및 소비자 </a:t>
            </a:r>
            <a:r>
              <a:rPr lang="ko-KR" altLang="en-US" sz="1200" dirty="0" err="1"/>
              <a:t>트렌드를</a:t>
            </a:r>
            <a:r>
              <a:rPr lang="ko-KR" altLang="en-US" sz="1200" dirty="0"/>
              <a:t> 파악해 시장의 상품을</a:t>
            </a:r>
            <a:r>
              <a:rPr lang="ko-KR" altLang="en-US" sz="1200"/>
              <a:t> 사들이는 소매상의</a:t>
            </a:r>
            <a:r>
              <a:rPr lang="ko-KR" altLang="en-US" sz="1200" dirty="0"/>
              <a:t> 전문 구매직원이다</a:t>
            </a:r>
            <a:r>
              <a:rPr lang="en-US" altLang="ko-KR" sz="1200" dirty="0"/>
              <a:t>.</a:t>
            </a:r>
            <a:r>
              <a:rPr lang="en-US" altLang="ko-KR" sz="1200"/>
              <a:t> 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/>
              <a:t>규모가</a:t>
            </a:r>
            <a:r>
              <a:rPr lang="ko-KR" altLang="en-US" sz="1200" dirty="0"/>
              <a:t> 작은 소매상인의 경우 직접</a:t>
            </a:r>
            <a:r>
              <a:rPr lang="ko-KR" altLang="en-US" sz="1200"/>
              <a:t> 물건을</a:t>
            </a:r>
            <a:r>
              <a:rPr lang="ko-KR" altLang="en-US" sz="1200" dirty="0"/>
              <a:t> 고르기도 하지만</a:t>
            </a:r>
            <a:r>
              <a:rPr lang="en-US" altLang="ko-KR" sz="1200" dirty="0"/>
              <a:t>, </a:t>
            </a:r>
            <a:r>
              <a:rPr lang="ko-KR" altLang="en-US" sz="1200" dirty="0"/>
              <a:t>규모가 크거나 인터넷 쇼핑몰을 운영하는</a:t>
            </a:r>
            <a:r>
              <a:rPr lang="ko-KR" altLang="en-US" sz="1200"/>
              <a:t> 경우에는</a:t>
            </a:r>
            <a:r>
              <a:rPr lang="ko-KR" altLang="en-US" sz="1200" dirty="0"/>
              <a:t> </a:t>
            </a:r>
            <a:r>
              <a:rPr lang="ko-KR" altLang="en-US" sz="1200" dirty="0" err="1"/>
              <a:t>사입자를</a:t>
            </a:r>
            <a:r>
              <a:rPr lang="ko-KR" altLang="en-US" sz="1200" dirty="0"/>
              <a:t> 고용한다</a:t>
            </a:r>
            <a:r>
              <a:rPr lang="en-US" altLang="ko-KR" sz="1200" dirty="0"/>
              <a:t>. </a:t>
            </a:r>
            <a:r>
              <a:rPr lang="ko-KR" altLang="en-US" sz="1200" dirty="0"/>
              <a:t>하지만 </a:t>
            </a:r>
            <a:r>
              <a:rPr lang="ko-KR" altLang="en-US" sz="1200" dirty="0" err="1"/>
              <a:t>사입을</a:t>
            </a:r>
            <a:r>
              <a:rPr lang="ko-KR" altLang="en-US" sz="1200" dirty="0"/>
              <a:t> 통하는 경우는 대부분</a:t>
            </a:r>
            <a:r>
              <a:rPr lang="ko-KR" altLang="en-US" sz="1200"/>
              <a:t> 시시각각</a:t>
            </a:r>
            <a:r>
              <a:rPr lang="ko-KR" altLang="en-US" sz="1200" dirty="0"/>
              <a:t> 변화하는 패션 유행을 빠르게 따라갈 수 있기 때문이다</a:t>
            </a:r>
            <a:r>
              <a:rPr lang="en-US" altLang="ko-KR" sz="1200" dirty="0"/>
              <a:t>.</a:t>
            </a:r>
            <a:r>
              <a:rPr lang="en-US" altLang="ko-KR" sz="1200"/>
              <a:t> </a:t>
            </a:r>
            <a:r>
              <a:rPr lang="ko-KR" altLang="en-US" sz="1200"/>
              <a:t>과거에는</a:t>
            </a:r>
            <a:r>
              <a:rPr lang="ko-KR" altLang="en-US" sz="1200" dirty="0"/>
              <a:t> 점포 자체에 고용되어 있는 </a:t>
            </a:r>
            <a:r>
              <a:rPr lang="ko-KR" altLang="en-US" sz="1200" dirty="0" err="1"/>
              <a:t>사입자들이</a:t>
            </a:r>
            <a:r>
              <a:rPr lang="ko-KR" altLang="en-US" sz="1200" dirty="0"/>
              <a:t> 많았으나</a:t>
            </a:r>
            <a:r>
              <a:rPr lang="ko-KR" altLang="en-US" sz="1200"/>
              <a:t> 최근에는인터넷</a:t>
            </a:r>
            <a:r>
              <a:rPr lang="ko-KR" altLang="en-US" sz="1200" dirty="0"/>
              <a:t> 등을 통해 계약으로 움직이는 전문 </a:t>
            </a:r>
            <a:r>
              <a:rPr lang="ko-KR" altLang="en-US" sz="1200" dirty="0" err="1"/>
              <a:t>사입자들</a:t>
            </a:r>
            <a:r>
              <a:rPr lang="ko-KR" altLang="en-US" sz="1200" dirty="0"/>
              <a:t> 또한</a:t>
            </a:r>
            <a:r>
              <a:rPr lang="ko-KR" altLang="en-US" sz="1200"/>
              <a:t> 많아졌다</a:t>
            </a:r>
            <a:r>
              <a:rPr lang="en-US" altLang="ko-KR" sz="1200"/>
              <a:t>.</a:t>
            </a:r>
            <a:endParaRPr lang="ko-KR" altLang="en-US" sz="1200" dirty="0"/>
          </a:p>
        </p:txBody>
      </p:sp>
      <p:grpSp>
        <p:nvGrpSpPr>
          <p:cNvPr id="2" name="그룹 1"/>
          <p:cNvGrpSpPr/>
          <p:nvPr/>
        </p:nvGrpSpPr>
        <p:grpSpPr>
          <a:xfrm>
            <a:off x="42824" y="1539926"/>
            <a:ext cx="6842857" cy="3763040"/>
            <a:chOff x="42824" y="1539926"/>
            <a:chExt cx="6842857" cy="3763040"/>
          </a:xfrm>
        </p:grpSpPr>
        <p:sp>
          <p:nvSpPr>
            <p:cNvPr id="11" name="TextBox 10"/>
            <p:cNvSpPr txBox="1"/>
            <p:nvPr/>
          </p:nvSpPr>
          <p:spPr>
            <a:xfrm>
              <a:off x="116632" y="1974305"/>
              <a:ext cx="309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동대문 </a:t>
              </a:r>
              <a:r>
                <a:rPr lang="ko-KR" altLang="en-US"/>
                <a:t>의류 공급 사슬 구조</a:t>
              </a:r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50150" y="5023597"/>
              <a:ext cx="921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기획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43848" y="5056745"/>
              <a:ext cx="921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생산</a:t>
              </a:r>
            </a:p>
          </p:txBody>
        </p:sp>
        <p:cxnSp>
          <p:nvCxnSpPr>
            <p:cNvPr id="27" name="직선 연결선 26"/>
            <p:cNvCxnSpPr/>
            <p:nvPr/>
          </p:nvCxnSpPr>
          <p:spPr>
            <a:xfrm flipV="1">
              <a:off x="42824" y="5007943"/>
              <a:ext cx="1394390" cy="10453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1501363" y="5018396"/>
              <a:ext cx="1122433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그룹 106"/>
            <p:cNvGrpSpPr/>
            <p:nvPr/>
          </p:nvGrpSpPr>
          <p:grpSpPr>
            <a:xfrm>
              <a:off x="2836218" y="5011912"/>
              <a:ext cx="2529196" cy="257905"/>
              <a:chOff x="3587614" y="5333891"/>
              <a:chExt cx="2529196" cy="257905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4561411" y="5345575"/>
                <a:ext cx="1115492" cy="246221"/>
              </a:xfrm>
              <a:prstGeom prst="rect">
                <a:avLst/>
              </a:prstGeom>
              <a:noFill/>
              <a:ln>
                <a:noFill/>
                <a:headEnd type="triangle"/>
                <a:tailEnd type="triangle"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/>
                  <a:t>판매</a:t>
                </a:r>
              </a:p>
            </p:txBody>
          </p:sp>
          <p:cxnSp>
            <p:nvCxnSpPr>
              <p:cNvPr id="106" name="직선 연결선 105"/>
              <p:cNvCxnSpPr/>
              <p:nvPr/>
            </p:nvCxnSpPr>
            <p:spPr>
              <a:xfrm>
                <a:off x="3587614" y="5333891"/>
                <a:ext cx="2529196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모서리가 둥근 직사각형 64"/>
            <p:cNvSpPr/>
            <p:nvPr/>
          </p:nvSpPr>
          <p:spPr>
            <a:xfrm>
              <a:off x="92139" y="2482412"/>
              <a:ext cx="2531657" cy="1296144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4352667" y="2567964"/>
              <a:ext cx="1164566" cy="2362720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52636" y="2639972"/>
              <a:ext cx="1008112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디자이너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/>
                <a:t>디자인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MD</a:t>
              </a:r>
              <a:endParaRPr lang="ko-KR" altLang="en-US" sz="1200" dirty="0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1556792" y="2643362"/>
              <a:ext cx="1008112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봉제공장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/>
                <a:t>샘플제작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제품생산</a:t>
              </a: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4441221" y="2649489"/>
              <a:ext cx="1008112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소매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/>
                <a:t>사업자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종업원</a:t>
              </a: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3031075" y="2649489"/>
              <a:ext cx="1008112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도매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/>
                <a:t>기획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디자인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판매</a:t>
              </a:r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5877569" y="3153545"/>
              <a:ext cx="1008112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소비자</a:t>
              </a:r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>
              <a:off x="1264675" y="2986468"/>
              <a:ext cx="26196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1149366" y="2738674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샘플</a:t>
              </a:r>
            </a:p>
          </p:txBody>
        </p:sp>
        <p:cxnSp>
          <p:nvCxnSpPr>
            <p:cNvPr id="77" name="직선 화살표 연결선 76"/>
            <p:cNvCxnSpPr/>
            <p:nvPr/>
          </p:nvCxnSpPr>
          <p:spPr>
            <a:xfrm>
              <a:off x="2705238" y="2988041"/>
              <a:ext cx="26196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2589929" y="274024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제품</a:t>
              </a:r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>
              <a:off x="2688304" y="3401582"/>
              <a:ext cx="261961" cy="0"/>
            </a:xfrm>
            <a:prstGeom prst="straightConnector1">
              <a:avLst/>
            </a:prstGeom>
            <a:ln w="25400"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2589929" y="3411380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의뢰</a:t>
              </a:r>
            </a:p>
          </p:txBody>
        </p:sp>
        <p:cxnSp>
          <p:nvCxnSpPr>
            <p:cNvPr id="92" name="직선 화살표 연결선 91"/>
            <p:cNvCxnSpPr/>
            <p:nvPr/>
          </p:nvCxnSpPr>
          <p:spPr>
            <a:xfrm>
              <a:off x="4137562" y="3388314"/>
              <a:ext cx="261961" cy="0"/>
            </a:xfrm>
            <a:prstGeom prst="straightConnector1">
              <a:avLst/>
            </a:prstGeom>
            <a:ln w="25400"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4039187" y="339811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주문</a:t>
              </a:r>
            </a:p>
          </p:txBody>
        </p:sp>
        <p:cxnSp>
          <p:nvCxnSpPr>
            <p:cNvPr id="95" name="직선 화살표 연결선 94"/>
            <p:cNvCxnSpPr/>
            <p:nvPr/>
          </p:nvCxnSpPr>
          <p:spPr>
            <a:xfrm>
              <a:off x="4154496" y="2990773"/>
              <a:ext cx="26196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4039187" y="2742979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도매</a:t>
              </a:r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4441221" y="3778556"/>
              <a:ext cx="1008112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온라인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쇼핑몰</a:t>
              </a:r>
            </a:p>
          </p:txBody>
        </p:sp>
        <p:cxnSp>
          <p:nvCxnSpPr>
            <p:cNvPr id="98" name="직선 화살표 연결선 97"/>
            <p:cNvCxnSpPr/>
            <p:nvPr/>
          </p:nvCxnSpPr>
          <p:spPr>
            <a:xfrm>
              <a:off x="5564806" y="3905638"/>
              <a:ext cx="2619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5466431" y="3915436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정보</a:t>
              </a:r>
            </a:p>
          </p:txBody>
        </p:sp>
        <p:cxnSp>
          <p:nvCxnSpPr>
            <p:cNvPr id="100" name="직선 화살표 연결선 99"/>
            <p:cNvCxnSpPr/>
            <p:nvPr/>
          </p:nvCxnSpPr>
          <p:spPr>
            <a:xfrm>
              <a:off x="5581740" y="3508097"/>
              <a:ext cx="2619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5466431" y="3260303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판매</a:t>
              </a:r>
            </a:p>
          </p:txBody>
        </p:sp>
        <p:sp>
          <p:nvSpPr>
            <p:cNvPr id="102" name="다이아몬드 101"/>
            <p:cNvSpPr/>
            <p:nvPr/>
          </p:nvSpPr>
          <p:spPr>
            <a:xfrm>
              <a:off x="3745650" y="1539926"/>
              <a:ext cx="1028220" cy="1028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</a:rPr>
                <a:t>사입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3" name="직선 화살표 연결선 102"/>
            <p:cNvCxnSpPr/>
            <p:nvPr/>
          </p:nvCxnSpPr>
          <p:spPr>
            <a:xfrm flipV="1">
              <a:off x="3614669" y="2266388"/>
              <a:ext cx="261961" cy="21602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/>
            <p:nvPr/>
          </p:nvCxnSpPr>
          <p:spPr>
            <a:xfrm>
              <a:off x="4622232" y="2301890"/>
              <a:ext cx="303275" cy="24757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모서리가 둥근 직사각형 82"/>
            <p:cNvSpPr/>
            <p:nvPr/>
          </p:nvSpPr>
          <p:spPr>
            <a:xfrm>
              <a:off x="1540445" y="3851920"/>
              <a:ext cx="1008112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원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,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부자재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직선 화살표 연결선 83"/>
            <p:cNvCxnSpPr/>
            <p:nvPr/>
          </p:nvCxnSpPr>
          <p:spPr>
            <a:xfrm flipV="1">
              <a:off x="2060848" y="3635896"/>
              <a:ext cx="0" cy="21602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7143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Box 304"/>
          <p:cNvSpPr txBox="1"/>
          <p:nvPr/>
        </p:nvSpPr>
        <p:spPr>
          <a:xfrm>
            <a:off x="89413" y="2719419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비즈니스 프로세스 분석</a:t>
            </a:r>
            <a:endParaRPr lang="en-US" altLang="ko-KR" b="1" dirty="0"/>
          </a:p>
        </p:txBody>
      </p:sp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140281" y="4358487"/>
            <a:ext cx="576648" cy="1581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</a:t>
            </a:r>
            <a:endParaRPr lang="en-US" altLang="ko-KR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원</a:t>
            </a:r>
            <a:endParaRPr lang="en-US" altLang="ko-KR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</a:t>
            </a:r>
            <a:endParaRPr lang="en-US" altLang="ko-KR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능</a:t>
            </a:r>
            <a:endParaRPr lang="en-US" altLang="ko-KR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18512" y="3167041"/>
            <a:ext cx="576648" cy="10626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</a:t>
            </a:r>
            <a:endParaRPr lang="en-US" altLang="ko-KR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</a:t>
            </a:r>
            <a:endParaRPr lang="en-US" altLang="ko-KR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능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889924" y="4358487"/>
            <a:ext cx="5061236" cy="158166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/>
          <p:cNvSpPr/>
          <p:nvPr/>
        </p:nvSpPr>
        <p:spPr>
          <a:xfrm>
            <a:off x="909085" y="3157769"/>
            <a:ext cx="5083005" cy="106268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1" name="직선 연결선 90"/>
          <p:cNvCxnSpPr/>
          <p:nvPr/>
        </p:nvCxnSpPr>
        <p:spPr>
          <a:xfrm flipV="1">
            <a:off x="889924" y="4860032"/>
            <a:ext cx="5061236" cy="2567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889924" y="5437644"/>
            <a:ext cx="5061236" cy="22441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2408630" y="3166276"/>
            <a:ext cx="0" cy="1062681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4204478" y="3166276"/>
            <a:ext cx="0" cy="1062681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947589" y="4440866"/>
            <a:ext cx="5296930" cy="37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재무 활동</a:t>
            </a:r>
            <a:r>
              <a:rPr lang="en-US" altLang="ko-KR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재무</a:t>
            </a:r>
            <a:r>
              <a:rPr lang="en-US" altLang="ko-KR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자금</a:t>
            </a:r>
            <a:r>
              <a:rPr lang="en-US" altLang="ko-KR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):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대금 지불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수금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 등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47589" y="4959853"/>
            <a:ext cx="5296930" cy="37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인사</a:t>
            </a:r>
            <a:r>
              <a:rPr lang="en-US" altLang="ko-KR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인적자원관리</a:t>
            </a:r>
            <a:r>
              <a:rPr lang="en-US" altLang="ko-KR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):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채용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교육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배치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임금 등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47589" y="5499112"/>
            <a:ext cx="5296930" cy="37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영업활동</a:t>
            </a:r>
            <a:r>
              <a:rPr lang="en-US" altLang="ko-KR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고객관리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매출관리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영업 등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51029" y="3217072"/>
            <a:ext cx="162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물류 활동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491009" y="3217072"/>
            <a:ext cx="162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구매 활동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369236" y="3217072"/>
            <a:ext cx="162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재고관리 활동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94013" y="3675817"/>
            <a:ext cx="1622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배송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491007" y="3657068"/>
            <a:ext cx="1622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발주</a:t>
            </a: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239489" y="3586404"/>
            <a:ext cx="184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 등록관리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재고관리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출납관리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785" y="1670688"/>
            <a:ext cx="6607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공급 사슬 구조상에서 도매상</a:t>
            </a:r>
            <a:r>
              <a:rPr lang="en-US" altLang="ko-KR" dirty="0"/>
              <a:t>, </a:t>
            </a:r>
            <a:r>
              <a:rPr lang="ko-KR" altLang="en-US" dirty="0" err="1"/>
              <a:t>사입</a:t>
            </a:r>
            <a:r>
              <a:rPr lang="en-US" altLang="ko-KR" dirty="0"/>
              <a:t>, </a:t>
            </a:r>
            <a:r>
              <a:rPr lang="ko-KR" altLang="en-US" dirty="0"/>
              <a:t>소매상은 유사한 프로세스</a:t>
            </a:r>
            <a:endParaRPr lang="en-US" altLang="ko-KR" dirty="0"/>
          </a:p>
          <a:p>
            <a:r>
              <a:rPr lang="ko-KR" altLang="en-US" dirty="0"/>
              <a:t>구조를 가지고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11" name="TextBox 110"/>
          <p:cNvSpPr txBox="1"/>
          <p:nvPr/>
        </p:nvSpPr>
        <p:spPr>
          <a:xfrm>
            <a:off x="146637" y="6410296"/>
            <a:ext cx="5845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기능을 분류 했지만</a:t>
            </a:r>
            <a:r>
              <a:rPr lang="en-US" altLang="ko-KR" dirty="0"/>
              <a:t>, </a:t>
            </a:r>
            <a:r>
              <a:rPr lang="ko-KR" altLang="en-US" dirty="0"/>
              <a:t>영세한 도매</a:t>
            </a:r>
            <a:r>
              <a:rPr lang="en-US" altLang="ko-KR" dirty="0"/>
              <a:t>/</a:t>
            </a:r>
            <a:r>
              <a:rPr lang="ko-KR" altLang="en-US" dirty="0"/>
              <a:t>소매 업체는 업무 프로세스는 대부분 경험적으로 실시하고 있다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이를 체계적으로 관리 해 줄 수 있는 시스템의 도입이 필요하다고 판단된다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사용자의 편의성을 중시하는 것이 중요하다</a:t>
            </a:r>
            <a:r>
              <a:rPr lang="en-US" altLang="ko-KR" dirty="0"/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-30Page-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33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직선 연결선 184"/>
          <p:cNvCxnSpPr/>
          <p:nvPr/>
        </p:nvCxnSpPr>
        <p:spPr>
          <a:xfrm>
            <a:off x="108892" y="2179893"/>
            <a:ext cx="29353" cy="4360091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128627" y="2572335"/>
            <a:ext cx="0" cy="369552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023854" y="2572335"/>
            <a:ext cx="0" cy="369552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959345" y="2582992"/>
            <a:ext cx="0" cy="369552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3908839" y="2572335"/>
            <a:ext cx="0" cy="369552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4943078" y="2572335"/>
            <a:ext cx="0" cy="369552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85740" y="1823854"/>
            <a:ext cx="127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1120910" y="1823854"/>
            <a:ext cx="1088229" cy="42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물류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2043040" y="1823854"/>
            <a:ext cx="960346" cy="42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구매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2969430" y="1823854"/>
            <a:ext cx="1043140" cy="42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재무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3893770" y="1823854"/>
            <a:ext cx="1233287" cy="42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영업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4936606" y="1823854"/>
            <a:ext cx="913775" cy="42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인사</a:t>
            </a:r>
          </a:p>
        </p:txBody>
      </p:sp>
      <p:sp>
        <p:nvSpPr>
          <p:cNvPr id="197" name="직사각형 196"/>
          <p:cNvSpPr/>
          <p:nvPr/>
        </p:nvSpPr>
        <p:spPr>
          <a:xfrm>
            <a:off x="2222917" y="3475790"/>
            <a:ext cx="800646" cy="3909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주문관리</a:t>
            </a:r>
          </a:p>
        </p:txBody>
      </p:sp>
      <p:sp>
        <p:nvSpPr>
          <p:cNvPr id="199" name="직사각형 198"/>
          <p:cNvSpPr/>
          <p:nvPr/>
        </p:nvSpPr>
        <p:spPr>
          <a:xfrm>
            <a:off x="1179875" y="3156601"/>
            <a:ext cx="800646" cy="3909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배송관리</a:t>
            </a:r>
          </a:p>
        </p:txBody>
      </p:sp>
      <p:sp>
        <p:nvSpPr>
          <p:cNvPr id="203" name="직사각형 202"/>
          <p:cNvSpPr/>
          <p:nvPr/>
        </p:nvSpPr>
        <p:spPr>
          <a:xfrm>
            <a:off x="300678" y="2564362"/>
            <a:ext cx="800646" cy="7403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283124" y="4728467"/>
            <a:ext cx="800646" cy="3909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출하관리</a:t>
            </a:r>
          </a:p>
        </p:txBody>
      </p:sp>
      <p:sp>
        <p:nvSpPr>
          <p:cNvPr id="206" name="직사각형 205"/>
          <p:cNvSpPr/>
          <p:nvPr/>
        </p:nvSpPr>
        <p:spPr>
          <a:xfrm>
            <a:off x="3042439" y="4584613"/>
            <a:ext cx="800646" cy="3909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지불관리</a:t>
            </a:r>
          </a:p>
        </p:txBody>
      </p:sp>
      <p:sp>
        <p:nvSpPr>
          <p:cNvPr id="207" name="직사각형 206"/>
          <p:cNvSpPr/>
          <p:nvPr/>
        </p:nvSpPr>
        <p:spPr>
          <a:xfrm>
            <a:off x="3042439" y="5373755"/>
            <a:ext cx="800646" cy="3909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수금관리</a:t>
            </a:r>
          </a:p>
        </p:txBody>
      </p:sp>
      <p:sp>
        <p:nvSpPr>
          <p:cNvPr id="208" name="직사각형 207"/>
          <p:cNvSpPr/>
          <p:nvPr/>
        </p:nvSpPr>
        <p:spPr>
          <a:xfrm>
            <a:off x="3039761" y="6274599"/>
            <a:ext cx="800646" cy="3909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회계관리</a:t>
            </a:r>
          </a:p>
        </p:txBody>
      </p:sp>
      <p:sp>
        <p:nvSpPr>
          <p:cNvPr id="209" name="직사각형 208"/>
          <p:cNvSpPr/>
          <p:nvPr/>
        </p:nvSpPr>
        <p:spPr>
          <a:xfrm>
            <a:off x="4018348" y="2564362"/>
            <a:ext cx="800646" cy="3909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고객관리</a:t>
            </a:r>
          </a:p>
        </p:txBody>
      </p:sp>
      <p:sp>
        <p:nvSpPr>
          <p:cNvPr id="210" name="직사각형 209"/>
          <p:cNvSpPr/>
          <p:nvPr/>
        </p:nvSpPr>
        <p:spPr>
          <a:xfrm>
            <a:off x="4018349" y="3494999"/>
            <a:ext cx="800646" cy="3909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매출관리</a:t>
            </a:r>
          </a:p>
        </p:txBody>
      </p:sp>
      <p:sp>
        <p:nvSpPr>
          <p:cNvPr id="212" name="직사각형 211"/>
          <p:cNvSpPr/>
          <p:nvPr/>
        </p:nvSpPr>
        <p:spPr>
          <a:xfrm>
            <a:off x="4969181" y="2594155"/>
            <a:ext cx="800646" cy="3909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직원관리</a:t>
            </a:r>
          </a:p>
        </p:txBody>
      </p:sp>
      <p:sp>
        <p:nvSpPr>
          <p:cNvPr id="213" name="직사각형 212"/>
          <p:cNvSpPr/>
          <p:nvPr/>
        </p:nvSpPr>
        <p:spPr>
          <a:xfrm>
            <a:off x="4966862" y="3494999"/>
            <a:ext cx="800646" cy="3909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임금관리</a:t>
            </a:r>
          </a:p>
        </p:txBody>
      </p:sp>
      <p:cxnSp>
        <p:nvCxnSpPr>
          <p:cNvPr id="216" name="꺾인 연결선 215"/>
          <p:cNvCxnSpPr>
            <a:stCxn id="203" idx="3"/>
            <a:endCxn id="206" idx="1"/>
          </p:cNvCxnSpPr>
          <p:nvPr/>
        </p:nvCxnSpPr>
        <p:spPr>
          <a:xfrm>
            <a:off x="1101324" y="2934529"/>
            <a:ext cx="1941115" cy="1845546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꺾인 연결선 216"/>
          <p:cNvCxnSpPr>
            <a:stCxn id="199" idx="3"/>
            <a:endCxn id="197" idx="1"/>
          </p:cNvCxnSpPr>
          <p:nvPr/>
        </p:nvCxnSpPr>
        <p:spPr>
          <a:xfrm>
            <a:off x="1980521" y="3352063"/>
            <a:ext cx="242396" cy="31918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199" idx="2"/>
            <a:endCxn id="207" idx="1"/>
          </p:cNvCxnSpPr>
          <p:nvPr/>
        </p:nvCxnSpPr>
        <p:spPr>
          <a:xfrm rot="16200000" flipH="1">
            <a:off x="1300472" y="3827250"/>
            <a:ext cx="2021692" cy="146224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0" name="꺾인 연결선 219"/>
          <p:cNvCxnSpPr>
            <a:stCxn id="206" idx="3"/>
            <a:endCxn id="210" idx="1"/>
          </p:cNvCxnSpPr>
          <p:nvPr/>
        </p:nvCxnSpPr>
        <p:spPr>
          <a:xfrm flipV="1">
            <a:off x="3843084" y="3739988"/>
            <a:ext cx="175264" cy="99055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3" name="꺾인 연결선 222"/>
          <p:cNvCxnSpPr>
            <a:stCxn id="209" idx="1"/>
            <a:endCxn id="197" idx="3"/>
          </p:cNvCxnSpPr>
          <p:nvPr/>
        </p:nvCxnSpPr>
        <p:spPr>
          <a:xfrm rot="10800000" flipV="1">
            <a:off x="3023564" y="2759824"/>
            <a:ext cx="994785" cy="91142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4" name="꺾인 연결선 223"/>
          <p:cNvCxnSpPr>
            <a:stCxn id="209" idx="0"/>
            <a:endCxn id="203" idx="0"/>
          </p:cNvCxnSpPr>
          <p:nvPr/>
        </p:nvCxnSpPr>
        <p:spPr>
          <a:xfrm rot="16200000" flipV="1">
            <a:off x="2559836" y="705527"/>
            <a:ext cx="12700" cy="3717670"/>
          </a:xfrm>
          <a:prstGeom prst="bentConnector3">
            <a:avLst>
              <a:gd name="adj1" fmla="val 180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꺾인 연결선 224"/>
          <p:cNvCxnSpPr>
            <a:stCxn id="203" idx="3"/>
            <a:endCxn id="197" idx="0"/>
          </p:cNvCxnSpPr>
          <p:nvPr/>
        </p:nvCxnSpPr>
        <p:spPr>
          <a:xfrm>
            <a:off x="1101324" y="2934529"/>
            <a:ext cx="1521916" cy="54126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6" name="직선 화살표 연결선 225"/>
          <p:cNvCxnSpPr>
            <a:stCxn id="203" idx="2"/>
            <a:endCxn id="204" idx="0"/>
          </p:cNvCxnSpPr>
          <p:nvPr/>
        </p:nvCxnSpPr>
        <p:spPr>
          <a:xfrm flipH="1">
            <a:off x="683447" y="3304696"/>
            <a:ext cx="17554" cy="142377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화살표 연결선 227"/>
          <p:cNvCxnSpPr>
            <a:stCxn id="207" idx="2"/>
            <a:endCxn id="208" idx="0"/>
          </p:cNvCxnSpPr>
          <p:nvPr/>
        </p:nvCxnSpPr>
        <p:spPr>
          <a:xfrm flipH="1">
            <a:off x="3440084" y="5787858"/>
            <a:ext cx="2678" cy="463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9" name="꺾인 연결선 228"/>
          <p:cNvCxnSpPr>
            <a:stCxn id="206" idx="3"/>
            <a:endCxn id="208" idx="3"/>
          </p:cNvCxnSpPr>
          <p:nvPr/>
        </p:nvCxnSpPr>
        <p:spPr>
          <a:xfrm flipH="1">
            <a:off x="3840406" y="4856893"/>
            <a:ext cx="2678" cy="1536351"/>
          </a:xfrm>
          <a:prstGeom prst="bentConnector3">
            <a:avLst>
              <a:gd name="adj1" fmla="val -508678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/>
          <p:cNvCxnSpPr>
            <a:stCxn id="209" idx="2"/>
            <a:endCxn id="210" idx="0"/>
          </p:cNvCxnSpPr>
          <p:nvPr/>
        </p:nvCxnSpPr>
        <p:spPr>
          <a:xfrm>
            <a:off x="4418671" y="2979819"/>
            <a:ext cx="1" cy="4906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2" name="직선 화살표 연결선 231"/>
          <p:cNvCxnSpPr>
            <a:stCxn id="212" idx="2"/>
            <a:endCxn id="213" idx="0"/>
          </p:cNvCxnSpPr>
          <p:nvPr/>
        </p:nvCxnSpPr>
        <p:spPr>
          <a:xfrm flipH="1">
            <a:off x="5367186" y="3008258"/>
            <a:ext cx="2319" cy="463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6" name="꺾인 연결선 235"/>
          <p:cNvCxnSpPr>
            <a:stCxn id="199" idx="0"/>
            <a:endCxn id="209" idx="1"/>
          </p:cNvCxnSpPr>
          <p:nvPr/>
        </p:nvCxnSpPr>
        <p:spPr>
          <a:xfrm rot="5400000" flipH="1" flipV="1">
            <a:off x="2600885" y="1739138"/>
            <a:ext cx="396777" cy="243815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/>
          <p:cNvSpPr txBox="1"/>
          <p:nvPr/>
        </p:nvSpPr>
        <p:spPr>
          <a:xfrm>
            <a:off x="172476" y="4077096"/>
            <a:ext cx="7577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재고정보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3523612" y="2524533"/>
            <a:ext cx="810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대금정보</a:t>
            </a:r>
          </a:p>
        </p:txBody>
      </p:sp>
      <p:sp>
        <p:nvSpPr>
          <p:cNvPr id="244" name="TextBox 243"/>
          <p:cNvSpPr txBox="1"/>
          <p:nvPr/>
        </p:nvSpPr>
        <p:spPr>
          <a:xfrm>
            <a:off x="3550527" y="3481461"/>
            <a:ext cx="7789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매출정보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3518860" y="4285661"/>
            <a:ext cx="8106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매출정보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1702445" y="4064805"/>
            <a:ext cx="76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재고정보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1014386" y="2585745"/>
            <a:ext cx="758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재고정보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1821633" y="5547782"/>
            <a:ext cx="884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거래명세서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2664046" y="5142793"/>
            <a:ext cx="1218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거래명세서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3385371" y="5890214"/>
            <a:ext cx="868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거래명세서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1527747" y="2531793"/>
            <a:ext cx="8936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고객정보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2440175" y="3032670"/>
            <a:ext cx="9016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재고정보</a:t>
            </a:r>
          </a:p>
        </p:txBody>
      </p:sp>
      <p:sp>
        <p:nvSpPr>
          <p:cNvPr id="262" name="TextBox 261"/>
          <p:cNvSpPr txBox="1"/>
          <p:nvPr/>
        </p:nvSpPr>
        <p:spPr>
          <a:xfrm>
            <a:off x="1863694" y="2995321"/>
            <a:ext cx="763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주문정보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2741935" y="3297898"/>
            <a:ext cx="808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고객정보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752112" y="6539984"/>
            <a:ext cx="8295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지불정보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4365414" y="2235507"/>
            <a:ext cx="787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재고정보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253262" y="2250843"/>
            <a:ext cx="7658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고객정보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4361548" y="3032670"/>
            <a:ext cx="834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매출정보</a:t>
            </a:r>
          </a:p>
        </p:txBody>
      </p:sp>
      <p:sp>
        <p:nvSpPr>
          <p:cNvPr id="271" name="TextBox 270"/>
          <p:cNvSpPr txBox="1"/>
          <p:nvPr/>
        </p:nvSpPr>
        <p:spPr>
          <a:xfrm>
            <a:off x="4366083" y="3203290"/>
            <a:ext cx="829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고객정보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-7605" y="1225410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도매상 비즈니스 </a:t>
            </a:r>
            <a:r>
              <a:rPr lang="ko-KR" altLang="en-US" b="1" dirty="0"/>
              <a:t>프로세스 분석</a:t>
            </a:r>
            <a:endParaRPr lang="en-US" altLang="ko-KR" b="1" dirty="0"/>
          </a:p>
        </p:txBody>
      </p:sp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1188680" y="6322515"/>
            <a:ext cx="800646" cy="3909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택배</a:t>
            </a:r>
          </a:p>
        </p:txBody>
      </p:sp>
      <p:cxnSp>
        <p:nvCxnSpPr>
          <p:cNvPr id="17" name="꺾인 연결선 16"/>
          <p:cNvCxnSpPr>
            <a:stCxn id="197" idx="2"/>
            <a:endCxn id="110" idx="3"/>
          </p:cNvCxnSpPr>
          <p:nvPr/>
        </p:nvCxnSpPr>
        <p:spPr>
          <a:xfrm rot="5400000">
            <a:off x="980652" y="4875388"/>
            <a:ext cx="2651263" cy="6339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/>
          <p:cNvCxnSpPr>
            <a:stCxn id="204" idx="2"/>
            <a:endCxn id="110" idx="1"/>
          </p:cNvCxnSpPr>
          <p:nvPr/>
        </p:nvCxnSpPr>
        <p:spPr>
          <a:xfrm rot="16200000" flipH="1">
            <a:off x="236770" y="5566067"/>
            <a:ext cx="1398586" cy="5052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2184735" y="6711274"/>
            <a:ext cx="784695" cy="5744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발주 관리</a:t>
            </a:r>
          </a:p>
        </p:txBody>
      </p:sp>
      <p:cxnSp>
        <p:nvCxnSpPr>
          <p:cNvPr id="71" name="꺾인 연결선 16"/>
          <p:cNvCxnSpPr>
            <a:stCxn id="203" idx="1"/>
            <a:endCxn id="64" idx="1"/>
          </p:cNvCxnSpPr>
          <p:nvPr/>
        </p:nvCxnSpPr>
        <p:spPr>
          <a:xfrm rot="10800000" flipH="1" flipV="1">
            <a:off x="300677" y="2934529"/>
            <a:ext cx="1884057" cy="4063950"/>
          </a:xfrm>
          <a:prstGeom prst="bentConnector3">
            <a:avLst>
              <a:gd name="adj1" fmla="val -121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215"/>
          <p:cNvCxnSpPr>
            <a:stCxn id="64" idx="0"/>
            <a:endCxn id="206" idx="2"/>
          </p:cNvCxnSpPr>
          <p:nvPr/>
        </p:nvCxnSpPr>
        <p:spPr>
          <a:xfrm rot="5400000" flipH="1" flipV="1">
            <a:off x="2142054" y="5410567"/>
            <a:ext cx="1735737" cy="865679"/>
          </a:xfrm>
          <a:prstGeom prst="bentConnector3">
            <a:avLst>
              <a:gd name="adj1" fmla="val 91875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97348" y="6869398"/>
            <a:ext cx="7577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재고정보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159138" y="6120026"/>
            <a:ext cx="767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발주 정보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-31Page-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2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모서리가 둥근 직사각형 80"/>
          <p:cNvSpPr/>
          <p:nvPr/>
        </p:nvSpPr>
        <p:spPr>
          <a:xfrm>
            <a:off x="1861540" y="5605089"/>
            <a:ext cx="710783" cy="242278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3660" y="72313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cxnSp>
        <p:nvCxnSpPr>
          <p:cNvPr id="66" name="꺾인 연결선 65"/>
          <p:cNvCxnSpPr/>
          <p:nvPr/>
        </p:nvCxnSpPr>
        <p:spPr>
          <a:xfrm>
            <a:off x="1113003" y="-3204864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43711" y="753912"/>
            <a:ext cx="1591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A.2 As – Is 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202163" y="1120260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A.2.1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비즈니스 프로세스 분석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32656" y="1619672"/>
            <a:ext cx="293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생산 프로세스</a:t>
            </a:r>
            <a:endParaRPr lang="ko-KR" altLang="en-US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332656" y="2084796"/>
            <a:ext cx="2531657" cy="129614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393153" y="2242356"/>
            <a:ext cx="100811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디자이너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/>
              <a:t>디자인</a:t>
            </a:r>
            <a:endParaRPr lang="en-US" altLang="ko-KR" sz="1200" dirty="0"/>
          </a:p>
          <a:p>
            <a:pPr algn="ctr"/>
            <a:r>
              <a:rPr lang="en-US" altLang="ko-KR" sz="1200" dirty="0"/>
              <a:t>MD</a:t>
            </a:r>
            <a:endParaRPr lang="ko-KR" altLang="en-US" sz="1200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1797309" y="2245746"/>
            <a:ext cx="100811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봉제공장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/>
              <a:t>샘플제작</a:t>
            </a:r>
            <a:endParaRPr lang="en-US" altLang="ko-KR" sz="1100" dirty="0"/>
          </a:p>
          <a:p>
            <a:pPr algn="ctr"/>
            <a:r>
              <a:rPr lang="ko-KR" altLang="en-US" sz="1100" dirty="0"/>
              <a:t>제품생산</a:t>
            </a:r>
          </a:p>
        </p:txBody>
      </p:sp>
      <p:sp>
        <p:nvSpPr>
          <p:cNvPr id="84" name="모서리가 둥근 직사각형 83"/>
          <p:cNvSpPr/>
          <p:nvPr/>
        </p:nvSpPr>
        <p:spPr>
          <a:xfrm>
            <a:off x="3271592" y="2251873"/>
            <a:ext cx="100811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도매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/>
              <a:t>기획</a:t>
            </a:r>
            <a:endParaRPr lang="en-US" altLang="ko-KR" sz="1100" dirty="0"/>
          </a:p>
          <a:p>
            <a:pPr algn="ctr"/>
            <a:r>
              <a:rPr lang="ko-KR" altLang="en-US" sz="1100" dirty="0"/>
              <a:t>디자인</a:t>
            </a:r>
            <a:endParaRPr lang="en-US" altLang="ko-KR" sz="1100" dirty="0"/>
          </a:p>
          <a:p>
            <a:pPr algn="ctr"/>
            <a:r>
              <a:rPr lang="ko-KR" altLang="en-US" sz="1100" dirty="0"/>
              <a:t>판매</a:t>
            </a:r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1505192" y="2588852"/>
            <a:ext cx="26196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389883" y="234105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샘플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>
            <a:off x="2945755" y="2590425"/>
            <a:ext cx="26196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2830446" y="234263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제품</a:t>
            </a:r>
          </a:p>
        </p:txBody>
      </p:sp>
      <p:cxnSp>
        <p:nvCxnSpPr>
          <p:cNvPr id="89" name="직선 화살표 연결선 88"/>
          <p:cNvCxnSpPr/>
          <p:nvPr/>
        </p:nvCxnSpPr>
        <p:spPr>
          <a:xfrm>
            <a:off x="2928821" y="3003966"/>
            <a:ext cx="261961" cy="0"/>
          </a:xfrm>
          <a:prstGeom prst="straightConnector1">
            <a:avLst/>
          </a:prstGeom>
          <a:ln w="254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830446" y="301376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의뢰</a:t>
            </a:r>
          </a:p>
        </p:txBody>
      </p:sp>
      <p:sp>
        <p:nvSpPr>
          <p:cNvPr id="2" name="곱하기 기호 1"/>
          <p:cNvSpPr/>
          <p:nvPr/>
        </p:nvSpPr>
        <p:spPr>
          <a:xfrm>
            <a:off x="-229626" y="1627455"/>
            <a:ext cx="3648271" cy="2265873"/>
          </a:xfrm>
          <a:prstGeom prst="mathMultiply">
            <a:avLst>
              <a:gd name="adj1" fmla="val 5727"/>
            </a:avLst>
          </a:prstGeom>
          <a:solidFill>
            <a:srgbClr val="FF000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1735" y="3851920"/>
            <a:ext cx="53254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위 그림은 현행 의류 생산을 간략하게 도식화한 모델이다</a:t>
            </a:r>
            <a:r>
              <a:rPr lang="en-US" altLang="ko-KR" sz="1400" b="1"/>
              <a:t>.</a:t>
            </a:r>
          </a:p>
          <a:p>
            <a:r>
              <a:rPr lang="ko-KR" altLang="en-US" sz="1400" b="1"/>
              <a:t>그러나 실제 의류 생산 프로세스는 더 복잡하다</a:t>
            </a:r>
            <a:r>
              <a:rPr lang="en-US" altLang="ko-KR" sz="1400" b="1"/>
              <a:t>. </a:t>
            </a:r>
            <a:r>
              <a:rPr lang="ko-KR" altLang="en-US" sz="1400" b="1"/>
              <a:t>이번 사업에서는 </a:t>
            </a:r>
            <a:endParaRPr lang="en-US" altLang="ko-KR" sz="1400" b="1"/>
          </a:p>
          <a:p>
            <a:r>
              <a:rPr lang="ko-KR" altLang="en-US" sz="1400" b="1"/>
              <a:t>단순화 하여 비즈니스 범위를 제한한다</a:t>
            </a:r>
            <a:r>
              <a:rPr lang="en-US" altLang="ko-KR" sz="1400" b="1"/>
              <a:t>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278204" y="3398730"/>
            <a:ext cx="2932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생산 프로세스 단순화</a:t>
            </a:r>
            <a:endParaRPr lang="ko-KR" altLang="en-US" sz="1600" b="1" dirty="0"/>
          </a:p>
        </p:txBody>
      </p:sp>
      <p:cxnSp>
        <p:nvCxnSpPr>
          <p:cNvPr id="5" name="연결선: 꺾임 4"/>
          <p:cNvCxnSpPr>
            <a:stCxn id="81" idx="2"/>
            <a:endCxn id="46" idx="1"/>
          </p:cNvCxnSpPr>
          <p:nvPr/>
        </p:nvCxnSpPr>
        <p:spPr>
          <a:xfrm rot="16200000" flipH="1">
            <a:off x="1844811" y="3134613"/>
            <a:ext cx="187067" cy="6797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83"/>
          <p:cNvSpPr/>
          <p:nvPr/>
        </p:nvSpPr>
        <p:spPr>
          <a:xfrm>
            <a:off x="2686726" y="4953637"/>
            <a:ext cx="100811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도매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/>
              <a:t>기획</a:t>
            </a:r>
            <a:endParaRPr lang="en-US" altLang="ko-KR" sz="1100" dirty="0"/>
          </a:p>
          <a:p>
            <a:pPr algn="ctr"/>
            <a:r>
              <a:rPr lang="ko-KR" altLang="en-US" sz="1100" dirty="0"/>
              <a:t>디자인</a:t>
            </a:r>
            <a:endParaRPr lang="en-US" altLang="ko-KR" sz="1100" dirty="0"/>
          </a:p>
          <a:p>
            <a:pPr algn="ctr"/>
            <a:r>
              <a:rPr lang="ko-KR" altLang="en-US" sz="1100" dirty="0"/>
              <a:t>판매</a:t>
            </a:r>
          </a:p>
        </p:txBody>
      </p:sp>
      <p:cxnSp>
        <p:nvCxnSpPr>
          <p:cNvPr id="55" name="직선 화살표 연결선 54"/>
          <p:cNvCxnSpPr>
            <a:stCxn id="63" idx="3"/>
            <a:endCxn id="52" idx="1"/>
          </p:cNvCxnSpPr>
          <p:nvPr/>
        </p:nvCxnSpPr>
        <p:spPr>
          <a:xfrm flipV="1">
            <a:off x="1705528" y="5457693"/>
            <a:ext cx="981198" cy="68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836224" y="5580507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제품 구매</a:t>
            </a:r>
            <a:endParaRPr lang="ko-KR" altLang="en-US" sz="1000" dirty="0"/>
          </a:p>
        </p:txBody>
      </p:sp>
      <p:cxnSp>
        <p:nvCxnSpPr>
          <p:cNvPr id="57" name="직선 화살표 연결선 56"/>
          <p:cNvCxnSpPr/>
          <p:nvPr/>
        </p:nvCxnSpPr>
        <p:spPr>
          <a:xfrm flipV="1">
            <a:off x="1635822" y="5157888"/>
            <a:ext cx="1050904" cy="13958"/>
          </a:xfrm>
          <a:prstGeom prst="straightConnector1">
            <a:avLst/>
          </a:prstGeom>
          <a:ln w="254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813595" y="5041756"/>
            <a:ext cx="8034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요청</a:t>
            </a:r>
            <a:r>
              <a:rPr lang="en-US" altLang="ko-KR" sz="1000"/>
              <a:t>/ </a:t>
            </a:r>
            <a:r>
              <a:rPr lang="ko-KR" altLang="en-US" sz="1000"/>
              <a:t>의뢰</a:t>
            </a:r>
            <a:endParaRPr lang="ko-KR" altLang="en-US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2508487" y="6038027"/>
            <a:ext cx="3542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구매한 제품에 대해서 데이터 모델링</a:t>
            </a:r>
            <a:endParaRPr lang="ko-KR" altLang="en-US" sz="1600" b="1" dirty="0"/>
          </a:p>
        </p:txBody>
      </p:sp>
      <p:sp>
        <p:nvSpPr>
          <p:cNvPr id="63" name="모서리가 둥근 직사각형 80"/>
          <p:cNvSpPr/>
          <p:nvPr/>
        </p:nvSpPr>
        <p:spPr>
          <a:xfrm>
            <a:off x="549476" y="4816455"/>
            <a:ext cx="1156052" cy="129614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82"/>
          <p:cNvSpPr/>
          <p:nvPr/>
        </p:nvSpPr>
        <p:spPr>
          <a:xfrm>
            <a:off x="627710" y="4977405"/>
            <a:ext cx="100811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제품 생산</a:t>
            </a:r>
            <a:endParaRPr lang="ko-KR" altLang="en-US" sz="1100" dirty="0"/>
          </a:p>
        </p:txBody>
      </p:sp>
      <p:cxnSp>
        <p:nvCxnSpPr>
          <p:cNvPr id="67" name="연결선: 꺾임 66"/>
          <p:cNvCxnSpPr>
            <a:stCxn id="65" idx="2"/>
            <a:endCxn id="59" idx="1"/>
          </p:cNvCxnSpPr>
          <p:nvPr/>
        </p:nvCxnSpPr>
        <p:spPr>
          <a:xfrm rot="16200000" flipH="1">
            <a:off x="2182741" y="5881557"/>
            <a:ext cx="359937" cy="2915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60648" y="6702289"/>
            <a:ext cx="6437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생산 업체에서 도입 되는 물품에 대한 데이터 모델링을 통하여</a:t>
            </a:r>
            <a:r>
              <a:rPr lang="en-US" altLang="ko-KR" sz="1400" b="1"/>
              <a:t>, </a:t>
            </a:r>
            <a:r>
              <a:rPr lang="ko-KR" altLang="en-US" sz="1400" b="1"/>
              <a:t>상품의 데이터를</a:t>
            </a:r>
            <a:endParaRPr lang="en-US" altLang="ko-KR" sz="1400" b="1"/>
          </a:p>
          <a:p>
            <a:r>
              <a:rPr lang="ko-KR" altLang="en-US" sz="1400" b="1"/>
              <a:t>시스템에 등록하고 관리한다</a:t>
            </a:r>
            <a:r>
              <a:rPr lang="en-US" altLang="ko-KR" sz="1400" b="1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-32Page-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1104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3660" y="72313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cxnSp>
        <p:nvCxnSpPr>
          <p:cNvPr id="66" name="꺾인 연결선 65"/>
          <p:cNvCxnSpPr/>
          <p:nvPr/>
        </p:nvCxnSpPr>
        <p:spPr>
          <a:xfrm>
            <a:off x="1113003" y="-3204864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/>
          <p:cNvGrpSpPr/>
          <p:nvPr/>
        </p:nvGrpSpPr>
        <p:grpSpPr>
          <a:xfrm>
            <a:off x="202163" y="2319208"/>
            <a:ext cx="4478765" cy="3573711"/>
            <a:chOff x="332656" y="2662759"/>
            <a:chExt cx="4478765" cy="6085705"/>
          </a:xfrm>
        </p:grpSpPr>
        <p:sp>
          <p:nvSpPr>
            <p:cNvPr id="108" name="모서리가 둥근 직사각형 107"/>
            <p:cNvSpPr/>
            <p:nvPr/>
          </p:nvSpPr>
          <p:spPr>
            <a:xfrm>
              <a:off x="922989" y="7884367"/>
              <a:ext cx="1028737" cy="86409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/>
                <a:t>테그</a:t>
              </a:r>
              <a:r>
                <a:rPr lang="ko-KR" altLang="en-US" sz="1200" dirty="0"/>
                <a:t> 부착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전표 작성</a:t>
              </a:r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902364" y="5676326"/>
              <a:ext cx="1028737" cy="9839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중간 진행 확인</a:t>
              </a:r>
            </a:p>
          </p:txBody>
        </p:sp>
        <p:sp>
          <p:nvSpPr>
            <p:cNvPr id="110" name="모서리가 둥근 직사각형 109"/>
            <p:cNvSpPr/>
            <p:nvPr/>
          </p:nvSpPr>
          <p:spPr>
            <a:xfrm>
              <a:off x="2321898" y="5724128"/>
              <a:ext cx="1028737" cy="936103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QC </a:t>
              </a:r>
              <a:r>
                <a:rPr lang="ko-KR" altLang="en-US" sz="1200" dirty="0"/>
                <a:t>확인</a:t>
              </a:r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3762059" y="5724128"/>
              <a:ext cx="1028737" cy="936103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본사 </a:t>
              </a:r>
              <a:r>
                <a:rPr lang="ko-KR" altLang="en-US" sz="1200" dirty="0" err="1"/>
                <a:t>검품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검수 실시</a:t>
              </a:r>
            </a:p>
          </p:txBody>
        </p:sp>
        <p:sp>
          <p:nvSpPr>
            <p:cNvPr id="112" name="모서리가 둥근 직사각형 111"/>
            <p:cNvSpPr/>
            <p:nvPr/>
          </p:nvSpPr>
          <p:spPr>
            <a:xfrm>
              <a:off x="922989" y="3560143"/>
              <a:ext cx="1028737" cy="939849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샘플제작 </a:t>
              </a:r>
              <a:r>
                <a:rPr lang="ko-KR" altLang="en-US" sz="1100" dirty="0" err="1"/>
                <a:t>발주시</a:t>
              </a:r>
              <a:r>
                <a:rPr lang="ko-KR" altLang="en-US" sz="1100" dirty="0"/>
                <a:t> </a:t>
              </a:r>
              <a:r>
                <a:rPr lang="en-US" altLang="ko-KR" sz="1100" dirty="0"/>
                <a:t>1</a:t>
              </a:r>
              <a:r>
                <a:rPr lang="ko-KR" altLang="en-US" sz="1100" dirty="0"/>
                <a:t>일 추가</a:t>
              </a:r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2342523" y="3560143"/>
              <a:ext cx="1028737" cy="939849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사전 조사 완료</a:t>
              </a:r>
            </a:p>
          </p:txBody>
        </p:sp>
        <p:sp>
          <p:nvSpPr>
            <p:cNvPr id="114" name="모서리가 둥근 직사각형 113"/>
            <p:cNvSpPr/>
            <p:nvPr/>
          </p:nvSpPr>
          <p:spPr>
            <a:xfrm>
              <a:off x="3782684" y="3560143"/>
              <a:ext cx="1028737" cy="939849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생산량에 따라 기간변동</a:t>
              </a: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922989" y="2686745"/>
              <a:ext cx="1028737" cy="8733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아이템 선정 및 발주</a:t>
              </a: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2342524" y="2662759"/>
              <a:ext cx="1028737" cy="8733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원 부자재 매입</a:t>
              </a: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3782684" y="2662759"/>
              <a:ext cx="1028737" cy="8733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공장 선정 및 생산 작업</a:t>
              </a: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902364" y="4850729"/>
              <a:ext cx="1028737" cy="8733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생산진행</a:t>
              </a: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2321899" y="4850729"/>
              <a:ext cx="1028737" cy="8733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생산종료</a:t>
              </a: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3762059" y="4850729"/>
              <a:ext cx="1028737" cy="8733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창고 납품 완료</a:t>
              </a: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922989" y="7010969"/>
              <a:ext cx="1028737" cy="8733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창고 출고</a:t>
              </a: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2342524" y="7010969"/>
              <a:ext cx="1028737" cy="8733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매장 도착 및 판매</a:t>
              </a:r>
            </a:p>
          </p:txBody>
        </p:sp>
        <p:sp>
          <p:nvSpPr>
            <p:cNvPr id="123" name="오른쪽 화살표 122"/>
            <p:cNvSpPr/>
            <p:nvPr/>
          </p:nvSpPr>
          <p:spPr>
            <a:xfrm>
              <a:off x="1979627" y="3419872"/>
              <a:ext cx="293779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4" name="오른쪽 화살표 123"/>
            <p:cNvSpPr/>
            <p:nvPr/>
          </p:nvSpPr>
          <p:spPr>
            <a:xfrm>
              <a:off x="3430082" y="3407637"/>
              <a:ext cx="293779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5" name="오른쪽 화살표 124"/>
            <p:cNvSpPr/>
            <p:nvPr/>
          </p:nvSpPr>
          <p:spPr>
            <a:xfrm>
              <a:off x="1997362" y="5544108"/>
              <a:ext cx="293779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6" name="오른쪽 화살표 125"/>
            <p:cNvSpPr/>
            <p:nvPr/>
          </p:nvSpPr>
          <p:spPr>
            <a:xfrm>
              <a:off x="3409524" y="5544108"/>
              <a:ext cx="293779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7" name="오른쪽 화살표 126"/>
            <p:cNvSpPr/>
            <p:nvPr/>
          </p:nvSpPr>
          <p:spPr>
            <a:xfrm>
              <a:off x="1997362" y="7652816"/>
              <a:ext cx="293779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339791" y="3366181"/>
              <a:ext cx="780352" cy="47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333590" y="5584154"/>
              <a:ext cx="780352" cy="47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32656" y="7617462"/>
              <a:ext cx="780352" cy="47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261019" y="1740170"/>
            <a:ext cx="423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동대문 의류 업체 발주프로세스</a:t>
            </a:r>
          </a:p>
        </p:txBody>
      </p:sp>
      <p:sp>
        <p:nvSpPr>
          <p:cNvPr id="133" name="아래쪽 화살표 132"/>
          <p:cNvSpPr/>
          <p:nvPr/>
        </p:nvSpPr>
        <p:spPr>
          <a:xfrm>
            <a:off x="448323" y="2342552"/>
            <a:ext cx="288032" cy="3384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/>
          <p:cNvSpPr txBox="1"/>
          <p:nvPr/>
        </p:nvSpPr>
        <p:spPr>
          <a:xfrm>
            <a:off x="4543711" y="753912"/>
            <a:ext cx="1591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A.2 As – Is 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202163" y="1120260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A.2.1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비즈니스 프로세스 분석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0648" y="6169222"/>
            <a:ext cx="5745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발주 프로세스는 도매업체가 생산 업체에게 제품을 발주하는 과정이다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b="1" dirty="0"/>
              <a:t>새로운 제품을 도입하는 과정을 보여준다</a:t>
            </a:r>
            <a:r>
              <a:rPr lang="en-US" altLang="ko-KR" sz="1400" b="1" dirty="0"/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-33Page-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15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277506" y="2468062"/>
            <a:ext cx="5383741" cy="2125228"/>
          </a:xfrm>
          <a:prstGeom prst="roundRect">
            <a:avLst>
              <a:gd name="adj" fmla="val 2658"/>
            </a:avLst>
          </a:prstGeom>
          <a:solidFill>
            <a:schemeClr val="accent1">
              <a:alpha val="27000"/>
            </a:schemeClr>
          </a:solidFill>
          <a:ln w="19050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591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A.2 As – Is 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390806" y="2339752"/>
            <a:ext cx="949847" cy="2542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영업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41296" y="2664151"/>
            <a:ext cx="899593" cy="593210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거래처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영업활동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703721" y="2664151"/>
            <a:ext cx="899593" cy="593210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계약 수립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131068" y="2664151"/>
            <a:ext cx="899593" cy="593210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거래처와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정보교환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558416" y="2664151"/>
            <a:ext cx="899593" cy="593210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구매</a:t>
            </a:r>
            <a:r>
              <a:rPr lang="en-US" altLang="ko-KR" sz="11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1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물류</a:t>
            </a:r>
            <a:r>
              <a:rPr lang="en-US" altLang="ko-KR" sz="11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1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재고부서에 정보전달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004496" y="3811452"/>
            <a:ext cx="899593" cy="593210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거래발생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481143" y="3811452"/>
            <a:ext cx="899593" cy="593210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거래처 별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판매현황 관리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45290" y="3811452"/>
            <a:ext cx="899593" cy="593210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거래처 별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고객 관리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(CRM)</a:t>
            </a:r>
            <a:endParaRPr lang="ko-KR" altLang="en-US" sz="12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1340653" y="2787081"/>
            <a:ext cx="283040" cy="347350"/>
          </a:xfrm>
          <a:prstGeom prst="rightArrow">
            <a:avLst>
              <a:gd name="adj1" fmla="val 43834"/>
              <a:gd name="adj2" fmla="val 49488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4" name="오른쪽 화살표 23"/>
          <p:cNvSpPr/>
          <p:nvPr/>
        </p:nvSpPr>
        <p:spPr>
          <a:xfrm>
            <a:off x="2725671" y="2787081"/>
            <a:ext cx="283040" cy="347350"/>
          </a:xfrm>
          <a:prstGeom prst="rightArrow">
            <a:avLst>
              <a:gd name="adj1" fmla="val 43834"/>
              <a:gd name="adj2" fmla="val 49488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5" name="오른쪽 화살표 24"/>
          <p:cNvSpPr/>
          <p:nvPr/>
        </p:nvSpPr>
        <p:spPr>
          <a:xfrm>
            <a:off x="4153019" y="2787081"/>
            <a:ext cx="283040" cy="347350"/>
          </a:xfrm>
          <a:prstGeom prst="rightArrow">
            <a:avLst>
              <a:gd name="adj1" fmla="val 43834"/>
              <a:gd name="adj2" fmla="val 49488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6" name="오른쪽 화살표 25"/>
          <p:cNvSpPr/>
          <p:nvPr/>
        </p:nvSpPr>
        <p:spPr>
          <a:xfrm flipH="1">
            <a:off x="1971493" y="3935323"/>
            <a:ext cx="283040" cy="347350"/>
          </a:xfrm>
          <a:prstGeom prst="rightArrow">
            <a:avLst>
              <a:gd name="adj1" fmla="val 43834"/>
              <a:gd name="adj2" fmla="val 49488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7" name="오른쪽 화살표 26"/>
          <p:cNvSpPr/>
          <p:nvPr/>
        </p:nvSpPr>
        <p:spPr>
          <a:xfrm flipH="1">
            <a:off x="3541725" y="3935323"/>
            <a:ext cx="283040" cy="347350"/>
          </a:xfrm>
          <a:prstGeom prst="rightArrow">
            <a:avLst>
              <a:gd name="adj1" fmla="val 43834"/>
              <a:gd name="adj2" fmla="val 49488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8" name="오른쪽 화살표 27"/>
          <p:cNvSpPr/>
          <p:nvPr/>
        </p:nvSpPr>
        <p:spPr>
          <a:xfrm rot="17773182" flipH="1">
            <a:off x="4788808" y="3375381"/>
            <a:ext cx="283040" cy="347350"/>
          </a:xfrm>
          <a:prstGeom prst="rightArrow">
            <a:avLst>
              <a:gd name="adj1" fmla="val 43834"/>
              <a:gd name="adj2" fmla="val 49488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grpSp>
        <p:nvGrpSpPr>
          <p:cNvPr id="29" name="그룹 28"/>
          <p:cNvGrpSpPr/>
          <p:nvPr/>
        </p:nvGrpSpPr>
        <p:grpSpPr>
          <a:xfrm>
            <a:off x="277506" y="6968203"/>
            <a:ext cx="3780637" cy="1958753"/>
            <a:chOff x="3792122" y="3594926"/>
            <a:chExt cx="3644376" cy="1958753"/>
          </a:xfrm>
          <a:solidFill>
            <a:schemeClr val="bg1"/>
          </a:solidFill>
        </p:grpSpPr>
        <p:sp>
          <p:nvSpPr>
            <p:cNvPr id="30" name="모서리가 둥근 직사각형 29"/>
            <p:cNvSpPr/>
            <p:nvPr/>
          </p:nvSpPr>
          <p:spPr>
            <a:xfrm>
              <a:off x="3792122" y="3685593"/>
              <a:ext cx="3644376" cy="1868086"/>
            </a:xfrm>
            <a:prstGeom prst="roundRect">
              <a:avLst>
                <a:gd name="adj" fmla="val 2658"/>
              </a:avLst>
            </a:prstGeom>
            <a:grpFill/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834915" y="3594926"/>
              <a:ext cx="999151" cy="28194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인사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025344" y="3894956"/>
              <a:ext cx="781301" cy="515206"/>
            </a:xfrm>
            <a:prstGeom prst="rect">
              <a:avLst/>
            </a:prstGeom>
            <a:grp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직원채용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208618" y="3894956"/>
              <a:ext cx="781301" cy="515206"/>
            </a:xfrm>
            <a:prstGeom prst="rect">
              <a:avLst/>
            </a:prstGeom>
            <a:grp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직원교육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448277" y="3894956"/>
              <a:ext cx="781301" cy="515206"/>
            </a:xfrm>
            <a:prstGeom prst="rect">
              <a:avLst/>
            </a:prstGeom>
            <a:grp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직원배치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448277" y="4891393"/>
              <a:ext cx="781301" cy="515206"/>
            </a:xfrm>
            <a:prstGeom prst="rect">
              <a:avLst/>
            </a:prstGeom>
            <a:grp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투입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206553" y="4891393"/>
              <a:ext cx="781301" cy="515206"/>
            </a:xfrm>
            <a:prstGeom prst="rect">
              <a:avLst/>
            </a:prstGeom>
            <a:grp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임금관리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025344" y="4891393"/>
              <a:ext cx="781301" cy="515206"/>
            </a:xfrm>
            <a:prstGeom prst="rect">
              <a:avLst/>
            </a:prstGeom>
            <a:grp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지속적인</a:t>
              </a:r>
              <a:r>
                <a:rPr lang="en-US" altLang="ko-KR" sz="12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/>
              </a:r>
              <a:br>
                <a:rPr lang="en-US" altLang="ko-KR" sz="12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</a:br>
              <a:r>
                <a:rPr lang="ko-KR" altLang="en-US" sz="12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인사관리</a:t>
              </a:r>
            </a:p>
          </p:txBody>
        </p:sp>
        <p:sp>
          <p:nvSpPr>
            <p:cNvPr id="38" name="오른쪽 화살표 37"/>
            <p:cNvSpPr/>
            <p:nvPr/>
          </p:nvSpPr>
          <p:spPr>
            <a:xfrm>
              <a:off x="4893291" y="4001722"/>
              <a:ext cx="245822" cy="301675"/>
            </a:xfrm>
            <a:prstGeom prst="rightArrow">
              <a:avLst>
                <a:gd name="adj1" fmla="val 43834"/>
                <a:gd name="adj2" fmla="val 49488"/>
              </a:avLst>
            </a:prstGeom>
            <a:grpFill/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9" name="오른쪽 화살표 38"/>
            <p:cNvSpPr/>
            <p:nvPr/>
          </p:nvSpPr>
          <p:spPr>
            <a:xfrm>
              <a:off x="6096187" y="4001722"/>
              <a:ext cx="245822" cy="301675"/>
            </a:xfrm>
            <a:prstGeom prst="rightArrow">
              <a:avLst>
                <a:gd name="adj1" fmla="val 43834"/>
                <a:gd name="adj2" fmla="val 49488"/>
              </a:avLst>
            </a:prstGeom>
            <a:grpFill/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0" name="오른쪽 화살표 39"/>
            <p:cNvSpPr/>
            <p:nvPr/>
          </p:nvSpPr>
          <p:spPr>
            <a:xfrm flipH="1">
              <a:off x="4889723" y="4998976"/>
              <a:ext cx="245822" cy="301675"/>
            </a:xfrm>
            <a:prstGeom prst="rightArrow">
              <a:avLst>
                <a:gd name="adj1" fmla="val 43834"/>
                <a:gd name="adj2" fmla="val 49488"/>
              </a:avLst>
            </a:prstGeom>
            <a:grpFill/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1" name="오른쪽 화살표 40"/>
            <p:cNvSpPr/>
            <p:nvPr/>
          </p:nvSpPr>
          <p:spPr>
            <a:xfrm rot="16200000" flipH="1">
              <a:off x="6716017" y="4499940"/>
              <a:ext cx="245822" cy="301675"/>
            </a:xfrm>
            <a:prstGeom prst="rightArrow">
              <a:avLst>
                <a:gd name="adj1" fmla="val 43834"/>
                <a:gd name="adj2" fmla="val 49488"/>
              </a:avLst>
            </a:prstGeom>
            <a:grpFill/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2" name="오른쪽 화살표 41"/>
            <p:cNvSpPr/>
            <p:nvPr/>
          </p:nvSpPr>
          <p:spPr>
            <a:xfrm flipH="1">
              <a:off x="6096187" y="4998976"/>
              <a:ext cx="245822" cy="301675"/>
            </a:xfrm>
            <a:prstGeom prst="rightArrow">
              <a:avLst>
                <a:gd name="adj1" fmla="val 43834"/>
                <a:gd name="adj2" fmla="val 49488"/>
              </a:avLst>
            </a:prstGeom>
            <a:grpFill/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21053" y="4658086"/>
            <a:ext cx="4304372" cy="2251242"/>
            <a:chOff x="3803928" y="3247736"/>
            <a:chExt cx="4304372" cy="2251242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3803928" y="3331030"/>
              <a:ext cx="4304372" cy="2167948"/>
            </a:xfrm>
            <a:prstGeom prst="roundRect">
              <a:avLst>
                <a:gd name="adj" fmla="val 2658"/>
              </a:avLst>
            </a:prstGeom>
            <a:solidFill>
              <a:srgbClr val="B4C7E7"/>
            </a:solidFill>
            <a:ln w="19050"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868097" y="3247736"/>
              <a:ext cx="909864" cy="262586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재무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65510" y="3553190"/>
              <a:ext cx="1086088" cy="61270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공급업체로부터 </a:t>
              </a:r>
              <a:r>
                <a:rPr lang="en-US" altLang="ko-KR" sz="105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/>
              </a:r>
              <a:br>
                <a:rPr lang="en-US" altLang="ko-KR" sz="105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</a:br>
              <a:r>
                <a:rPr lang="ko-KR" altLang="en-US" sz="12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거래명세서 수령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529638" y="3553190"/>
              <a:ext cx="929150" cy="61270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보관</a:t>
              </a:r>
              <a:r>
                <a:rPr lang="en-US" altLang="ko-KR" sz="14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/</a:t>
              </a:r>
              <a:br>
                <a:rPr lang="en-US" altLang="ko-KR" sz="14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</a:br>
              <a:r>
                <a:rPr lang="ko-KR" altLang="en-US" sz="14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전달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003882" y="3553190"/>
              <a:ext cx="929150" cy="61270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입고수량이 확인되면</a:t>
              </a:r>
              <a:r>
                <a:rPr lang="en-US" altLang="ko-KR" sz="12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/>
              </a:r>
              <a:br>
                <a:rPr lang="en-US" altLang="ko-KR" sz="12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</a:br>
              <a:r>
                <a:rPr lang="ko-KR" altLang="en-US" sz="12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대금결제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003882" y="4738187"/>
              <a:ext cx="929150" cy="61270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거래명세서</a:t>
              </a:r>
              <a:r>
                <a:rPr lang="ko-KR" altLang="en-US" sz="14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</a:br>
              <a:r>
                <a:rPr lang="ko-KR" altLang="en-US" sz="11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발급 후 전달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555910" y="4738187"/>
              <a:ext cx="1029253" cy="61270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거래처로부터 </a:t>
              </a:r>
              <a:r>
                <a:rPr lang="en-US" altLang="ko-KR" sz="11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/>
              </a:r>
              <a:br>
                <a:rPr lang="en-US" altLang="ko-KR" sz="11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</a:br>
              <a:r>
                <a:rPr lang="ko-KR" altLang="en-US" sz="14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수금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965510" y="4738187"/>
              <a:ext cx="1086088" cy="61270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세금납부</a:t>
              </a:r>
              <a:r>
                <a:rPr lang="ko-KR" altLang="en-US" sz="14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</a:t>
              </a:r>
              <a:r>
                <a:rPr lang="ko-KR" altLang="en-US" sz="11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및</a:t>
              </a:r>
              <a:r>
                <a:rPr lang="ko-KR" altLang="en-US" sz="14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</a:br>
              <a:r>
                <a:rPr lang="ko-KR" altLang="en-US" sz="105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기타 회계 업무</a:t>
              </a:r>
            </a:p>
          </p:txBody>
        </p:sp>
        <p:sp>
          <p:nvSpPr>
            <p:cNvPr id="52" name="오른쪽 화살표 51"/>
            <p:cNvSpPr/>
            <p:nvPr/>
          </p:nvSpPr>
          <p:spPr>
            <a:xfrm>
              <a:off x="5154640" y="3680159"/>
              <a:ext cx="292340" cy="358763"/>
            </a:xfrm>
            <a:prstGeom prst="rightArrow">
              <a:avLst>
                <a:gd name="adj1" fmla="val 43834"/>
                <a:gd name="adj2" fmla="val 4948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53" name="오른쪽 화살표 52"/>
            <p:cNvSpPr/>
            <p:nvPr/>
          </p:nvSpPr>
          <p:spPr>
            <a:xfrm>
              <a:off x="6585165" y="3680159"/>
              <a:ext cx="292340" cy="358763"/>
            </a:xfrm>
            <a:prstGeom prst="rightArrow">
              <a:avLst>
                <a:gd name="adj1" fmla="val 43834"/>
                <a:gd name="adj2" fmla="val 4948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54" name="오른쪽 화살표 53"/>
            <p:cNvSpPr/>
            <p:nvPr/>
          </p:nvSpPr>
          <p:spPr>
            <a:xfrm flipH="1">
              <a:off x="5150397" y="4866128"/>
              <a:ext cx="292340" cy="358763"/>
            </a:xfrm>
            <a:prstGeom prst="rightArrow">
              <a:avLst>
                <a:gd name="adj1" fmla="val 43834"/>
                <a:gd name="adj2" fmla="val 4948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55" name="오른쪽 화살표 54"/>
            <p:cNvSpPr/>
            <p:nvPr/>
          </p:nvSpPr>
          <p:spPr>
            <a:xfrm rot="16200000" flipH="1">
              <a:off x="7322288" y="4272658"/>
              <a:ext cx="292340" cy="358763"/>
            </a:xfrm>
            <a:prstGeom prst="rightArrow">
              <a:avLst>
                <a:gd name="adj1" fmla="val 43834"/>
                <a:gd name="adj2" fmla="val 4948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56" name="오른쪽 화살표 55"/>
            <p:cNvSpPr/>
            <p:nvPr/>
          </p:nvSpPr>
          <p:spPr>
            <a:xfrm flipH="1">
              <a:off x="6585164" y="4866128"/>
              <a:ext cx="292340" cy="358763"/>
            </a:xfrm>
            <a:prstGeom prst="rightArrow">
              <a:avLst>
                <a:gd name="adj1" fmla="val 43834"/>
                <a:gd name="adj2" fmla="val 49488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266117" y="1477551"/>
            <a:ext cx="4687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각 업무에 대한 프로세스 흐름도는 업체마다 각기 다르다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b="1" dirty="0"/>
              <a:t>하지만 일반적인 큰 틀에서의 흐름도를 정리 하였다</a:t>
            </a:r>
            <a:r>
              <a:rPr lang="en-US" altLang="ko-KR" sz="1400" b="1" dirty="0"/>
              <a:t>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-34Page-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87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591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A.2 As – Is 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178586" y="2099881"/>
            <a:ext cx="1036741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명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72992" y="2099880"/>
            <a:ext cx="1713906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130914" y="2099881"/>
            <a:ext cx="1903308" cy="352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목적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178238" y="2099880"/>
            <a:ext cx="1481068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범위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78586" y="2552962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배송관리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272992" y="2531921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상품의 공급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출납 을 관리하는 프로세스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128498" y="2552961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효율적인 배송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정확한 배송을 위한 지원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173406" y="2552961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구역 별 배송 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 명세서 전달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186" y="1691680"/>
            <a:ext cx="118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&lt; </a:t>
            </a:r>
            <a:r>
              <a:rPr lang="ko-KR" altLang="en-US" sz="1600" b="1" dirty="0">
                <a:latin typeface="+mj-ea"/>
                <a:ea typeface="+mj-ea"/>
                <a:cs typeface="함초롬돋움" panose="020B0604000101010101" pitchFamily="50" charset="-127"/>
              </a:rPr>
              <a:t>물류 </a:t>
            </a:r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&gt;</a:t>
            </a:r>
            <a:endParaRPr lang="ko-KR" altLang="en-US" sz="16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1797" y="3556437"/>
            <a:ext cx="1036741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명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86203" y="3556436"/>
            <a:ext cx="1713906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정의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144125" y="3556437"/>
            <a:ext cx="1903308" cy="352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목적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191449" y="3556436"/>
            <a:ext cx="1481068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범위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1797" y="4009518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286203" y="3988477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거래처의 주문을 관리 하는 프로세스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41709" y="4009517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정확하고 효율적인 주문관리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186617" y="4009517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주문확인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 전달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397" y="3148236"/>
            <a:ext cx="118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&lt; </a:t>
            </a:r>
            <a:r>
              <a:rPr lang="ko-KR" altLang="en-US" sz="1600" b="1" dirty="0">
                <a:latin typeface="+mj-ea"/>
                <a:ea typeface="+mj-ea"/>
                <a:cs typeface="함초롬돋움" panose="020B0604000101010101" pitchFamily="50" charset="-127"/>
              </a:rPr>
              <a:t>구매 </a:t>
            </a:r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&gt;</a:t>
            </a:r>
            <a:endParaRPr lang="ko-KR" altLang="en-US" sz="16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850" y="1230879"/>
            <a:ext cx="28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비즈니스 프로세스 정의서</a:t>
            </a:r>
            <a:endParaRPr lang="en-US" altLang="ko-KR" b="1" dirty="0"/>
          </a:p>
        </p:txBody>
      </p:sp>
      <p:sp>
        <p:nvSpPr>
          <p:cNvPr id="29" name="직사각형 28"/>
          <p:cNvSpPr/>
          <p:nvPr/>
        </p:nvSpPr>
        <p:spPr>
          <a:xfrm>
            <a:off x="191797" y="4584012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발주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286203" y="4562971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공급 업체에게 상품을 주문하는 프로세스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141709" y="4584011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정확한 발주 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계획적인 발주 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186617" y="4584011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발주량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결정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발주 업무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입고된 상품 확인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36388" y="5581731"/>
            <a:ext cx="1036741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명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330794" y="5581730"/>
            <a:ext cx="1713906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188716" y="5581731"/>
            <a:ext cx="1903308" cy="352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목적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36040" y="5581730"/>
            <a:ext cx="1481068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범위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36388" y="6034812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 등록 관리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330794" y="6013771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공급된 상품을 </a:t>
            </a:r>
            <a:r>
              <a:rPr lang="en-US" altLang="ko-KR" sz="1000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Pos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등록하는 프로세스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186300" y="6034811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매출관리를 위한 상품 데이터 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231208" y="6034811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 등록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988" y="5173530"/>
            <a:ext cx="118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&lt; </a:t>
            </a:r>
            <a:r>
              <a:rPr lang="ko-KR" altLang="en-US" sz="1600" b="1" dirty="0">
                <a:latin typeface="+mj-ea"/>
                <a:ea typeface="+mj-ea"/>
                <a:cs typeface="함초롬돋움" panose="020B0604000101010101" pitchFamily="50" charset="-127"/>
              </a:rPr>
              <a:t>재고 </a:t>
            </a:r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&gt;</a:t>
            </a:r>
            <a:endParaRPr lang="ko-KR" altLang="en-US" sz="16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36388" y="6609306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 관리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330794" y="6588265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입고된 상품을 관리하는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186300" y="6609305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효율적인 </a:t>
            </a:r>
            <a:r>
              <a:rPr lang="ko-KR" altLang="en-US" sz="1000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발주량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책정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거래처에게 정확한 배송지원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231208" y="6609305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현 재고량 확인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 정보 전달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필요 재고량 요청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36388" y="7255943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출납 관리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330794" y="7234902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재고에 대한 출납 관리 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186300" y="7255942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정확한 배송 지원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제품의 거래현황 확인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231208" y="7255942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입고된 상품 확인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출하할 주류 확인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 배송 요청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-35Page-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2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32656" y="4067944"/>
            <a:ext cx="5035408" cy="1080120"/>
          </a:xfrm>
          <a:prstGeom prst="rect">
            <a:avLst/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236455" y="1092466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33056" y="704142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A.0 </a:t>
            </a:r>
            <a:r>
              <a:rPr lang="ko-KR" altLang="en-US" sz="1600" dirty="0"/>
              <a:t>사업 배경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8681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56992688" descr="EMB00002ad829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28" y="1817693"/>
            <a:ext cx="5085511" cy="223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5764" y="1529661"/>
            <a:ext cx="361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동대문 상권 공급 사슬 구조 </a:t>
            </a:r>
            <a:r>
              <a:rPr lang="en-US" altLang="ko-KR" b="1" dirty="0"/>
              <a:t>(SCM)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-27384" y="4121949"/>
            <a:ext cx="54210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400" b="1" dirty="0"/>
              <a:t>동대문 상권은 의류 산업의 일반적인 구조를 </a:t>
            </a:r>
            <a:endParaRPr lang="en-US" altLang="ko-KR" sz="1400" b="1" dirty="0"/>
          </a:p>
          <a:p>
            <a:pPr algn="ctr" fontAlgn="base"/>
            <a:r>
              <a:rPr lang="ko-KR" altLang="en-US" sz="1400" b="1" dirty="0"/>
              <a:t>기획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구매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생산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판매로 단순화해서 볼 때</a:t>
            </a:r>
            <a:r>
              <a:rPr lang="en-US" altLang="ko-KR" sz="1400" b="1" dirty="0"/>
              <a:t>, </a:t>
            </a:r>
          </a:p>
          <a:p>
            <a:pPr algn="ctr" fontAlgn="base"/>
            <a:r>
              <a:rPr lang="ko-KR" altLang="en-US" sz="1400" b="1" dirty="0"/>
              <a:t>모든 단계가 상권 이내에서 이루어지는 </a:t>
            </a:r>
            <a:endParaRPr lang="en-US" altLang="ko-KR" sz="1400" b="1" dirty="0"/>
          </a:p>
          <a:p>
            <a:pPr algn="ctr" fontAlgn="base"/>
            <a:r>
              <a:rPr lang="ko-KR" altLang="en-US" sz="1400" b="1" dirty="0">
                <a:solidFill>
                  <a:srgbClr val="FF0000"/>
                </a:solidFill>
              </a:rPr>
              <a:t>자기완결적인 구조를 갖는 상권</a:t>
            </a:r>
            <a:r>
              <a:rPr lang="ko-KR" altLang="en-US" sz="1400" b="1" dirty="0"/>
              <a:t>이다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260648" y="5076631"/>
            <a:ext cx="559525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dirty="0"/>
              <a:t>의류 산업의 일반적인 특징으로 다음의 </a:t>
            </a:r>
            <a:r>
              <a:rPr lang="en-US" altLang="ko-KR" sz="1600" b="1" dirty="0"/>
              <a:t>6</a:t>
            </a:r>
            <a:r>
              <a:rPr lang="ko-KR" altLang="en-US" sz="1600" b="1" dirty="0"/>
              <a:t>가지를 들고 있다</a:t>
            </a:r>
            <a:r>
              <a:rPr lang="en-US" altLang="ko-KR" sz="1600" b="1" dirty="0"/>
              <a:t>. 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ko-KR" altLang="en-US" sz="1200" b="1" dirty="0"/>
              <a:t>첫째</a:t>
            </a:r>
            <a:r>
              <a:rPr lang="en-US" altLang="ko-KR" sz="1200" dirty="0"/>
              <a:t>, </a:t>
            </a:r>
            <a:r>
              <a:rPr lang="ko-KR" altLang="en-US" sz="1200" dirty="0"/>
              <a:t>산업입지 측면에서 도시지향형 산업인데</a:t>
            </a:r>
            <a:r>
              <a:rPr lang="en-US" altLang="ko-KR" sz="1200" dirty="0"/>
              <a:t>, </a:t>
            </a:r>
            <a:r>
              <a:rPr lang="ko-KR" altLang="en-US" sz="1200" dirty="0"/>
              <a:t>이는 제품 소비 시장과의 </a:t>
            </a:r>
            <a:r>
              <a:rPr lang="ko-KR" altLang="en-US" sz="1200" dirty="0" err="1">
                <a:solidFill>
                  <a:srgbClr val="FF0000"/>
                </a:solidFill>
              </a:rPr>
              <a:t>접근성</a:t>
            </a:r>
            <a:r>
              <a:rPr lang="ko-KR" altLang="en-US" sz="1200" dirty="0">
                <a:solidFill>
                  <a:srgbClr val="FF0000"/>
                </a:solidFill>
              </a:rPr>
              <a:t> 및 패션 </a:t>
            </a:r>
            <a:r>
              <a:rPr lang="ko-KR" altLang="en-US" sz="1200" dirty="0" err="1">
                <a:solidFill>
                  <a:srgbClr val="FF0000"/>
                </a:solidFill>
              </a:rPr>
              <a:t>트렌드의</a:t>
            </a:r>
            <a:r>
              <a:rPr lang="ko-KR" altLang="en-US" sz="1200" dirty="0">
                <a:solidFill>
                  <a:srgbClr val="FF0000"/>
                </a:solidFill>
              </a:rPr>
              <a:t> 신속한 파악을</a:t>
            </a:r>
            <a:r>
              <a:rPr lang="ko-KR" altLang="en-US" sz="1200" dirty="0"/>
              <a:t> 위해 가능한 </a:t>
            </a:r>
            <a:r>
              <a:rPr lang="ko-KR" altLang="en-US" sz="1200" dirty="0">
                <a:solidFill>
                  <a:srgbClr val="FF0000"/>
                </a:solidFill>
              </a:rPr>
              <a:t>도시</a:t>
            </a:r>
            <a:r>
              <a:rPr lang="ko-KR" altLang="en-US" sz="1200" dirty="0"/>
              <a:t>에 입지하려는 속성을 가지기 때문이다</a:t>
            </a:r>
            <a:r>
              <a:rPr lang="en-US" altLang="ko-KR" sz="1200" dirty="0"/>
              <a:t>. 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ko-KR" altLang="en-US" sz="1200" b="1" dirty="0"/>
              <a:t>둘째</a:t>
            </a:r>
            <a:r>
              <a:rPr lang="en-US" altLang="ko-KR" sz="1200" dirty="0"/>
              <a:t>, </a:t>
            </a:r>
            <a:r>
              <a:rPr lang="ko-KR" altLang="en-US" sz="1200" dirty="0"/>
              <a:t>노동시장 측면에서 저임금 노동력이 필요하며 생산과정에서 주로 여성</a:t>
            </a:r>
          </a:p>
          <a:p>
            <a:pPr fontAlgn="base"/>
            <a:r>
              <a:rPr lang="ko-KR" altLang="en-US" sz="1200" dirty="0"/>
              <a:t>노동력이 많이 참여하는 특징을 보인다</a:t>
            </a:r>
            <a:r>
              <a:rPr lang="en-US" altLang="ko-KR" sz="1200" dirty="0"/>
              <a:t>. </a:t>
            </a:r>
            <a:r>
              <a:rPr lang="ko-KR" altLang="en-US" sz="1200" dirty="0"/>
              <a:t>또한 노동비용에 기반한 경쟁이 이루어지는 산업으로 </a:t>
            </a:r>
            <a:r>
              <a:rPr lang="ko-KR" altLang="en-US" sz="1200" dirty="0">
                <a:solidFill>
                  <a:srgbClr val="FF0000"/>
                </a:solidFill>
              </a:rPr>
              <a:t>저임금 개발도상국들이 상대적 비교 우위를 갖기 유리한 산업</a:t>
            </a:r>
            <a:r>
              <a:rPr lang="ko-KR" altLang="en-US" sz="1200" dirty="0"/>
              <a:t>이다</a:t>
            </a:r>
            <a:r>
              <a:rPr lang="en-US" altLang="ko-KR" sz="1200" dirty="0"/>
              <a:t>. 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ko-KR" altLang="en-US" sz="1200" b="1" dirty="0"/>
              <a:t>셋째</a:t>
            </a:r>
            <a:r>
              <a:rPr lang="en-US" altLang="ko-KR" sz="1200" dirty="0"/>
              <a:t>, </a:t>
            </a:r>
            <a:r>
              <a:rPr lang="ko-KR" altLang="en-US" sz="1200" dirty="0"/>
              <a:t>원단과 관련한 산업들을 비롯하여 부자재 생산 산업 등 타 산업과의 관련성이 높을뿐더러 패션의류 산업 내에서도 </a:t>
            </a:r>
            <a:r>
              <a:rPr lang="ko-KR" altLang="en-US" sz="1200" dirty="0">
                <a:solidFill>
                  <a:srgbClr val="FF0000"/>
                </a:solidFill>
              </a:rPr>
              <a:t>각 공정 별 전후방 연계가 강한 산업이다</a:t>
            </a:r>
            <a:r>
              <a:rPr lang="en-US" altLang="ko-KR" sz="1200" dirty="0"/>
              <a:t>. 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ko-KR" altLang="en-US" sz="1200" b="1" dirty="0"/>
              <a:t>넷째</a:t>
            </a:r>
            <a:r>
              <a:rPr lang="en-US" altLang="ko-KR" sz="1200" dirty="0"/>
              <a:t>,</a:t>
            </a:r>
            <a:r>
              <a:rPr lang="ko-KR" altLang="en-US" sz="1200" dirty="0"/>
              <a:t>생산물의 품목과 품질</a:t>
            </a:r>
            <a:r>
              <a:rPr lang="en-US" altLang="ko-KR" sz="1200" dirty="0"/>
              <a:t>, </a:t>
            </a:r>
            <a:r>
              <a:rPr lang="ko-KR" altLang="en-US" sz="1200" dirty="0"/>
              <a:t>디자인</a:t>
            </a:r>
            <a:r>
              <a:rPr lang="en-US" altLang="ko-KR" sz="1200" dirty="0"/>
              <a:t>, </a:t>
            </a:r>
            <a:r>
              <a:rPr lang="ko-KR" altLang="en-US" sz="1200" dirty="0"/>
              <a:t>브랜드 등에 따라 </a:t>
            </a:r>
            <a:r>
              <a:rPr lang="ko-KR" altLang="en-US" sz="1200" dirty="0">
                <a:solidFill>
                  <a:srgbClr val="FF0000"/>
                </a:solidFill>
              </a:rPr>
              <a:t>제품의 가격 및 제품 생산 공정의 성격</a:t>
            </a:r>
            <a:r>
              <a:rPr lang="en-US" altLang="ko-KR" sz="1200" dirty="0">
                <a:solidFill>
                  <a:srgbClr val="FF0000"/>
                </a:solidFill>
              </a:rPr>
              <a:t>, </a:t>
            </a:r>
            <a:r>
              <a:rPr lang="ko-KR" altLang="en-US" sz="1200" dirty="0">
                <a:solidFill>
                  <a:srgbClr val="FF0000"/>
                </a:solidFill>
              </a:rPr>
              <a:t>필요 기술</a:t>
            </a:r>
            <a:r>
              <a:rPr lang="en-US" altLang="ko-KR" sz="1200" dirty="0">
                <a:solidFill>
                  <a:srgbClr val="FF0000"/>
                </a:solidFill>
              </a:rPr>
              <a:t>, </a:t>
            </a:r>
            <a:r>
              <a:rPr lang="ko-KR" altLang="en-US" sz="1200" dirty="0">
                <a:solidFill>
                  <a:srgbClr val="FF0000"/>
                </a:solidFill>
              </a:rPr>
              <a:t>필요 노동력의 수에 이르기까지 변화 폭이</a:t>
            </a:r>
            <a:r>
              <a:rPr lang="ko-KR" altLang="en-US" sz="1200" dirty="0"/>
              <a:t> 크다</a:t>
            </a:r>
            <a:r>
              <a:rPr lang="en-US" altLang="ko-KR" sz="1200" dirty="0"/>
              <a:t>. 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ko-KR" altLang="en-US" sz="1200" b="1" dirty="0"/>
              <a:t>다섯째</a:t>
            </a:r>
            <a:r>
              <a:rPr lang="en-US" altLang="ko-KR" sz="1200" dirty="0"/>
              <a:t>, </a:t>
            </a:r>
            <a:r>
              <a:rPr lang="ko-KR" altLang="en-US" sz="1200" dirty="0"/>
              <a:t>제품 수명이 짧고 유행해 민감해 </a:t>
            </a:r>
            <a:r>
              <a:rPr lang="ko-KR" altLang="en-US" sz="1200" dirty="0">
                <a:solidFill>
                  <a:srgbClr val="FF0000"/>
                </a:solidFill>
              </a:rPr>
              <a:t>상품회전율</a:t>
            </a:r>
            <a:r>
              <a:rPr lang="ko-KR" altLang="en-US" sz="1200" dirty="0"/>
              <a:t>이 높은 산업이다</a:t>
            </a:r>
            <a:r>
              <a:rPr lang="en-US" altLang="ko-KR" sz="1200" dirty="0"/>
              <a:t>. 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ko-KR" altLang="en-US" sz="1200" b="1" dirty="0"/>
              <a:t>여섯째</a:t>
            </a:r>
            <a:r>
              <a:rPr lang="en-US" altLang="ko-KR" sz="1200" dirty="0"/>
              <a:t>, </a:t>
            </a:r>
            <a:r>
              <a:rPr lang="ko-KR" altLang="en-US" sz="1200" dirty="0"/>
              <a:t>소규모 자본으로 창업이 가능하다</a:t>
            </a:r>
            <a:r>
              <a:rPr lang="en-US" altLang="ko-KR" sz="1200" dirty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2656" y="1178332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A.0.1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사업 배경 선정 이유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61248" y="8688222"/>
            <a:ext cx="95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-1Page-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923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591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A.2 As – Is 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178586" y="2099881"/>
            <a:ext cx="1036741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명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72992" y="2099880"/>
            <a:ext cx="1713906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130914" y="2099881"/>
            <a:ext cx="1903308" cy="352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목적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178238" y="2099880"/>
            <a:ext cx="1481068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범위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78586" y="2552962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대금 지불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272992" y="2531921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공급 상품에 대한 모든 대금 지불 프로세스 관리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128498" y="2552961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재무적 자원의 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173406" y="2552961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대금 결제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승인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 명세서 수령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186" y="1691680"/>
            <a:ext cx="118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&lt; </a:t>
            </a:r>
            <a:r>
              <a:rPr lang="ko-KR" altLang="en-US" sz="1600" b="1" dirty="0">
                <a:latin typeface="+mj-ea"/>
                <a:ea typeface="+mj-ea"/>
                <a:cs typeface="함초롬돋움" panose="020B0604000101010101" pitchFamily="50" charset="-127"/>
              </a:rPr>
              <a:t>재무 </a:t>
            </a:r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&gt;</a:t>
            </a:r>
            <a:endParaRPr lang="ko-KR" altLang="en-US" sz="16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1797" y="4637941"/>
            <a:ext cx="1036741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명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86203" y="4637940"/>
            <a:ext cx="1713906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정의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144125" y="4637941"/>
            <a:ext cx="1903308" cy="352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목적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191449" y="4637940"/>
            <a:ext cx="1481068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범위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1797" y="5091022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직원 관리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286203" y="5069981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직원 관리 프로세스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41709" y="5091021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업무 교육을 통한 직원 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186617" y="5091021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출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퇴근 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교육 관리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채용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배치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…)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397" y="4229740"/>
            <a:ext cx="118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&lt; </a:t>
            </a:r>
            <a:r>
              <a:rPr lang="ko-KR" altLang="en-US" sz="1600" b="1" dirty="0">
                <a:latin typeface="+mj-ea"/>
                <a:ea typeface="+mj-ea"/>
                <a:cs typeface="함초롬돋움" panose="020B0604000101010101" pitchFamily="50" charset="-127"/>
              </a:rPr>
              <a:t>인사 </a:t>
            </a:r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&gt;</a:t>
            </a:r>
            <a:endParaRPr lang="ko-KR" altLang="en-US" sz="16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850" y="1230879"/>
            <a:ext cx="28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비즈니스 프로세스 정의서</a:t>
            </a:r>
            <a:endParaRPr lang="en-US" altLang="ko-KR" b="1" dirty="0"/>
          </a:p>
        </p:txBody>
      </p:sp>
      <p:sp>
        <p:nvSpPr>
          <p:cNvPr id="29" name="직사각형 28"/>
          <p:cNvSpPr/>
          <p:nvPr/>
        </p:nvSpPr>
        <p:spPr>
          <a:xfrm>
            <a:off x="191797" y="5665516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임금 관리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286203" y="5644475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직원들의 임금을 지불하는 프로세스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141709" y="5665515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정확한 임금 지불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186617" y="5665515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임금관리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36388" y="6663235"/>
            <a:ext cx="1036741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명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330794" y="6663234"/>
            <a:ext cx="1713906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188716" y="6663235"/>
            <a:ext cx="1903308" cy="352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목적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36040" y="6663234"/>
            <a:ext cx="1481068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범위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36388" y="7116316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고객 관리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330794" y="7095275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거래처에 대한 정보 관리 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186300" y="7116315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고객에 대한 피드백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거래처와 꾸준한 접촉을 통한 매출 향상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231208" y="7116315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거래처 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거래처와 정보 교환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3988" y="6255034"/>
            <a:ext cx="118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&lt; </a:t>
            </a:r>
            <a:r>
              <a:rPr lang="ko-KR" altLang="en-US" sz="1600" b="1" dirty="0">
                <a:latin typeface="+mj-ea"/>
                <a:ea typeface="+mj-ea"/>
                <a:cs typeface="함초롬돋움" panose="020B0604000101010101" pitchFamily="50" charset="-127"/>
              </a:rPr>
              <a:t>영업 </a:t>
            </a:r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&gt;</a:t>
            </a:r>
            <a:endParaRPr lang="ko-KR" altLang="en-US" sz="16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36388" y="7690810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매출 관리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330794" y="7669769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거래처의 주문 내역을 관리하는 프로세스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186300" y="7690809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매출 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231208" y="7690809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거래처 별 현황 관리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78586" y="3152416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수금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272992" y="3131375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거래처와의 수금과 관련된 모든 수금 프로세스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128498" y="3152415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수금을 관리하기 위함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173406" y="3152415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수금 업무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 명세서 발급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91797" y="3715149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286203" y="3694108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지불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수금 이외의 회계 관리 프로세스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141709" y="3715148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자원의 회계 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186617" y="3715148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세금납부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기타 회계 업무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-36Page-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26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591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A.2 As – Is 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89850" y="1230879"/>
            <a:ext cx="3354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IT </a:t>
            </a:r>
            <a:r>
              <a:rPr lang="ko-KR" altLang="en-US" sz="2400" b="1" dirty="0"/>
              <a:t>프로세스 분석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정의</a:t>
            </a:r>
            <a:endParaRPr lang="en-US" altLang="ko-KR" sz="24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89851" y="1804651"/>
            <a:ext cx="65075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현행 동대문 도매</a:t>
            </a:r>
            <a:r>
              <a:rPr lang="en-US" altLang="ko-KR" sz="1400" dirty="0"/>
              <a:t>/ </a:t>
            </a:r>
            <a:r>
              <a:rPr lang="ko-KR" altLang="en-US" sz="1400" dirty="0"/>
              <a:t>소매 업체의 </a:t>
            </a:r>
            <a:r>
              <a:rPr lang="en-US" altLang="ko-KR" sz="1400" dirty="0"/>
              <a:t>IT </a:t>
            </a:r>
            <a:r>
              <a:rPr lang="ko-KR" altLang="en-US" sz="1400" dirty="0"/>
              <a:t>시스템은 업체마다 다르고</a:t>
            </a:r>
            <a:endParaRPr lang="en-US" altLang="ko-KR" sz="1400" dirty="0"/>
          </a:p>
          <a:p>
            <a:r>
              <a:rPr lang="ko-KR" altLang="en-US" sz="1400" dirty="0"/>
              <a:t>간단한 </a:t>
            </a:r>
            <a:r>
              <a:rPr lang="en-US" altLang="ko-KR" sz="1400" dirty="0"/>
              <a:t>EXCEL </a:t>
            </a:r>
            <a:r>
              <a:rPr lang="ko-KR" altLang="en-US" sz="1400" dirty="0"/>
              <a:t>을 이용한 장부 관리 및 </a:t>
            </a:r>
            <a:r>
              <a:rPr lang="en-US" altLang="ko-KR" sz="1400" dirty="0"/>
              <a:t>POS </a:t>
            </a:r>
            <a:r>
              <a:rPr lang="ko-KR" altLang="en-US" sz="1400" dirty="0"/>
              <a:t>시스템을 사용하는 정도이다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그리고 공급사슬망 전체에 걸쳐서 관리하는 시스템은 존재하지 않는다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</a:p>
          <a:p>
            <a:r>
              <a:rPr lang="ko-KR" altLang="en-US" sz="1400" dirty="0"/>
              <a:t>때문에 </a:t>
            </a:r>
            <a:r>
              <a:rPr lang="en-US" altLang="ko-KR" sz="1400" dirty="0"/>
              <a:t>AS – IS </a:t>
            </a:r>
            <a:r>
              <a:rPr lang="ko-KR" altLang="en-US" sz="1400" dirty="0"/>
              <a:t>분석에서 정보시스템 아키텍처에 대한 분석보다는</a:t>
            </a:r>
            <a:endParaRPr lang="en-US" altLang="ko-KR" sz="1400" dirty="0"/>
          </a:p>
          <a:p>
            <a:r>
              <a:rPr lang="ko-KR" altLang="en-US" sz="1400" dirty="0"/>
              <a:t>전체 </a:t>
            </a:r>
            <a:r>
              <a:rPr lang="en-US" altLang="ko-KR" sz="1400" dirty="0"/>
              <a:t>SCM </a:t>
            </a:r>
            <a:r>
              <a:rPr lang="ko-KR" altLang="en-US" sz="1400" dirty="0"/>
              <a:t>에 걸쳐 요구되는 사항을 분석해본다</a:t>
            </a:r>
            <a:r>
              <a:rPr lang="en-US" altLang="ko-KR" sz="1400" dirty="0"/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32656" y="3609529"/>
            <a:ext cx="5485585" cy="3096344"/>
            <a:chOff x="397578" y="3604557"/>
            <a:chExt cx="5485585" cy="3096344"/>
          </a:xfrm>
        </p:grpSpPr>
        <p:sp>
          <p:nvSpPr>
            <p:cNvPr id="57" name="TextBox 56"/>
            <p:cNvSpPr txBox="1"/>
            <p:nvPr/>
          </p:nvSpPr>
          <p:spPr>
            <a:xfrm>
              <a:off x="397578" y="3966949"/>
              <a:ext cx="2723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공급 사슬 구조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72388" y="6498303"/>
              <a:ext cx="810171" cy="202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생산</a:t>
              </a:r>
            </a:p>
          </p:txBody>
        </p:sp>
        <p:cxnSp>
          <p:nvCxnSpPr>
            <p:cNvPr id="65" name="직선 연결선 64"/>
            <p:cNvCxnSpPr/>
            <p:nvPr/>
          </p:nvCxnSpPr>
          <p:spPr>
            <a:xfrm flipH="1">
              <a:off x="1147057" y="6466748"/>
              <a:ext cx="987305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그룹 65"/>
            <p:cNvGrpSpPr/>
            <p:nvPr/>
          </p:nvGrpSpPr>
          <p:grpSpPr>
            <a:xfrm>
              <a:off x="2321210" y="6461413"/>
              <a:ext cx="2224709" cy="212212"/>
              <a:chOff x="3587614" y="5333891"/>
              <a:chExt cx="2529196" cy="257905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4561411" y="5345575"/>
                <a:ext cx="1115492" cy="246221"/>
              </a:xfrm>
              <a:prstGeom prst="rect">
                <a:avLst/>
              </a:prstGeom>
              <a:noFill/>
              <a:ln>
                <a:noFill/>
                <a:headEnd type="triangle"/>
                <a:tailEnd type="triangle"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/>
                  <a:t>판매</a:t>
                </a:r>
              </a:p>
            </p:txBody>
          </p:sp>
          <p:cxnSp>
            <p:nvCxnSpPr>
              <p:cNvPr id="95" name="직선 연결선 94"/>
              <p:cNvCxnSpPr/>
              <p:nvPr/>
            </p:nvCxnSpPr>
            <p:spPr>
              <a:xfrm>
                <a:off x="3587614" y="5333891"/>
                <a:ext cx="2529196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모서리가 둥근 직사각형 66"/>
            <p:cNvSpPr/>
            <p:nvPr/>
          </p:nvSpPr>
          <p:spPr>
            <a:xfrm>
              <a:off x="3655096" y="4450458"/>
              <a:ext cx="1024365" cy="1944118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모서리가 둥근 직사각형 70"/>
            <p:cNvSpPr/>
            <p:nvPr/>
          </p:nvSpPr>
          <p:spPr>
            <a:xfrm>
              <a:off x="1195813" y="4512498"/>
              <a:ext cx="886747" cy="8295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공급 업체</a:t>
              </a:r>
              <a:endParaRPr lang="ko-KR" altLang="en-US" sz="1000" dirty="0"/>
            </a:p>
          </p:txBody>
        </p:sp>
        <p:sp>
          <p:nvSpPr>
            <p:cNvPr id="71" name="모서리가 둥근 직사각형 71"/>
            <p:cNvSpPr/>
            <p:nvPr/>
          </p:nvSpPr>
          <p:spPr>
            <a:xfrm>
              <a:off x="3732989" y="4517539"/>
              <a:ext cx="886747" cy="8295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소매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/>
                <a:t>사업자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종업원</a:t>
              </a:r>
            </a:p>
          </p:txBody>
        </p:sp>
        <p:sp>
          <p:nvSpPr>
            <p:cNvPr id="72" name="모서리가 둥근 직사각형 72"/>
            <p:cNvSpPr/>
            <p:nvPr/>
          </p:nvSpPr>
          <p:spPr>
            <a:xfrm>
              <a:off x="2492609" y="4517539"/>
              <a:ext cx="886747" cy="8295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도매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/>
                <a:t>기획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디자인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판매</a:t>
              </a:r>
            </a:p>
          </p:txBody>
        </p:sp>
        <p:sp>
          <p:nvSpPr>
            <p:cNvPr id="73" name="모서리가 둥근 직사각형 73"/>
            <p:cNvSpPr/>
            <p:nvPr/>
          </p:nvSpPr>
          <p:spPr>
            <a:xfrm>
              <a:off x="4996416" y="4932292"/>
              <a:ext cx="886747" cy="8295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소비자</a:t>
              </a:r>
            </a:p>
          </p:txBody>
        </p:sp>
        <p:cxnSp>
          <p:nvCxnSpPr>
            <p:cNvPr id="76" name="직선 화살표 연결선 75"/>
            <p:cNvCxnSpPr/>
            <p:nvPr/>
          </p:nvCxnSpPr>
          <p:spPr>
            <a:xfrm>
              <a:off x="2205999" y="4796110"/>
              <a:ext cx="23042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2104572" y="4592218"/>
              <a:ext cx="388037" cy="202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제품</a:t>
              </a:r>
            </a:p>
          </p:txBody>
        </p:sp>
        <p:cxnSp>
          <p:nvCxnSpPr>
            <p:cNvPr id="78" name="직선 화살표 연결선 77"/>
            <p:cNvCxnSpPr/>
            <p:nvPr/>
          </p:nvCxnSpPr>
          <p:spPr>
            <a:xfrm>
              <a:off x="2191104" y="5136384"/>
              <a:ext cx="230424" cy="0"/>
            </a:xfrm>
            <a:prstGeom prst="straightConnector1">
              <a:avLst/>
            </a:prstGeom>
            <a:ln w="25400"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2104572" y="5144446"/>
              <a:ext cx="388037" cy="202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의뢰</a:t>
              </a:r>
            </a:p>
          </p:txBody>
        </p:sp>
        <p:cxnSp>
          <p:nvCxnSpPr>
            <p:cNvPr id="80" name="직선 화살표 연결선 79"/>
            <p:cNvCxnSpPr/>
            <p:nvPr/>
          </p:nvCxnSpPr>
          <p:spPr>
            <a:xfrm>
              <a:off x="3465887" y="5125467"/>
              <a:ext cx="230424" cy="0"/>
            </a:xfrm>
            <a:prstGeom prst="straightConnector1">
              <a:avLst/>
            </a:prstGeom>
            <a:ln w="25400"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3379355" y="5133529"/>
              <a:ext cx="388037" cy="202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주문</a:t>
              </a:r>
            </a:p>
          </p:txBody>
        </p:sp>
        <p:cxnSp>
          <p:nvCxnSpPr>
            <p:cNvPr id="82" name="직선 화살표 연결선 81"/>
            <p:cNvCxnSpPr/>
            <p:nvPr/>
          </p:nvCxnSpPr>
          <p:spPr>
            <a:xfrm>
              <a:off x="3480782" y="4798358"/>
              <a:ext cx="23042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3379355" y="4594466"/>
              <a:ext cx="388037" cy="202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도매</a:t>
              </a:r>
            </a:p>
          </p:txBody>
        </p:sp>
        <p:sp>
          <p:nvSpPr>
            <p:cNvPr id="84" name="모서리가 둥근 직사각형 96"/>
            <p:cNvSpPr/>
            <p:nvPr/>
          </p:nvSpPr>
          <p:spPr>
            <a:xfrm>
              <a:off x="3732989" y="5446570"/>
              <a:ext cx="886747" cy="8295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온라인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쇼핑몰</a:t>
              </a:r>
            </a:p>
          </p:txBody>
        </p:sp>
        <p:cxnSp>
          <p:nvCxnSpPr>
            <p:cNvPr id="85" name="직선 화살표 연결선 84"/>
            <p:cNvCxnSpPr/>
            <p:nvPr/>
          </p:nvCxnSpPr>
          <p:spPr>
            <a:xfrm>
              <a:off x="4721307" y="5551137"/>
              <a:ext cx="2304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4634775" y="5559199"/>
              <a:ext cx="388037" cy="202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정보</a:t>
              </a:r>
            </a:p>
          </p:txBody>
        </p:sp>
        <p:cxnSp>
          <p:nvCxnSpPr>
            <p:cNvPr id="87" name="직선 화살표 연결선 86"/>
            <p:cNvCxnSpPr/>
            <p:nvPr/>
          </p:nvCxnSpPr>
          <p:spPr>
            <a:xfrm>
              <a:off x="4736202" y="5224028"/>
              <a:ext cx="2304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4634775" y="5020136"/>
              <a:ext cx="388037" cy="202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판매</a:t>
              </a:r>
            </a:p>
          </p:txBody>
        </p:sp>
        <p:sp>
          <p:nvSpPr>
            <p:cNvPr id="89" name="다이아몬드 88"/>
            <p:cNvSpPr/>
            <p:nvPr/>
          </p:nvSpPr>
          <p:spPr>
            <a:xfrm>
              <a:off x="3121157" y="3604557"/>
              <a:ext cx="904434" cy="846051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</a:rPr>
                <a:t>사입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직선 화살표 연결선 89"/>
            <p:cNvCxnSpPr/>
            <p:nvPr/>
          </p:nvCxnSpPr>
          <p:spPr>
            <a:xfrm flipV="1">
              <a:off x="3005945" y="4202312"/>
              <a:ext cx="230424" cy="1777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/>
            <p:nvPr/>
          </p:nvCxnSpPr>
          <p:spPr>
            <a:xfrm>
              <a:off x="3892208" y="4231524"/>
              <a:ext cx="266764" cy="20370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277321" y="6879150"/>
            <a:ext cx="65075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정보 시스템 요구사항</a:t>
            </a:r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공급 사슬망에 각 업체들을 공통 프로세스를 정의하여 지원 시스템 구축</a:t>
            </a:r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공급 업체에서 공급 </a:t>
            </a:r>
            <a:r>
              <a:rPr lang="ko-KR" altLang="en-US" sz="1400" b="1" dirty="0" err="1"/>
              <a:t>사슬망</a:t>
            </a:r>
            <a:r>
              <a:rPr lang="ko-KR" altLang="en-US" sz="1400" b="1" dirty="0"/>
              <a:t> 안으로 들어오는 상품에 대해서 데이터 모델링을 통한 데이터 축척 시스템 구축</a:t>
            </a:r>
            <a:r>
              <a:rPr lang="en-US" altLang="ko-KR" sz="1400" b="1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b="1" dirty="0"/>
              <a:t>추가적으로 공급 사슬망에 등록되지 않은 사용하지 않는 업체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상품 에 대한 시스템 적인 지원을 검토해야한다</a:t>
            </a:r>
            <a:r>
              <a:rPr lang="en-US" altLang="ko-KR" sz="1400" b="1" dirty="0"/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-37Page-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0062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591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A.2 As – Is 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16632" y="5492925"/>
            <a:ext cx="650750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정보시스템을 도입 후 </a:t>
            </a:r>
            <a:r>
              <a:rPr lang="en-US" altLang="ko-KR" b="1" dirty="0"/>
              <a:t>SCM </a:t>
            </a:r>
            <a:r>
              <a:rPr lang="ko-KR" altLang="en-US" b="1" dirty="0"/>
              <a:t>개선 사항</a:t>
            </a:r>
            <a:endParaRPr lang="en-US" altLang="ko-KR" b="1" dirty="0"/>
          </a:p>
          <a:p>
            <a:endParaRPr lang="en-US" altLang="ko-KR" sz="1600" b="1" dirty="0"/>
          </a:p>
          <a:p>
            <a:pPr marL="342900" indent="-342900">
              <a:buAutoNum type="arabicPeriod"/>
            </a:pPr>
            <a:r>
              <a:rPr lang="ko-KR" altLang="en-US" sz="1600" b="1" dirty="0"/>
              <a:t>기존의 연결 구조는 </a:t>
            </a:r>
            <a:r>
              <a:rPr lang="ko-KR" altLang="en-US" sz="1600" b="1" dirty="0" err="1"/>
              <a:t>종방향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1:1 </a:t>
            </a:r>
            <a:r>
              <a:rPr lang="ko-KR" altLang="en-US" sz="1600" b="1" dirty="0"/>
              <a:t>연결 구조였다</a:t>
            </a:r>
            <a:r>
              <a:rPr lang="en-US" altLang="ko-KR" sz="1600" b="1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공급업체</a:t>
            </a:r>
            <a:r>
              <a:rPr lang="en-US" altLang="ko-KR" sz="1600" b="1" dirty="0"/>
              <a:t>-</a:t>
            </a:r>
            <a:r>
              <a:rPr lang="ko-KR" altLang="en-US" sz="1600" b="1" dirty="0"/>
              <a:t>도매 같은 </a:t>
            </a:r>
            <a:r>
              <a:rPr lang="en-US" altLang="ko-KR" sz="1600" b="1" dirty="0"/>
              <a:t>1:1 </a:t>
            </a:r>
            <a:r>
              <a:rPr lang="ko-KR" altLang="en-US" sz="1600" b="1" dirty="0"/>
              <a:t>연결을 벗어나 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다수의 업체와 연계된 비즈니스 프로세스 구축이 편리하고 효과적이게 된다</a:t>
            </a:r>
            <a:r>
              <a:rPr lang="en-US" altLang="ko-KR" sz="1600" b="1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342900" indent="-342900">
              <a:buAutoNum type="arabicPeriod"/>
            </a:pPr>
            <a:r>
              <a:rPr lang="ko-KR" altLang="en-US" sz="1600" b="1" dirty="0"/>
              <a:t>제품에 대한 연계 정보시스템의 구축</a:t>
            </a:r>
            <a:endParaRPr lang="en-US" altLang="ko-KR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상품에 대한 정보를 공유함으로써</a:t>
            </a:r>
            <a:r>
              <a:rPr lang="en-US" altLang="ko-KR" sz="1600" b="1" dirty="0"/>
              <a:t>, SCM </a:t>
            </a:r>
            <a:r>
              <a:rPr lang="ko-KR" altLang="en-US" sz="1600" b="1" dirty="0"/>
              <a:t>전반에 걸친 상품 데이터를 공유할 수 있다</a:t>
            </a:r>
            <a:r>
              <a:rPr lang="en-US" altLang="ko-KR" sz="1600" b="1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EX : </a:t>
            </a:r>
            <a:r>
              <a:rPr lang="ko-KR" altLang="en-US" sz="1600" b="1" dirty="0"/>
              <a:t>특정 상품에 대한 취급 도매점</a:t>
            </a:r>
            <a:r>
              <a:rPr lang="en-US" altLang="ko-KR" sz="1600" b="1" dirty="0"/>
              <a:t>/ </a:t>
            </a:r>
            <a:r>
              <a:rPr lang="ko-KR" altLang="en-US" sz="1600" b="1" dirty="0"/>
              <a:t>생산업체 </a:t>
            </a:r>
            <a:r>
              <a:rPr lang="en-US" altLang="ko-KR" sz="1600" b="1" dirty="0"/>
              <a:t>/ </a:t>
            </a:r>
            <a:r>
              <a:rPr lang="ko-KR" altLang="en-US" sz="1600" b="1" dirty="0"/>
              <a:t>판매량 등의 데이터를 조회할 수 있다</a:t>
            </a:r>
            <a:r>
              <a:rPr lang="en-US" altLang="ko-KR" sz="1600" b="1" dirty="0"/>
              <a:t>.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52296" y="1369732"/>
            <a:ext cx="5743880" cy="3873722"/>
            <a:chOff x="89850" y="1230879"/>
            <a:chExt cx="5743880" cy="3873722"/>
          </a:xfrm>
        </p:grpSpPr>
        <p:sp>
          <p:nvSpPr>
            <p:cNvPr id="28" name="TextBox 27"/>
            <p:cNvSpPr txBox="1"/>
            <p:nvPr/>
          </p:nvSpPr>
          <p:spPr>
            <a:xfrm>
              <a:off x="89850" y="1230879"/>
              <a:ext cx="5743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정보시스템 도입으로 인한 </a:t>
              </a:r>
              <a:r>
                <a:rPr lang="en-US" altLang="ko-KR" sz="2400" b="1" dirty="0"/>
                <a:t>SCM </a:t>
              </a:r>
              <a:r>
                <a:rPr lang="ko-KR" altLang="en-US" sz="2400" b="1" dirty="0"/>
                <a:t>개선 사항</a:t>
              </a:r>
              <a:endParaRPr lang="en-US" altLang="ko-KR" sz="2400" b="1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64704" y="1803162"/>
              <a:ext cx="4719861" cy="2790019"/>
              <a:chOff x="1077507" y="1938614"/>
              <a:chExt cx="4719861" cy="2790019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1077507" y="2301923"/>
                <a:ext cx="27235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공급 사슬 구조</a:t>
                </a:r>
              </a:p>
            </p:txBody>
          </p:sp>
          <p:sp>
            <p:nvSpPr>
              <p:cNvPr id="68" name="모서리가 둥근 직사각형 66"/>
              <p:cNvSpPr/>
              <p:nvPr/>
            </p:nvSpPr>
            <p:spPr>
              <a:xfrm>
                <a:off x="3569301" y="2784515"/>
                <a:ext cx="1024365" cy="1944118"/>
              </a:xfrm>
              <a:prstGeom prst="roundRect">
                <a:avLst/>
              </a:prstGeom>
              <a:solidFill>
                <a:schemeClr val="accent1">
                  <a:alpha val="3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모서리가 둥근 직사각형 70"/>
              <p:cNvSpPr/>
              <p:nvPr/>
            </p:nvSpPr>
            <p:spPr>
              <a:xfrm>
                <a:off x="1110018" y="2846555"/>
                <a:ext cx="886747" cy="82950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</a:rPr>
                  <a:t>공급 업체</a:t>
                </a:r>
                <a:endParaRPr lang="ko-KR" altLang="en-US" sz="1000" dirty="0"/>
              </a:p>
            </p:txBody>
          </p:sp>
          <p:sp>
            <p:nvSpPr>
              <p:cNvPr id="71" name="모서리가 둥근 직사각형 71"/>
              <p:cNvSpPr/>
              <p:nvPr/>
            </p:nvSpPr>
            <p:spPr>
              <a:xfrm>
                <a:off x="3647194" y="2851596"/>
                <a:ext cx="886747" cy="82950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소매</a:t>
                </a:r>
                <a:endParaRPr lang="en-US" altLang="ko-KR" sz="14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100" dirty="0"/>
                  <a:t>사업자</a:t>
                </a:r>
                <a:endParaRPr lang="en-US" altLang="ko-KR" sz="1100" dirty="0"/>
              </a:p>
              <a:p>
                <a:pPr algn="ctr"/>
                <a:r>
                  <a:rPr lang="ko-KR" altLang="en-US" sz="1100" dirty="0"/>
                  <a:t>종업원</a:t>
                </a:r>
              </a:p>
            </p:txBody>
          </p:sp>
          <p:sp>
            <p:nvSpPr>
              <p:cNvPr id="72" name="모서리가 둥근 직사각형 72"/>
              <p:cNvSpPr/>
              <p:nvPr/>
            </p:nvSpPr>
            <p:spPr>
              <a:xfrm>
                <a:off x="2406814" y="2851596"/>
                <a:ext cx="886747" cy="82950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tx1"/>
                    </a:solidFill>
                  </a:rPr>
                  <a:t>도매</a:t>
                </a:r>
                <a:endParaRPr lang="en-US" altLang="ko-KR" sz="16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100" dirty="0"/>
                  <a:t>기획</a:t>
                </a:r>
                <a:endParaRPr lang="en-US" altLang="ko-KR" sz="1100" dirty="0"/>
              </a:p>
              <a:p>
                <a:pPr algn="ctr"/>
                <a:r>
                  <a:rPr lang="ko-KR" altLang="en-US" sz="1100" dirty="0"/>
                  <a:t>디자인</a:t>
                </a:r>
                <a:endParaRPr lang="en-US" altLang="ko-KR" sz="1100" dirty="0"/>
              </a:p>
              <a:p>
                <a:pPr algn="ctr"/>
                <a:r>
                  <a:rPr lang="ko-KR" altLang="en-US" sz="1100" dirty="0"/>
                  <a:t>판매</a:t>
                </a:r>
              </a:p>
            </p:txBody>
          </p:sp>
          <p:sp>
            <p:nvSpPr>
              <p:cNvPr id="73" name="모서리가 둥근 직사각형 73"/>
              <p:cNvSpPr/>
              <p:nvPr/>
            </p:nvSpPr>
            <p:spPr>
              <a:xfrm>
                <a:off x="4910621" y="3266349"/>
                <a:ext cx="886747" cy="82950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소비자</a:t>
                </a:r>
              </a:p>
            </p:txBody>
          </p:sp>
          <p:cxnSp>
            <p:nvCxnSpPr>
              <p:cNvPr id="76" name="직선 화살표 연결선 75"/>
              <p:cNvCxnSpPr/>
              <p:nvPr/>
            </p:nvCxnSpPr>
            <p:spPr>
              <a:xfrm>
                <a:off x="2120204" y="3130167"/>
                <a:ext cx="23042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2018777" y="2926275"/>
                <a:ext cx="388037" cy="20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제품</a:t>
                </a:r>
              </a:p>
            </p:txBody>
          </p:sp>
          <p:cxnSp>
            <p:nvCxnSpPr>
              <p:cNvPr id="78" name="직선 화살표 연결선 77"/>
              <p:cNvCxnSpPr/>
              <p:nvPr/>
            </p:nvCxnSpPr>
            <p:spPr>
              <a:xfrm>
                <a:off x="2105309" y="3470441"/>
                <a:ext cx="230424" cy="0"/>
              </a:xfrm>
              <a:prstGeom prst="straightConnector1">
                <a:avLst/>
              </a:prstGeom>
              <a:ln w="25400"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/>
              <p:cNvSpPr txBox="1"/>
              <p:nvPr/>
            </p:nvSpPr>
            <p:spPr>
              <a:xfrm>
                <a:off x="2018777" y="3478503"/>
                <a:ext cx="388037" cy="20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의뢰</a:t>
                </a:r>
              </a:p>
            </p:txBody>
          </p:sp>
          <p:cxnSp>
            <p:nvCxnSpPr>
              <p:cNvPr id="80" name="직선 화살표 연결선 79"/>
              <p:cNvCxnSpPr/>
              <p:nvPr/>
            </p:nvCxnSpPr>
            <p:spPr>
              <a:xfrm>
                <a:off x="3380092" y="3459524"/>
                <a:ext cx="230424" cy="0"/>
              </a:xfrm>
              <a:prstGeom prst="straightConnector1">
                <a:avLst/>
              </a:prstGeom>
              <a:ln w="25400"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/>
              <p:cNvSpPr txBox="1"/>
              <p:nvPr/>
            </p:nvSpPr>
            <p:spPr>
              <a:xfrm>
                <a:off x="3293560" y="3467586"/>
                <a:ext cx="388037" cy="20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주문</a:t>
                </a:r>
              </a:p>
            </p:txBody>
          </p:sp>
          <p:cxnSp>
            <p:nvCxnSpPr>
              <p:cNvPr id="82" name="직선 화살표 연결선 81"/>
              <p:cNvCxnSpPr/>
              <p:nvPr/>
            </p:nvCxnSpPr>
            <p:spPr>
              <a:xfrm>
                <a:off x="3394987" y="3132415"/>
                <a:ext cx="23042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/>
              <p:cNvSpPr txBox="1"/>
              <p:nvPr/>
            </p:nvSpPr>
            <p:spPr>
              <a:xfrm>
                <a:off x="3293560" y="2928523"/>
                <a:ext cx="388037" cy="20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도매</a:t>
                </a:r>
              </a:p>
            </p:txBody>
          </p:sp>
          <p:sp>
            <p:nvSpPr>
              <p:cNvPr id="84" name="모서리가 둥근 직사각형 96"/>
              <p:cNvSpPr/>
              <p:nvPr/>
            </p:nvSpPr>
            <p:spPr>
              <a:xfrm>
                <a:off x="3647194" y="3780627"/>
                <a:ext cx="886747" cy="82950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온라인</a:t>
                </a:r>
                <a:endParaRPr lang="en-US" altLang="ko-KR" sz="14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쇼핑몰</a:t>
                </a:r>
              </a:p>
            </p:txBody>
          </p:sp>
          <p:cxnSp>
            <p:nvCxnSpPr>
              <p:cNvPr id="85" name="직선 화살표 연결선 84"/>
              <p:cNvCxnSpPr/>
              <p:nvPr/>
            </p:nvCxnSpPr>
            <p:spPr>
              <a:xfrm>
                <a:off x="4635512" y="3885194"/>
                <a:ext cx="23042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/>
              <p:cNvSpPr txBox="1"/>
              <p:nvPr/>
            </p:nvSpPr>
            <p:spPr>
              <a:xfrm>
                <a:off x="4548980" y="3893256"/>
                <a:ext cx="388037" cy="20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정보</a:t>
                </a:r>
              </a:p>
            </p:txBody>
          </p:sp>
          <p:cxnSp>
            <p:nvCxnSpPr>
              <p:cNvPr id="87" name="직선 화살표 연결선 86"/>
              <p:cNvCxnSpPr/>
              <p:nvPr/>
            </p:nvCxnSpPr>
            <p:spPr>
              <a:xfrm>
                <a:off x="4650407" y="3558085"/>
                <a:ext cx="23042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>
                <a:off x="4548980" y="3354193"/>
                <a:ext cx="388037" cy="20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판매</a:t>
                </a:r>
              </a:p>
            </p:txBody>
          </p:sp>
          <p:sp>
            <p:nvSpPr>
              <p:cNvPr id="89" name="다이아몬드 88"/>
              <p:cNvSpPr/>
              <p:nvPr/>
            </p:nvSpPr>
            <p:spPr>
              <a:xfrm>
                <a:off x="3035362" y="1938614"/>
                <a:ext cx="904434" cy="846051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err="1">
                    <a:solidFill>
                      <a:schemeClr val="tx1"/>
                    </a:solidFill>
                  </a:rPr>
                  <a:t>사입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직선 화살표 연결선 89"/>
              <p:cNvCxnSpPr/>
              <p:nvPr/>
            </p:nvCxnSpPr>
            <p:spPr>
              <a:xfrm flipV="1">
                <a:off x="2920150" y="2536369"/>
                <a:ext cx="230424" cy="17775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화살표 연결선 90"/>
              <p:cNvCxnSpPr/>
              <p:nvPr/>
            </p:nvCxnSpPr>
            <p:spPr>
              <a:xfrm>
                <a:off x="3806413" y="2565581"/>
                <a:ext cx="266764" cy="203708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직선 화살표 연결선 4"/>
            <p:cNvCxnSpPr>
              <a:stCxn id="70" idx="1"/>
            </p:cNvCxnSpPr>
            <p:nvPr/>
          </p:nvCxnSpPr>
          <p:spPr>
            <a:xfrm>
              <a:off x="797215" y="3125856"/>
              <a:ext cx="2642331" cy="5040"/>
            </a:xfrm>
            <a:prstGeom prst="straightConnector1">
              <a:avLst/>
            </a:prstGeom>
            <a:ln w="603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모서리가 둥근 직사각형 72"/>
            <p:cNvSpPr/>
            <p:nvPr/>
          </p:nvSpPr>
          <p:spPr>
            <a:xfrm>
              <a:off x="2140405" y="3790713"/>
              <a:ext cx="886747" cy="8295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도매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/>
                <a:t>기획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디자인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판매</a:t>
              </a:r>
            </a:p>
          </p:txBody>
        </p:sp>
        <p:sp>
          <p:nvSpPr>
            <p:cNvPr id="46" name="모서리가 둥근 직사각형 72"/>
            <p:cNvSpPr/>
            <p:nvPr/>
          </p:nvSpPr>
          <p:spPr>
            <a:xfrm>
              <a:off x="2068868" y="3750950"/>
              <a:ext cx="886747" cy="8295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도매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/>
                <a:t>기획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디자인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판매</a:t>
              </a: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H="1">
              <a:off x="2197522" y="1895222"/>
              <a:ext cx="62273" cy="2690045"/>
            </a:xfrm>
            <a:prstGeom prst="straightConnector1">
              <a:avLst/>
            </a:prstGeom>
            <a:ln w="603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303573" y="3608167"/>
              <a:ext cx="27235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>
                  <a:solidFill>
                    <a:srgbClr val="FF0000"/>
                  </a:solidFill>
                </a:rPr>
                <a:t>종방향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, </a:t>
              </a:r>
              <a:r>
                <a:rPr lang="ko-KR" altLang="en-US" sz="1400" b="1" dirty="0" err="1">
                  <a:solidFill>
                    <a:srgbClr val="FF0000"/>
                  </a:solidFill>
                </a:rPr>
                <a:t>횡방향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 </a:t>
              </a:r>
              <a:endParaRPr lang="en-US" altLang="ko-KR" sz="1400" b="1" dirty="0">
                <a:solidFill>
                  <a:srgbClr val="FF0000"/>
                </a:solidFill>
              </a:endParaRPr>
            </a:p>
            <a:p>
              <a:r>
                <a:rPr lang="en-US" altLang="ko-KR" sz="1400" b="1" dirty="0">
                  <a:solidFill>
                    <a:srgbClr val="FF0000"/>
                  </a:solidFill>
                </a:rPr>
                <a:t>1: 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다수 연결</a:t>
              </a:r>
            </a:p>
          </p:txBody>
        </p:sp>
        <p:cxnSp>
          <p:nvCxnSpPr>
            <p:cNvPr id="11" name="직선 연결선 10"/>
            <p:cNvCxnSpPr>
              <a:stCxn id="72" idx="2"/>
            </p:cNvCxnSpPr>
            <p:nvPr/>
          </p:nvCxnSpPr>
          <p:spPr>
            <a:xfrm flipH="1">
              <a:off x="2537384" y="3545649"/>
              <a:ext cx="1" cy="204093"/>
            </a:xfrm>
            <a:prstGeom prst="line">
              <a:avLst/>
            </a:prstGeom>
            <a:ln w="317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H="1">
              <a:off x="1857512" y="1986165"/>
              <a:ext cx="15923" cy="2816599"/>
            </a:xfrm>
            <a:prstGeom prst="line">
              <a:avLst/>
            </a:prstGeom>
            <a:ln w="317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flipH="1">
              <a:off x="3152030" y="1612152"/>
              <a:ext cx="40507" cy="3163956"/>
            </a:xfrm>
            <a:prstGeom prst="line">
              <a:avLst/>
            </a:prstGeom>
            <a:ln w="317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H="1">
              <a:off x="4422497" y="1932472"/>
              <a:ext cx="15923" cy="2816599"/>
            </a:xfrm>
            <a:prstGeom prst="line">
              <a:avLst/>
            </a:prstGeom>
            <a:ln w="317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1221988" y="4796824"/>
              <a:ext cx="2723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/>
                  </a:solidFill>
                </a:rPr>
                <a:t>채널 구분선</a:t>
              </a:r>
            </a:p>
          </p:txBody>
        </p:sp>
        <p:sp>
          <p:nvSpPr>
            <p:cNvPr id="16" name="화살표: 아래로 구부러짐 15"/>
            <p:cNvSpPr/>
            <p:nvPr/>
          </p:nvSpPr>
          <p:spPr>
            <a:xfrm>
              <a:off x="1409372" y="2496203"/>
              <a:ext cx="1830871" cy="608937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-38Page-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506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591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A.2 As – Is 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graphicFrame>
        <p:nvGraphicFramePr>
          <p:cNvPr id="15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963229"/>
              </p:ext>
            </p:extLst>
          </p:nvPr>
        </p:nvGraphicFramePr>
        <p:xfrm>
          <a:off x="248378" y="6097983"/>
          <a:ext cx="5875037" cy="193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85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76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000" spc="-5" dirty="0">
                          <a:latin typeface="Batang"/>
                          <a:cs typeface="Batang"/>
                        </a:rPr>
                        <a:t>기업지원</a:t>
                      </a:r>
                      <a:r>
                        <a:rPr sz="1000" spc="55" dirty="0">
                          <a:latin typeface="Batang"/>
                          <a:cs typeface="Batang"/>
                        </a:rPr>
                        <a:t> </a:t>
                      </a:r>
                      <a:r>
                        <a:rPr sz="1000" spc="-5" dirty="0">
                          <a:latin typeface="Batang"/>
                          <a:cs typeface="Batang"/>
                        </a:rPr>
                        <a:t>시스템</a:t>
                      </a:r>
                      <a:endParaRPr sz="1000" dirty="0">
                        <a:latin typeface="Batang"/>
                        <a:cs typeface="Batang"/>
                      </a:endParaRP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827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000" dirty="0">
                          <a:latin typeface="Batang"/>
                          <a:cs typeface="Batang"/>
                        </a:rPr>
                        <a:t>물류시스템</a:t>
                      </a:r>
                      <a:endParaRPr sz="1000">
                        <a:latin typeface="Batang"/>
                        <a:cs typeface="Batang"/>
                      </a:endParaRP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10668">
                      <a:solidFill>
                        <a:srgbClr val="000000"/>
                      </a:solidFill>
                      <a:prstDash val="solid"/>
                    </a:lnT>
                    <a:lnB w="18275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000" spc="70" dirty="0">
                          <a:latin typeface="Malgun Gothic"/>
                          <a:cs typeface="Malgun Gothic"/>
                        </a:rPr>
                        <a:t>- </a:t>
                      </a:r>
                      <a:r>
                        <a:rPr sz="1000" dirty="0">
                          <a:latin typeface="Batang"/>
                          <a:cs typeface="Batang"/>
                        </a:rPr>
                        <a:t>입주 </a:t>
                      </a:r>
                      <a:r>
                        <a:rPr sz="1000" spc="-5" dirty="0">
                          <a:latin typeface="Batang"/>
                          <a:cs typeface="Batang"/>
                        </a:rPr>
                        <a:t>기업을 </a:t>
                      </a:r>
                      <a:r>
                        <a:rPr sz="1000" dirty="0">
                          <a:latin typeface="Batang"/>
                          <a:cs typeface="Batang"/>
                        </a:rPr>
                        <a:t>위한 </a:t>
                      </a:r>
                      <a:r>
                        <a:rPr sz="1000" spc="-5" dirty="0">
                          <a:latin typeface="Batang"/>
                          <a:cs typeface="Batang"/>
                        </a:rPr>
                        <a:t>트랜드 </a:t>
                      </a:r>
                      <a:r>
                        <a:rPr sz="1000" dirty="0">
                          <a:latin typeface="Batang"/>
                          <a:cs typeface="Batang"/>
                        </a:rPr>
                        <a:t>및 </a:t>
                      </a:r>
                      <a:r>
                        <a:rPr sz="1000" dirty="0">
                          <a:latin typeface="Malgun Gothic"/>
                          <a:cs typeface="Malgun Gothic"/>
                        </a:rPr>
                        <a:t>디</a:t>
                      </a:r>
                      <a:r>
                        <a:rPr sz="1000" dirty="0">
                          <a:latin typeface="Batang"/>
                          <a:cs typeface="Batang"/>
                        </a:rPr>
                        <a:t>자인 </a:t>
                      </a:r>
                      <a:r>
                        <a:rPr sz="1000" spc="-5" dirty="0">
                          <a:latin typeface="Batang"/>
                          <a:cs typeface="Batang"/>
                        </a:rPr>
                        <a:t>지원   </a:t>
                      </a:r>
                      <a:r>
                        <a:rPr sz="1000" spc="110" dirty="0">
                          <a:latin typeface="Batang"/>
                          <a:cs typeface="Batang"/>
                        </a:rPr>
                        <a:t> </a:t>
                      </a:r>
                      <a:r>
                        <a:rPr sz="1000" spc="-5" dirty="0">
                          <a:latin typeface="Batang"/>
                          <a:cs typeface="Batang"/>
                        </a:rPr>
                        <a:t>시스템과</a:t>
                      </a:r>
                      <a:endParaRPr sz="1000" dirty="0">
                        <a:latin typeface="Batang"/>
                        <a:cs typeface="Batang"/>
                      </a:endParaRP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  <a:lnT w="182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000" spc="70" dirty="0">
                          <a:latin typeface="Malgun Gothic"/>
                          <a:cs typeface="Malgun Gothic"/>
                        </a:rPr>
                        <a:t>- </a:t>
                      </a:r>
                      <a:r>
                        <a:rPr sz="1000" spc="-5" dirty="0">
                          <a:latin typeface="Batang"/>
                          <a:cs typeface="Batang"/>
                        </a:rPr>
                        <a:t>이탈리아 주요 </a:t>
                      </a:r>
                      <a:r>
                        <a:rPr sz="1000" dirty="0">
                          <a:latin typeface="Batang"/>
                          <a:cs typeface="Batang"/>
                        </a:rPr>
                        <a:t>자유경제구역 중 </a:t>
                      </a:r>
                      <a:r>
                        <a:rPr sz="1000" spc="-5" dirty="0">
                          <a:latin typeface="Batang"/>
                          <a:cs typeface="Batang"/>
                        </a:rPr>
                        <a:t>하나인 </a:t>
                      </a:r>
                      <a:r>
                        <a:rPr sz="1000" spc="-20" dirty="0">
                          <a:latin typeface="Malgun Gothic"/>
                          <a:cs typeface="Malgun Gothic"/>
                        </a:rPr>
                        <a:t>N</a:t>
                      </a:r>
                      <a:r>
                        <a:rPr sz="1000" spc="-20" dirty="0">
                          <a:latin typeface="Batang"/>
                          <a:cs typeface="Batang"/>
                        </a:rPr>
                        <a:t>o</a:t>
                      </a:r>
                      <a:r>
                        <a:rPr sz="1000" spc="-20" dirty="0">
                          <a:latin typeface="Malgun Gothic"/>
                          <a:cs typeface="Malgun Gothic"/>
                        </a:rPr>
                        <a:t>la  </a:t>
                      </a:r>
                      <a:r>
                        <a:rPr sz="1000" spc="2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000" spc="-5" dirty="0">
                          <a:latin typeface="Batang"/>
                          <a:cs typeface="Batang"/>
                        </a:rPr>
                        <a:t>지역을</a:t>
                      </a:r>
                      <a:endParaRPr sz="1000">
                        <a:latin typeface="Batang"/>
                        <a:cs typeface="Batang"/>
                      </a:endParaRP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  <a:lnT w="182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118745">
                        <a:lnSpc>
                          <a:spcPts val="960"/>
                        </a:lnSpc>
                      </a:pPr>
                      <a:r>
                        <a:rPr sz="1000" dirty="0">
                          <a:latin typeface="Batang"/>
                          <a:cs typeface="Batang"/>
                        </a:rPr>
                        <a:t>입주 </a:t>
                      </a:r>
                      <a:r>
                        <a:rPr sz="1000" spc="-5" dirty="0">
                          <a:latin typeface="Batang"/>
                          <a:cs typeface="Batang"/>
                        </a:rPr>
                        <a:t>업체의 </a:t>
                      </a:r>
                      <a:r>
                        <a:rPr sz="1000" dirty="0">
                          <a:latin typeface="Batang"/>
                          <a:cs typeface="Batang"/>
                        </a:rPr>
                        <a:t>상품 정보 및 </a:t>
                      </a:r>
                      <a:r>
                        <a:rPr sz="1000" spc="-5" dirty="0">
                          <a:latin typeface="Batang"/>
                          <a:cs typeface="Batang"/>
                        </a:rPr>
                        <a:t>회사 </a:t>
                      </a:r>
                      <a:r>
                        <a:rPr sz="1000" dirty="0">
                          <a:latin typeface="Batang"/>
                          <a:cs typeface="Batang"/>
                        </a:rPr>
                        <a:t>정보를   </a:t>
                      </a:r>
                      <a:r>
                        <a:rPr sz="1000" spc="50" dirty="0">
                          <a:latin typeface="Batang"/>
                          <a:cs typeface="Batang"/>
                        </a:rPr>
                        <a:t> </a:t>
                      </a:r>
                      <a:r>
                        <a:rPr sz="1000" spc="-5" dirty="0">
                          <a:latin typeface="Batang"/>
                          <a:cs typeface="Batang"/>
                        </a:rPr>
                        <a:t>제공하는</a:t>
                      </a:r>
                      <a:endParaRPr sz="1000">
                        <a:latin typeface="Batang"/>
                        <a:cs typeface="Batang"/>
                      </a:endParaRP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ts val="960"/>
                        </a:lnSpc>
                      </a:pPr>
                      <a:r>
                        <a:rPr sz="1000" spc="-5" dirty="0">
                          <a:latin typeface="Batang"/>
                          <a:cs typeface="Batang"/>
                        </a:rPr>
                        <a:t>중심으로 물류 시스템과 </a:t>
                      </a:r>
                      <a:r>
                        <a:rPr sz="1000" dirty="0">
                          <a:latin typeface="Batang"/>
                          <a:cs typeface="Batang"/>
                        </a:rPr>
                        <a:t>자체 </a:t>
                      </a:r>
                      <a:r>
                        <a:rPr sz="1000" spc="-20" dirty="0">
                          <a:latin typeface="Batang"/>
                          <a:cs typeface="Batang"/>
                        </a:rPr>
                        <a:t>세관,  </a:t>
                      </a:r>
                      <a:r>
                        <a:rPr sz="1000" spc="135" dirty="0">
                          <a:latin typeface="Batang"/>
                          <a:cs typeface="Batang"/>
                        </a:rPr>
                        <a:t> </a:t>
                      </a:r>
                      <a:r>
                        <a:rPr sz="1000" spc="-15" dirty="0">
                          <a:latin typeface="Malgun Gothic"/>
                          <a:cs typeface="Malgun Gothic"/>
                        </a:rPr>
                        <a:t>무</a:t>
                      </a:r>
                      <a:r>
                        <a:rPr sz="1000" spc="-15" dirty="0">
                          <a:latin typeface="Batang"/>
                          <a:cs typeface="Batang"/>
                        </a:rPr>
                        <a:t>역회사,</a:t>
                      </a:r>
                      <a:endParaRPr sz="1000">
                        <a:latin typeface="Batang"/>
                        <a:cs typeface="Batang"/>
                      </a:endParaRP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Batang"/>
                          <a:cs typeface="Batang"/>
                        </a:rPr>
                        <a:t>통</a:t>
                      </a:r>
                      <a:r>
                        <a:rPr sz="1000" dirty="0">
                          <a:latin typeface="Malgun Gothic"/>
                          <a:cs typeface="Malgun Gothic"/>
                        </a:rPr>
                        <a:t>합 </a:t>
                      </a:r>
                      <a:r>
                        <a:rPr sz="1000" spc="-5" dirty="0">
                          <a:latin typeface="Batang"/>
                          <a:cs typeface="Batang"/>
                        </a:rPr>
                        <a:t>정보시스템을</a:t>
                      </a:r>
                      <a:r>
                        <a:rPr sz="1000" spc="185" dirty="0">
                          <a:latin typeface="Batang"/>
                          <a:cs typeface="Batang"/>
                        </a:rPr>
                        <a:t> </a:t>
                      </a:r>
                      <a:r>
                        <a:rPr sz="1000" spc="-10" dirty="0">
                          <a:latin typeface="Batang"/>
                          <a:cs typeface="Batang"/>
                        </a:rPr>
                        <a:t>운영중이다.</a:t>
                      </a:r>
                      <a:endParaRPr sz="1000" dirty="0">
                        <a:latin typeface="Batang"/>
                        <a:cs typeface="Batang"/>
                      </a:endParaRP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15" dirty="0">
                          <a:latin typeface="Batang"/>
                          <a:cs typeface="Batang"/>
                        </a:rPr>
                        <a:t>운</a:t>
                      </a:r>
                      <a:r>
                        <a:rPr sz="1000" spc="-15" dirty="0">
                          <a:latin typeface="Malgun Gothic"/>
                          <a:cs typeface="Malgun Gothic"/>
                        </a:rPr>
                        <a:t>송</a:t>
                      </a:r>
                      <a:r>
                        <a:rPr sz="1000" spc="-15" dirty="0">
                          <a:latin typeface="Batang"/>
                          <a:cs typeface="Batang"/>
                        </a:rPr>
                        <a:t>회사,  </a:t>
                      </a:r>
                      <a:r>
                        <a:rPr sz="1000" spc="-20" dirty="0">
                          <a:latin typeface="Malgun Gothic"/>
                          <a:cs typeface="Malgun Gothic"/>
                        </a:rPr>
                        <a:t>항만</a:t>
                      </a:r>
                      <a:r>
                        <a:rPr sz="1000" spc="-20" dirty="0">
                          <a:latin typeface="Batang"/>
                          <a:cs typeface="Batang"/>
                        </a:rPr>
                        <a:t>,  </a:t>
                      </a:r>
                      <a:r>
                        <a:rPr sz="1000" dirty="0">
                          <a:latin typeface="Malgun Gothic"/>
                          <a:cs typeface="Malgun Gothic"/>
                        </a:rPr>
                        <a:t>철</a:t>
                      </a:r>
                      <a:r>
                        <a:rPr sz="1000" dirty="0">
                          <a:latin typeface="Batang"/>
                          <a:cs typeface="Batang"/>
                        </a:rPr>
                        <a:t>도 연계서비스 </a:t>
                      </a:r>
                      <a:r>
                        <a:rPr sz="1000" spc="-5" dirty="0">
                          <a:latin typeface="Batang"/>
                          <a:cs typeface="Batang"/>
                        </a:rPr>
                        <a:t>등의 운영으로 </a:t>
                      </a:r>
                      <a:r>
                        <a:rPr sz="1000" spc="10" dirty="0">
                          <a:latin typeface="Batang"/>
                          <a:cs typeface="Batang"/>
                        </a:rPr>
                        <a:t> </a:t>
                      </a:r>
                      <a:r>
                        <a:rPr sz="1000" dirty="0">
                          <a:latin typeface="Batang"/>
                          <a:cs typeface="Batang"/>
                        </a:rPr>
                        <a:t>새로운</a:t>
                      </a: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4572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ts val="960"/>
                        </a:lnSpc>
                      </a:pPr>
                      <a:r>
                        <a:rPr sz="1000" spc="-5" dirty="0">
                          <a:latin typeface="Batang"/>
                          <a:cs typeface="Batang"/>
                        </a:rPr>
                        <a:t>물류 </a:t>
                      </a:r>
                      <a:r>
                        <a:rPr sz="1000" dirty="0">
                          <a:latin typeface="Batang"/>
                          <a:cs typeface="Batang"/>
                        </a:rPr>
                        <a:t>중심 산업단지로 </a:t>
                      </a:r>
                      <a:r>
                        <a:rPr sz="1000" spc="-5" dirty="0">
                          <a:latin typeface="Batang"/>
                          <a:cs typeface="Batang"/>
                        </a:rPr>
                        <a:t>부상 </a:t>
                      </a:r>
                      <a:r>
                        <a:rPr sz="1000" spc="170" dirty="0">
                          <a:latin typeface="Batang"/>
                          <a:cs typeface="Batang"/>
                        </a:rPr>
                        <a:t> </a:t>
                      </a:r>
                      <a:r>
                        <a:rPr sz="1000" spc="-15" dirty="0">
                          <a:latin typeface="Batang"/>
                          <a:cs typeface="Batang"/>
                        </a:rPr>
                        <a:t>중이다.</a:t>
                      </a:r>
                      <a:endParaRPr sz="1000" dirty="0">
                        <a:latin typeface="Batang"/>
                        <a:cs typeface="Batang"/>
                      </a:endParaRPr>
                    </a:p>
                  </a:txBody>
                  <a:tcPr marL="0" marR="0" marT="0" marB="0">
                    <a:lnL w="4572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object 4"/>
          <p:cNvSpPr/>
          <p:nvPr/>
        </p:nvSpPr>
        <p:spPr>
          <a:xfrm>
            <a:off x="380516" y="7290654"/>
            <a:ext cx="1176276" cy="809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/>
          <p:cNvSpPr/>
          <p:nvPr/>
        </p:nvSpPr>
        <p:spPr>
          <a:xfrm>
            <a:off x="1700808" y="7236295"/>
            <a:ext cx="1261669" cy="8273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6"/>
          <p:cNvSpPr/>
          <p:nvPr/>
        </p:nvSpPr>
        <p:spPr>
          <a:xfrm>
            <a:off x="428355" y="8017443"/>
            <a:ext cx="1200445" cy="947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7"/>
          <p:cNvSpPr/>
          <p:nvPr/>
        </p:nvSpPr>
        <p:spPr>
          <a:xfrm>
            <a:off x="1700808" y="8028383"/>
            <a:ext cx="1308409" cy="9171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8"/>
          <p:cNvSpPr/>
          <p:nvPr/>
        </p:nvSpPr>
        <p:spPr>
          <a:xfrm>
            <a:off x="3254436" y="7308303"/>
            <a:ext cx="1326692" cy="7733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9"/>
          <p:cNvSpPr/>
          <p:nvPr/>
        </p:nvSpPr>
        <p:spPr>
          <a:xfrm>
            <a:off x="4733371" y="7383831"/>
            <a:ext cx="1143901" cy="7885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0"/>
          <p:cNvSpPr/>
          <p:nvPr/>
        </p:nvSpPr>
        <p:spPr>
          <a:xfrm>
            <a:off x="3254436" y="8226912"/>
            <a:ext cx="1289275" cy="6891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1"/>
          <p:cNvSpPr/>
          <p:nvPr/>
        </p:nvSpPr>
        <p:spPr>
          <a:xfrm>
            <a:off x="4758148" y="8233768"/>
            <a:ext cx="1191132" cy="7307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2"/>
          <p:cNvSpPr txBox="1"/>
          <p:nvPr/>
        </p:nvSpPr>
        <p:spPr>
          <a:xfrm>
            <a:off x="248378" y="5940152"/>
            <a:ext cx="332463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5" dirty="0">
                <a:latin typeface="Batang"/>
                <a:cs typeface="Batang"/>
              </a:rPr>
              <a:t>&lt;표  </a:t>
            </a:r>
            <a:r>
              <a:rPr sz="1000" spc="-90" dirty="0">
                <a:latin typeface="Batang"/>
                <a:cs typeface="Batang"/>
              </a:rPr>
              <a:t>6&gt;  </a:t>
            </a:r>
            <a:r>
              <a:rPr sz="1000" spc="-5" dirty="0">
                <a:latin typeface="Batang"/>
                <a:cs typeface="Batang"/>
              </a:rPr>
              <a:t>이탈리아  </a:t>
            </a:r>
            <a:r>
              <a:rPr sz="1000" spc="-40" dirty="0">
                <a:latin typeface="Batang"/>
                <a:cs typeface="Batang"/>
              </a:rPr>
              <a:t>CIS의  </a:t>
            </a:r>
            <a:r>
              <a:rPr sz="1000" spc="-5" dirty="0">
                <a:latin typeface="Batang"/>
                <a:cs typeface="Batang"/>
              </a:rPr>
              <a:t>기업지원 시스템</a:t>
            </a:r>
            <a:r>
              <a:rPr sz="1000" spc="80" dirty="0">
                <a:latin typeface="Batang"/>
                <a:cs typeface="Batang"/>
              </a:rPr>
              <a:t> </a:t>
            </a:r>
            <a:r>
              <a:rPr sz="1000" spc="-5" dirty="0">
                <a:latin typeface="Batang"/>
                <a:cs typeface="Batang"/>
              </a:rPr>
              <a:t>참고자료</a:t>
            </a:r>
            <a:endParaRPr sz="1000" dirty="0">
              <a:latin typeface="Batang"/>
              <a:cs typeface="Batang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0140" y="1305450"/>
            <a:ext cx="467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선진사</a:t>
            </a:r>
            <a:r>
              <a:rPr lang="ko-KR" altLang="en-US" b="1" dirty="0"/>
              <a:t> 사례 </a:t>
            </a:r>
            <a:r>
              <a:rPr lang="en-US" altLang="ko-KR" b="1" dirty="0"/>
              <a:t> - </a:t>
            </a:r>
            <a:r>
              <a:rPr lang="ko-KR" altLang="en-US" b="1" dirty="0"/>
              <a:t>통합 관리 시스템 구축 필요</a:t>
            </a:r>
            <a:r>
              <a:rPr lang="en-US" altLang="ko-KR" b="1" dirty="0"/>
              <a:t>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44095" y="2316606"/>
            <a:ext cx="59915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pc="-10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이탈리아 </a:t>
            </a:r>
            <a:r>
              <a:rPr lang="en-US" altLang="ko-KR" sz="1200" spc="-10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CIS</a:t>
            </a:r>
            <a:r>
              <a:rPr lang="ko-KR" altLang="en-US" sz="1200" spc="-1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는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거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래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되는 제품의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직접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수출을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위한 </a:t>
            </a:r>
            <a:r>
              <a:rPr lang="ko-KR" altLang="en-US" sz="1200" spc="-4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세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관과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물류시스템을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관리하는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산업단지로 이탈리아의  </a:t>
            </a:r>
            <a:r>
              <a:rPr lang="en-US" altLang="ko-KR" sz="1200" spc="-10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18</a:t>
            </a:r>
            <a:r>
              <a:rPr lang="ko-KR" altLang="en-US" sz="1200" spc="-100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번째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수출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경제자유구역인 </a:t>
            </a:r>
            <a:r>
              <a:rPr lang="ko-KR" altLang="en-US" sz="1200" spc="-80" dirty="0" err="1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인</a:t>
            </a:r>
            <a:r>
              <a:rPr lang="ko-KR" altLang="en-US" sz="1200" spc="-80" dirty="0" err="1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터</a:t>
            </a:r>
            <a:r>
              <a:rPr lang="ko-KR" altLang="en-US" sz="1200" spc="-80" dirty="0" err="1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포</a:t>
            </a:r>
            <a:r>
              <a:rPr lang="ko-KR" altLang="en-US" sz="1200" spc="-80" dirty="0" err="1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르토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 </a:t>
            </a:r>
            <a:r>
              <a:rPr lang="ko-KR" altLang="en-US" sz="1200" spc="-75" dirty="0" err="1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캄</a:t>
            </a:r>
            <a:r>
              <a:rPr lang="ko-KR" altLang="en-US" sz="1200" spc="-75" dirty="0" err="1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파노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  </a:t>
            </a:r>
            <a:r>
              <a:rPr lang="en-US" altLang="ko-KR" sz="1200" spc="-6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(</a:t>
            </a:r>
            <a:r>
              <a:rPr lang="en-US" altLang="ko-KR" sz="1200" spc="-60" dirty="0" err="1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I</a:t>
            </a:r>
            <a:r>
              <a:rPr lang="en-US" altLang="ko-KR" sz="1200" spc="-60" dirty="0" err="1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n</a:t>
            </a:r>
            <a:r>
              <a:rPr lang="en-US" altLang="ko-KR" sz="1200" spc="-60" dirty="0" err="1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t</a:t>
            </a:r>
            <a:r>
              <a:rPr lang="en-US" altLang="ko-KR" sz="1200" spc="-60" dirty="0" err="1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er</a:t>
            </a:r>
            <a:r>
              <a:rPr lang="en-US" altLang="ko-KR" sz="1200" spc="-60" dirty="0" err="1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p</a:t>
            </a:r>
            <a:r>
              <a:rPr lang="en-US" altLang="ko-KR" sz="1200" spc="-60" dirty="0" err="1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or</a:t>
            </a:r>
            <a:r>
              <a:rPr lang="en-US" altLang="ko-KR" sz="1200" spc="-60" dirty="0" err="1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t</a:t>
            </a:r>
            <a:r>
              <a:rPr lang="en-US" altLang="ko-KR" sz="1200" spc="-60" dirty="0" err="1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o</a:t>
            </a:r>
            <a:r>
              <a:rPr lang="en-US" altLang="ko-KR" sz="1200" spc="-6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 </a:t>
            </a:r>
            <a:r>
              <a:rPr lang="en-US" altLang="ko-KR" sz="1200" spc="-60" dirty="0" err="1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C</a:t>
            </a:r>
            <a:r>
              <a:rPr lang="en-US" altLang="ko-KR" sz="1200" spc="-60" dirty="0" err="1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o</a:t>
            </a:r>
            <a:r>
              <a:rPr lang="en-US" altLang="ko-KR" sz="1200" spc="-60" dirty="0" err="1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mpa</a:t>
            </a:r>
            <a:r>
              <a:rPr lang="en-US" altLang="ko-KR" sz="1200" spc="-60" dirty="0" err="1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no</a:t>
            </a:r>
            <a:r>
              <a:rPr lang="en-US" altLang="ko-KR" sz="1200" spc="-6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)</a:t>
            </a:r>
            <a:r>
              <a:rPr lang="ko-KR" altLang="en-US" sz="1200" spc="-6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가 </a:t>
            </a:r>
            <a:r>
              <a:rPr lang="ko-KR" altLang="en-US" sz="1200" spc="-5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있다</a:t>
            </a:r>
            <a:r>
              <a:rPr lang="en-US" altLang="ko-KR" sz="1200" spc="-5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.</a:t>
            </a:r>
            <a:r>
              <a:rPr lang="en-US" altLang="ko-KR" sz="1200" spc="-82" baseline="17094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 </a:t>
            </a:r>
            <a:r>
              <a:rPr lang="ko-KR" altLang="en-US" sz="1200" spc="-80" dirty="0" err="1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인</a:t>
            </a:r>
            <a:r>
              <a:rPr lang="ko-KR" altLang="en-US" sz="1200" spc="-80" dirty="0" err="1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터</a:t>
            </a:r>
            <a:r>
              <a:rPr lang="ko-KR" altLang="en-US" sz="1200" spc="-80" dirty="0" err="1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포</a:t>
            </a:r>
            <a:r>
              <a:rPr lang="ko-KR" altLang="en-US" sz="1200" spc="-80" dirty="0" err="1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르토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 </a:t>
            </a:r>
            <a:r>
              <a:rPr lang="ko-KR" altLang="en-US" sz="1200" spc="-75" dirty="0" err="1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캄</a:t>
            </a:r>
            <a:r>
              <a:rPr lang="ko-KR" altLang="en-US" sz="1200" spc="-75" dirty="0" err="1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파노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  </a:t>
            </a:r>
            <a:r>
              <a:rPr lang="ko-KR" altLang="en-US" sz="1200" spc="-4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는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수출입을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위한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업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무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를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담당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하는 </a:t>
            </a:r>
            <a:r>
              <a:rPr lang="en-US" altLang="ko-KR" sz="1200" spc="-10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200</a:t>
            </a:r>
            <a:r>
              <a:rPr lang="ko-KR" altLang="en-US" sz="1200" spc="-100" dirty="0" err="1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여개</a:t>
            </a:r>
            <a:r>
              <a:rPr lang="ko-KR" altLang="en-US" sz="1200" spc="-10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 의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기업  </a:t>
            </a:r>
            <a:r>
              <a:rPr lang="ko-KR" altLang="en-US" sz="1200" spc="-4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이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상주하여 </a:t>
            </a:r>
            <a:r>
              <a:rPr lang="en-US" altLang="ko-KR" sz="1200" spc="-20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CIS</a:t>
            </a:r>
            <a:r>
              <a:rPr lang="ko-KR" altLang="en-US" sz="1200" spc="-2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에서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거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래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되는 제품의 수출입에 </a:t>
            </a:r>
            <a:r>
              <a:rPr lang="ko-KR" altLang="en-US" sz="1200" spc="-4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대  한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행정적 업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무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와 기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술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적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지원시스템을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운영하는 </a:t>
            </a:r>
            <a:r>
              <a:rPr lang="ko-KR" altLang="en-US" sz="1200" spc="-4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물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류단지로 </a:t>
            </a:r>
            <a:r>
              <a:rPr lang="en-US" altLang="ko-KR" sz="1200" spc="-114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3,000,000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평방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미터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에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달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하는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창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고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시스템  </a:t>
            </a:r>
            <a:r>
              <a:rPr lang="ko-KR" altLang="en-US" sz="1200" spc="-4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과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자체적인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철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도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물류시스템을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갖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추고 있다</a:t>
            </a:r>
            <a:endParaRPr lang="ko-KR" altLang="en-US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0140" y="3882348"/>
            <a:ext cx="58911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spc="-10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CIS</a:t>
            </a:r>
            <a:r>
              <a:rPr lang="ko-KR" altLang="en-US" sz="1200" spc="-1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의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성공요인은 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B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2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B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비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즈니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스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산업단지로서 갖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추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어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야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하는 기업지원시스템과 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고객 편의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시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설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에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대한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배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려가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매우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두드러져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보인  다는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점이다</a:t>
            </a:r>
            <a:r>
              <a:rPr lang="en-US" altLang="ko-KR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.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이러한 시스템은 동대문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패션시장의 </a:t>
            </a:r>
            <a:r>
              <a:rPr lang="ko-KR" altLang="en-US" sz="1200" spc="-4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경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우는 </a:t>
            </a:r>
            <a:r>
              <a:rPr lang="en-US" altLang="ko-KR" sz="1200" spc="-10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CIS</a:t>
            </a:r>
            <a:r>
              <a:rPr lang="ko-KR" altLang="en-US" sz="1200" spc="-1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의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인공적인 산업단지 조성과는 다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르게 </a:t>
            </a:r>
            <a:r>
              <a:rPr lang="ko-KR" altLang="en-US" sz="1200" spc="-4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자 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연 발생적으로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이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미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국제적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소비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도시인 서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울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시의 </a:t>
            </a:r>
            <a:r>
              <a:rPr lang="ko-KR" altLang="en-US" sz="1200" spc="-4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중 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심상 권으로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형성되어 있다는 점에서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매력적이다</a:t>
            </a:r>
            <a:r>
              <a:rPr lang="en-US" altLang="ko-KR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. </a:t>
            </a:r>
            <a:r>
              <a:rPr lang="ko-KR" altLang="en-US" sz="1200" spc="-4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그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러나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시스템의 체계적인 관리가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되어 있지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않으며</a:t>
            </a:r>
            <a:r>
              <a:rPr lang="en-US" altLang="ko-KR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, 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상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호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유기적인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네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트워크가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되어 있지 않은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점에서 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국제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비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즈니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스의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거점으로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성장하기는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매우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열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악한  환경에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있으며</a:t>
            </a:r>
            <a:r>
              <a:rPr lang="en-US" altLang="ko-KR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,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기업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지원을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위한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마케팅 시스템이 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부재하다는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것이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문제점으로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지적될 </a:t>
            </a:r>
            <a:r>
              <a:rPr lang="ko-KR" altLang="en-US" sz="1200" spc="-4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수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있다</a:t>
            </a:r>
            <a:r>
              <a:rPr lang="en-US" altLang="ko-KR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. </a:t>
            </a:r>
            <a:r>
              <a:rPr lang="en-US" altLang="ko-KR" sz="1200" spc="-10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CIS</a:t>
            </a:r>
            <a:r>
              <a:rPr lang="ko-KR" altLang="en-US" sz="1200" spc="-1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에 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서와 같이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체계적인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기업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지원시스템을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구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축 </a:t>
            </a:r>
            <a:r>
              <a:rPr lang="ko-KR" altLang="en-US" sz="1200" spc="-4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할 수 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있다면 동대문 시장은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매우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매력적인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도매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시장이  </a:t>
            </a:r>
            <a:r>
              <a:rPr lang="ko-KR" altLang="en-US" sz="1200" spc="-4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될 수 </a:t>
            </a:r>
            <a:r>
              <a:rPr lang="ko-KR" altLang="en-US" sz="1200" spc="-6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있을 </a:t>
            </a:r>
            <a:r>
              <a:rPr lang="ko-KR" altLang="en-US" sz="1200" spc="-75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것으로 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생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Malgun Gothic"/>
              </a:rPr>
              <a:t>각</a:t>
            </a:r>
            <a:r>
              <a:rPr lang="ko-KR" altLang="en-US" sz="1200" spc="-80" dirty="0">
                <a:latin typeface="굴림" panose="020B0600000101010101" pitchFamily="50" charset="-127"/>
                <a:ea typeface="굴림" panose="020B0600000101010101" pitchFamily="50" charset="-127"/>
                <a:cs typeface="Batang"/>
              </a:rPr>
              <a:t>된다</a:t>
            </a:r>
            <a:endParaRPr lang="ko-KR" altLang="en-US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095" y="3573697"/>
            <a:ext cx="143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성공요인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868" y="1835696"/>
            <a:ext cx="176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이탈리아 </a:t>
            </a:r>
            <a:r>
              <a:rPr lang="en-US" altLang="ko-KR" dirty="0">
                <a:solidFill>
                  <a:srgbClr val="FF0000"/>
                </a:solidFill>
              </a:rPr>
              <a:t>CIS</a:t>
            </a:r>
            <a:r>
              <a:rPr lang="ko-KR" altLang="en-US" dirty="0">
                <a:solidFill>
                  <a:srgbClr val="FF0000"/>
                </a:solidFill>
              </a:rPr>
              <a:t>는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72862" y="8657903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-40Page-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627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36455" y="1092466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33056" y="704142"/>
            <a:ext cx="981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A.2 AS IS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548681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32657" y="3707904"/>
            <a:ext cx="5172107" cy="1323439"/>
            <a:chOff x="1469351" y="2016881"/>
            <a:chExt cx="3672652" cy="1323439"/>
          </a:xfrm>
        </p:grpSpPr>
        <p:sp>
          <p:nvSpPr>
            <p:cNvPr id="20" name="직사각형 19"/>
            <p:cNvSpPr/>
            <p:nvPr/>
          </p:nvSpPr>
          <p:spPr>
            <a:xfrm>
              <a:off x="1469351" y="2016881"/>
              <a:ext cx="13124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A.3</a:t>
              </a:r>
              <a:endParaRPr lang="ko-KR" altLang="en-US" sz="8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877339" y="2124602"/>
              <a:ext cx="226466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  <a:cs typeface="Arial" panose="020B0604020202020204" pitchFamily="34" charset="0"/>
                </a:rPr>
                <a:t>  </a:t>
              </a:r>
              <a:r>
                <a:rPr lang="en-US" altLang="ko-KR" sz="6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  <a:cs typeface="Arial" panose="020B0604020202020204" pitchFamily="34" charset="0"/>
                </a:rPr>
                <a:t>TO BE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714500" y="5053046"/>
            <a:ext cx="40907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85750"/>
            <a:r>
              <a:rPr lang="en-US" altLang="ko-KR" sz="1400" b="1" dirty="0"/>
              <a:t>A.2.1 </a:t>
            </a:r>
            <a:r>
              <a:rPr lang="ko-KR" altLang="en-US" sz="1400" b="1" dirty="0"/>
              <a:t>비즈니스 프로세스 분석</a:t>
            </a:r>
            <a:endParaRPr lang="en-US" altLang="ko-KR" sz="1400" b="1" dirty="0"/>
          </a:p>
          <a:p>
            <a:pPr marL="685800" lvl="1" indent="-285750"/>
            <a:r>
              <a:rPr lang="en-US" altLang="ko-KR" sz="1400" b="1" dirty="0"/>
              <a:t>A.2.3 IT </a:t>
            </a:r>
            <a:r>
              <a:rPr lang="ko-KR" altLang="en-US" sz="1400" b="1" dirty="0"/>
              <a:t>아키텍처 분석</a:t>
            </a:r>
            <a:endParaRPr lang="en-US" altLang="ko-KR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-41Page-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581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40" y="1305450"/>
            <a:ext cx="376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Cloud SCM </a:t>
            </a:r>
            <a:r>
              <a:rPr lang="ko-KR" altLang="en-US" b="1" dirty="0"/>
              <a:t>비즈니스 프로세스 정의</a:t>
            </a:r>
            <a:endParaRPr lang="en-US" altLang="ko-KR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114721" y="1820978"/>
            <a:ext cx="652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정보 시스템 활용에 의한 프로세스 개선</a:t>
            </a:r>
            <a:endParaRPr lang="en-US" altLang="ko-KR" sz="1600" dirty="0"/>
          </a:p>
        </p:txBody>
      </p:sp>
      <p:sp>
        <p:nvSpPr>
          <p:cNvPr id="63" name="직사각형 62"/>
          <p:cNvSpPr/>
          <p:nvPr/>
        </p:nvSpPr>
        <p:spPr>
          <a:xfrm>
            <a:off x="246524" y="2526802"/>
            <a:ext cx="1471334" cy="757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Cloud ERP</a:t>
            </a:r>
            <a:endParaRPr lang="ko-KR" altLang="en-US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717858" y="2632066"/>
            <a:ext cx="4525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ERP System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활용을 통해 정보의 전달과정 및 수작업 업무를 제거하고 프로세스의 효율성과 신속성을 증대</a:t>
            </a:r>
          </a:p>
        </p:txBody>
      </p:sp>
      <p:grpSp>
        <p:nvGrpSpPr>
          <p:cNvPr id="75" name="그룹 74"/>
          <p:cNvGrpSpPr/>
          <p:nvPr/>
        </p:nvGrpSpPr>
        <p:grpSpPr>
          <a:xfrm>
            <a:off x="227509" y="3936159"/>
            <a:ext cx="1491048" cy="670425"/>
            <a:chOff x="5198076" y="1993415"/>
            <a:chExt cx="1491048" cy="670425"/>
          </a:xfrm>
        </p:grpSpPr>
        <p:sp>
          <p:nvSpPr>
            <p:cNvPr id="78" name="타원 77"/>
            <p:cNvSpPr/>
            <p:nvPr/>
          </p:nvSpPr>
          <p:spPr>
            <a:xfrm>
              <a:off x="5198076" y="1993415"/>
              <a:ext cx="1491048" cy="66754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385820" y="2140620"/>
              <a:ext cx="1115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연관 업체별 정보공유</a:t>
              </a: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705147" y="3974371"/>
            <a:ext cx="5612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· ERP System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구축을 통해 데이터의 다양한 형식을 일정하게 통일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705147" y="4266758"/>
            <a:ext cx="561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· 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요청하지 않아도 필요 시마다 자료의 공유가 가능하여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                                              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업무 처리 시간과 절차가 축소</a:t>
            </a:r>
          </a:p>
        </p:txBody>
      </p:sp>
      <p:grpSp>
        <p:nvGrpSpPr>
          <p:cNvPr id="87" name="그룹 86"/>
          <p:cNvGrpSpPr/>
          <p:nvPr/>
        </p:nvGrpSpPr>
        <p:grpSpPr>
          <a:xfrm>
            <a:off x="227509" y="4821581"/>
            <a:ext cx="1491048" cy="667548"/>
            <a:chOff x="5198076" y="1993415"/>
            <a:chExt cx="1491048" cy="667548"/>
          </a:xfrm>
        </p:grpSpPr>
        <p:sp>
          <p:nvSpPr>
            <p:cNvPr id="88" name="타원 87"/>
            <p:cNvSpPr/>
            <p:nvPr/>
          </p:nvSpPr>
          <p:spPr>
            <a:xfrm>
              <a:off x="5198076" y="1993415"/>
              <a:ext cx="1491048" cy="66754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385820" y="2140620"/>
              <a:ext cx="1115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정보활용</a:t>
              </a: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1705148" y="4896094"/>
            <a:ext cx="470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· 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통계 분석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tool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포함한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System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통해 데이터의 분석으로 획득한</a:t>
            </a: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의미 있는 정보를 바탕으로 올바른 의사결정에 도움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56432" y="3499386"/>
            <a:ext cx="1115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적용분야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815227" y="3499386"/>
            <a:ext cx="2348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기대효과 및 개선 방향</a:t>
            </a:r>
          </a:p>
        </p:txBody>
      </p:sp>
      <p:grpSp>
        <p:nvGrpSpPr>
          <p:cNvPr id="107" name="그룹 106"/>
          <p:cNvGrpSpPr/>
          <p:nvPr/>
        </p:nvGrpSpPr>
        <p:grpSpPr>
          <a:xfrm>
            <a:off x="212090" y="5608192"/>
            <a:ext cx="1491048" cy="667548"/>
            <a:chOff x="5198076" y="1993415"/>
            <a:chExt cx="1491048" cy="667548"/>
          </a:xfrm>
        </p:grpSpPr>
        <p:sp>
          <p:nvSpPr>
            <p:cNvPr id="109" name="타원 108"/>
            <p:cNvSpPr/>
            <p:nvPr/>
          </p:nvSpPr>
          <p:spPr>
            <a:xfrm>
              <a:off x="5198076" y="1993415"/>
              <a:ext cx="1491048" cy="66754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385820" y="2140620"/>
              <a:ext cx="1115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데이터베이스 구축</a:t>
              </a: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689729" y="5682705"/>
            <a:ext cx="4701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 모델링을 통하여 의류 데이터 표준화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 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베이스 구축</a:t>
            </a: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공급 </a:t>
            </a:r>
            <a:r>
              <a:rPr lang="ko-KR" altLang="en-US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사슬망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전체에 걸친 상품 데이터 분석을 통해 신속하고 정확한</a:t>
            </a: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 </a:t>
            </a:r>
            <a:r>
              <a:rPr lang="ko-KR" altLang="en-US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마켓팅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 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생산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 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판매 계획 수립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247223" y="6550423"/>
            <a:ext cx="1471334" cy="757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Cloud POS</a:t>
            </a:r>
            <a:endParaRPr lang="ko-KR" altLang="en-US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755225" y="6667753"/>
            <a:ext cx="4525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별도의 </a:t>
            </a:r>
            <a:r>
              <a:rPr lang="en-US" altLang="ko-KR" sz="1200" dirty="0"/>
              <a:t>HW </a:t>
            </a:r>
            <a:r>
              <a:rPr lang="ko-KR" altLang="en-US" sz="1200" dirty="0"/>
              <a:t>를 필요로 하지 않는 </a:t>
            </a:r>
            <a:r>
              <a:rPr lang="en-US" altLang="ko-KR" sz="1200" dirty="0"/>
              <a:t>WEB </a:t>
            </a:r>
            <a:r>
              <a:rPr lang="ko-KR" altLang="en-US" sz="1200" dirty="0"/>
              <a:t>기반의 </a:t>
            </a:r>
            <a:r>
              <a:rPr lang="en-US" altLang="ko-KR" sz="1200" dirty="0"/>
              <a:t>POS </a:t>
            </a:r>
            <a:r>
              <a:rPr lang="ko-KR" altLang="en-US" sz="1200" dirty="0"/>
              <a:t>서비스 제공</a:t>
            </a:r>
            <a:endParaRPr lang="en-US" altLang="ko-KR" sz="1200" dirty="0"/>
          </a:p>
          <a:p>
            <a:pPr marL="228600" indent="-228600" algn="just">
              <a:buAutoNum type="arabicPeriod"/>
            </a:pPr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-42Page-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019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40" y="1305450"/>
            <a:ext cx="376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Cloud SCM </a:t>
            </a:r>
            <a:r>
              <a:rPr lang="ko-KR" altLang="en-US" b="1" dirty="0"/>
              <a:t>비즈니스 프로세스 정의</a:t>
            </a:r>
            <a:endParaRPr lang="en-US" altLang="ko-KR" b="1" dirty="0"/>
          </a:p>
        </p:txBody>
      </p:sp>
      <p:grpSp>
        <p:nvGrpSpPr>
          <p:cNvPr id="28" name="그룹 27"/>
          <p:cNvGrpSpPr/>
          <p:nvPr/>
        </p:nvGrpSpPr>
        <p:grpSpPr>
          <a:xfrm>
            <a:off x="276399" y="1674782"/>
            <a:ext cx="5485585" cy="3096344"/>
            <a:chOff x="397578" y="3604557"/>
            <a:chExt cx="5485585" cy="3096344"/>
          </a:xfrm>
        </p:grpSpPr>
        <p:sp>
          <p:nvSpPr>
            <p:cNvPr id="30" name="TextBox 29"/>
            <p:cNvSpPr txBox="1"/>
            <p:nvPr/>
          </p:nvSpPr>
          <p:spPr>
            <a:xfrm>
              <a:off x="397578" y="3966949"/>
              <a:ext cx="2723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현 공급 사슬 구조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72388" y="6498303"/>
              <a:ext cx="810171" cy="202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생산</a:t>
              </a:r>
            </a:p>
          </p:txBody>
        </p:sp>
        <p:cxnSp>
          <p:nvCxnSpPr>
            <p:cNvPr id="32" name="직선 연결선 31"/>
            <p:cNvCxnSpPr/>
            <p:nvPr/>
          </p:nvCxnSpPr>
          <p:spPr>
            <a:xfrm flipH="1">
              <a:off x="1147057" y="6466748"/>
              <a:ext cx="987305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그룹 32"/>
            <p:cNvGrpSpPr/>
            <p:nvPr/>
          </p:nvGrpSpPr>
          <p:grpSpPr>
            <a:xfrm>
              <a:off x="2321210" y="6461413"/>
              <a:ext cx="2224709" cy="212212"/>
              <a:chOff x="3587614" y="5333891"/>
              <a:chExt cx="2529196" cy="257905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4561411" y="5345575"/>
                <a:ext cx="1115492" cy="246221"/>
              </a:xfrm>
              <a:prstGeom prst="rect">
                <a:avLst/>
              </a:prstGeom>
              <a:noFill/>
              <a:ln>
                <a:noFill/>
                <a:headEnd type="triangle"/>
                <a:tailEnd type="triangle"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/>
                  <a:t>판매</a:t>
                </a:r>
              </a:p>
            </p:txBody>
          </p:sp>
          <p:cxnSp>
            <p:nvCxnSpPr>
              <p:cNvPr id="56" name="직선 연결선 55"/>
              <p:cNvCxnSpPr/>
              <p:nvPr/>
            </p:nvCxnSpPr>
            <p:spPr>
              <a:xfrm>
                <a:off x="3587614" y="5333891"/>
                <a:ext cx="2529196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모서리가 둥근 직사각형 66"/>
            <p:cNvSpPr/>
            <p:nvPr/>
          </p:nvSpPr>
          <p:spPr>
            <a:xfrm>
              <a:off x="3655096" y="4450458"/>
              <a:ext cx="1024365" cy="1944118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70"/>
            <p:cNvSpPr/>
            <p:nvPr/>
          </p:nvSpPr>
          <p:spPr>
            <a:xfrm>
              <a:off x="1195813" y="4512498"/>
              <a:ext cx="886747" cy="8295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공급 업체</a:t>
              </a:r>
              <a:endParaRPr lang="ko-KR" altLang="en-US" sz="1000" dirty="0"/>
            </a:p>
          </p:txBody>
        </p:sp>
        <p:sp>
          <p:nvSpPr>
            <p:cNvPr id="36" name="모서리가 둥근 직사각형 71"/>
            <p:cNvSpPr/>
            <p:nvPr/>
          </p:nvSpPr>
          <p:spPr>
            <a:xfrm>
              <a:off x="3732989" y="4517539"/>
              <a:ext cx="886747" cy="8295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소매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/>
                <a:t>사업자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종업원</a:t>
              </a:r>
            </a:p>
          </p:txBody>
        </p:sp>
        <p:sp>
          <p:nvSpPr>
            <p:cNvPr id="37" name="모서리가 둥근 직사각형 72"/>
            <p:cNvSpPr/>
            <p:nvPr/>
          </p:nvSpPr>
          <p:spPr>
            <a:xfrm>
              <a:off x="2492609" y="4517539"/>
              <a:ext cx="886747" cy="8295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도매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/>
                <a:t>기획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디자인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판매</a:t>
              </a:r>
            </a:p>
          </p:txBody>
        </p:sp>
        <p:sp>
          <p:nvSpPr>
            <p:cNvPr id="38" name="모서리가 둥근 직사각형 73"/>
            <p:cNvSpPr/>
            <p:nvPr/>
          </p:nvSpPr>
          <p:spPr>
            <a:xfrm>
              <a:off x="4996416" y="4932292"/>
              <a:ext cx="886747" cy="8295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소비자</a:t>
              </a:r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>
              <a:off x="2205999" y="4796110"/>
              <a:ext cx="23042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2104572" y="4592218"/>
              <a:ext cx="388037" cy="202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제품</a:t>
              </a:r>
            </a:p>
          </p:txBody>
        </p:sp>
        <p:cxnSp>
          <p:nvCxnSpPr>
            <p:cNvPr id="41" name="직선 화살표 연결선 40"/>
            <p:cNvCxnSpPr/>
            <p:nvPr/>
          </p:nvCxnSpPr>
          <p:spPr>
            <a:xfrm>
              <a:off x="2191104" y="5136384"/>
              <a:ext cx="230424" cy="0"/>
            </a:xfrm>
            <a:prstGeom prst="straightConnector1">
              <a:avLst/>
            </a:prstGeom>
            <a:ln w="25400"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104572" y="5144446"/>
              <a:ext cx="388037" cy="202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의뢰</a:t>
              </a: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>
              <a:off x="3465887" y="5125467"/>
              <a:ext cx="230424" cy="0"/>
            </a:xfrm>
            <a:prstGeom prst="straightConnector1">
              <a:avLst/>
            </a:prstGeom>
            <a:ln w="25400"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379355" y="5133529"/>
              <a:ext cx="388037" cy="202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주문</a:t>
              </a: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>
              <a:off x="3480782" y="4798358"/>
              <a:ext cx="23042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3379355" y="4594466"/>
              <a:ext cx="388037" cy="202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도매</a:t>
              </a:r>
            </a:p>
          </p:txBody>
        </p:sp>
        <p:sp>
          <p:nvSpPr>
            <p:cNvPr id="47" name="모서리가 둥근 직사각형 96"/>
            <p:cNvSpPr/>
            <p:nvPr/>
          </p:nvSpPr>
          <p:spPr>
            <a:xfrm>
              <a:off x="3732989" y="5446570"/>
              <a:ext cx="886747" cy="8295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온라인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쇼핑몰</a:t>
              </a:r>
            </a:p>
          </p:txBody>
        </p:sp>
        <p:cxnSp>
          <p:nvCxnSpPr>
            <p:cNvPr id="48" name="직선 화살표 연결선 47"/>
            <p:cNvCxnSpPr/>
            <p:nvPr/>
          </p:nvCxnSpPr>
          <p:spPr>
            <a:xfrm>
              <a:off x="4721307" y="5551137"/>
              <a:ext cx="2304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4775" y="5559199"/>
              <a:ext cx="388037" cy="202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정보</a:t>
              </a:r>
            </a:p>
          </p:txBody>
        </p:sp>
        <p:cxnSp>
          <p:nvCxnSpPr>
            <p:cNvPr id="50" name="직선 화살표 연결선 49"/>
            <p:cNvCxnSpPr/>
            <p:nvPr/>
          </p:nvCxnSpPr>
          <p:spPr>
            <a:xfrm>
              <a:off x="4736202" y="5224028"/>
              <a:ext cx="2304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634775" y="5020136"/>
              <a:ext cx="388037" cy="202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판매</a:t>
              </a:r>
            </a:p>
          </p:txBody>
        </p:sp>
        <p:sp>
          <p:nvSpPr>
            <p:cNvPr id="52" name="다이아몬드 51"/>
            <p:cNvSpPr/>
            <p:nvPr/>
          </p:nvSpPr>
          <p:spPr>
            <a:xfrm>
              <a:off x="3121157" y="3604557"/>
              <a:ext cx="904434" cy="846051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</a:rPr>
                <a:t>사입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 flipV="1">
              <a:off x="3005945" y="4202312"/>
              <a:ext cx="230424" cy="1777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/>
            <p:nvPr/>
          </p:nvCxnSpPr>
          <p:spPr>
            <a:xfrm>
              <a:off x="3892208" y="4231524"/>
              <a:ext cx="266764" cy="20370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256743" y="5039478"/>
            <a:ext cx="6224781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목표 요소 정의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SCM </a:t>
            </a:r>
            <a:r>
              <a:rPr lang="ko-KR" altLang="en-US" b="1" dirty="0"/>
              <a:t>참여 업체에 대한 현행 프로세스 지원 시스템 제공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600" b="1" dirty="0"/>
              <a:t>공급업체 </a:t>
            </a:r>
            <a:r>
              <a:rPr lang="en-US" altLang="ko-KR" sz="1600" b="1" dirty="0"/>
              <a:t>/ </a:t>
            </a:r>
            <a:r>
              <a:rPr lang="ko-KR" altLang="en-US" sz="1600" b="1" dirty="0"/>
              <a:t>도매상</a:t>
            </a:r>
            <a:r>
              <a:rPr lang="en-US" altLang="ko-KR" sz="1600" b="1" dirty="0"/>
              <a:t>/ </a:t>
            </a:r>
            <a:r>
              <a:rPr lang="ko-KR" altLang="en-US" sz="1600" b="1" dirty="0"/>
              <a:t>소매상 </a:t>
            </a:r>
            <a:r>
              <a:rPr lang="en-US" altLang="ko-KR" sz="1600" b="1" dirty="0"/>
              <a:t>/ </a:t>
            </a:r>
            <a:r>
              <a:rPr lang="ko-KR" altLang="en-US" sz="1600" b="1" dirty="0" err="1"/>
              <a:t>사입업체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/ </a:t>
            </a:r>
            <a:r>
              <a:rPr lang="ko-KR" altLang="en-US" sz="1600" b="1" dirty="0"/>
              <a:t>온라인 쇼핑몰</a:t>
            </a:r>
            <a:endParaRPr lang="en-US" altLang="ko-KR" sz="1600" b="1" dirty="0"/>
          </a:p>
          <a:p>
            <a:pPr marL="285750" indent="-285750">
              <a:buFontTx/>
              <a:buChar char="-"/>
            </a:pPr>
            <a:r>
              <a:rPr lang="ko-KR" altLang="en-US" sz="1600" b="1" dirty="0"/>
              <a:t>공급 사슬망에 존재하는 모든 업체들의 개별 프로세스 지원</a:t>
            </a:r>
            <a:endParaRPr lang="en-US" altLang="ko-KR" sz="1600" b="1" dirty="0"/>
          </a:p>
          <a:p>
            <a:pPr marL="285750" indent="-285750">
              <a:buFontTx/>
              <a:buChar char="-"/>
            </a:pPr>
            <a:r>
              <a:rPr lang="ko-KR" altLang="en-US" sz="1600" b="1" dirty="0"/>
              <a:t>공급 </a:t>
            </a:r>
            <a:r>
              <a:rPr lang="ko-KR" altLang="en-US" sz="1600" b="1" dirty="0" err="1"/>
              <a:t>사슬망</a:t>
            </a:r>
            <a:r>
              <a:rPr lang="ko-KR" altLang="en-US" sz="1600" b="1" dirty="0"/>
              <a:t> 안으로 들어오는 모든 상품들에 대한 데이터 모델링</a:t>
            </a:r>
            <a:endParaRPr lang="en-US" altLang="ko-KR" sz="1600" b="1" dirty="0"/>
          </a:p>
          <a:p>
            <a:endParaRPr lang="en-US" altLang="ko-KR" b="1" dirty="0"/>
          </a:p>
          <a:p>
            <a:r>
              <a:rPr lang="en-US" altLang="ko-KR" b="1" dirty="0"/>
              <a:t>2. SCM </a:t>
            </a:r>
            <a:r>
              <a:rPr lang="ko-KR" altLang="en-US" b="1" dirty="0"/>
              <a:t>참여 업체에 대한 업체별 프로세스 연계 시스템 제공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제품 모델링을 통한 표준화된 데이터를 공유</a:t>
            </a:r>
            <a:endParaRPr lang="en-US" altLang="ko-KR" sz="16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업체별 거래 프로세스의 효율화</a:t>
            </a:r>
            <a:endParaRPr lang="en-US" altLang="ko-KR" sz="16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업체별 맞춤 프로세스 제시</a:t>
            </a:r>
            <a:endParaRPr lang="en-US" altLang="ko-KR" sz="1600" b="1" dirty="0"/>
          </a:p>
          <a:p>
            <a:endParaRPr lang="en-US" altLang="ko-KR" sz="16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-43Page-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7376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40" y="1305450"/>
            <a:ext cx="376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Cloud SCM </a:t>
            </a:r>
            <a:r>
              <a:rPr lang="ko-KR" altLang="en-US" b="1" dirty="0"/>
              <a:t>비즈니스 프로세스 정의</a:t>
            </a:r>
            <a:endParaRPr lang="en-US" altLang="ko-KR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37279" y="2873162"/>
            <a:ext cx="1637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Cloud SCM </a:t>
            </a:r>
            <a:r>
              <a:rPr lang="ko-KR" altLang="en-US" sz="1400" dirty="0"/>
              <a:t>시스템</a:t>
            </a:r>
          </a:p>
        </p:txBody>
      </p:sp>
      <p:sp>
        <p:nvSpPr>
          <p:cNvPr id="34" name="모서리가 둥근 직사각형 66"/>
          <p:cNvSpPr/>
          <p:nvPr/>
        </p:nvSpPr>
        <p:spPr>
          <a:xfrm>
            <a:off x="4159814" y="3112103"/>
            <a:ext cx="1008614" cy="2047383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70"/>
          <p:cNvSpPr/>
          <p:nvPr/>
        </p:nvSpPr>
        <p:spPr>
          <a:xfrm>
            <a:off x="222674" y="3721042"/>
            <a:ext cx="886747" cy="829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공급 업체</a:t>
            </a:r>
            <a:endParaRPr lang="ko-KR" altLang="en-US" sz="1000" dirty="0"/>
          </a:p>
        </p:txBody>
      </p:sp>
      <p:sp>
        <p:nvSpPr>
          <p:cNvPr id="36" name="모서리가 둥근 직사각형 71"/>
          <p:cNvSpPr/>
          <p:nvPr/>
        </p:nvSpPr>
        <p:spPr>
          <a:xfrm>
            <a:off x="4237706" y="3282449"/>
            <a:ext cx="886747" cy="829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소매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/>
              <a:t>사업자</a:t>
            </a:r>
            <a:endParaRPr lang="en-US" altLang="ko-KR" sz="1100" dirty="0"/>
          </a:p>
          <a:p>
            <a:pPr algn="ctr"/>
            <a:r>
              <a:rPr lang="ko-KR" altLang="en-US" sz="1100" dirty="0"/>
              <a:t>종업원</a:t>
            </a:r>
          </a:p>
        </p:txBody>
      </p:sp>
      <p:sp>
        <p:nvSpPr>
          <p:cNvPr id="37" name="모서리가 둥근 직사각형 72"/>
          <p:cNvSpPr/>
          <p:nvPr/>
        </p:nvSpPr>
        <p:spPr>
          <a:xfrm>
            <a:off x="1742782" y="3721042"/>
            <a:ext cx="886747" cy="829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도매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/>
              <a:t>기획</a:t>
            </a:r>
            <a:endParaRPr lang="en-US" altLang="ko-KR" sz="1100" dirty="0"/>
          </a:p>
          <a:p>
            <a:pPr algn="ctr"/>
            <a:r>
              <a:rPr lang="ko-KR" altLang="en-US" sz="1100" dirty="0"/>
              <a:t>디자인</a:t>
            </a:r>
            <a:endParaRPr lang="en-US" altLang="ko-KR" sz="1100" dirty="0"/>
          </a:p>
          <a:p>
            <a:pPr algn="ctr"/>
            <a:r>
              <a:rPr lang="ko-KR" altLang="en-US" sz="1100" dirty="0"/>
              <a:t>판매</a:t>
            </a:r>
          </a:p>
        </p:txBody>
      </p:sp>
      <p:sp>
        <p:nvSpPr>
          <p:cNvPr id="38" name="모서리가 둥근 직사각형 73"/>
          <p:cNvSpPr/>
          <p:nvPr/>
        </p:nvSpPr>
        <p:spPr>
          <a:xfrm>
            <a:off x="5582827" y="3721593"/>
            <a:ext cx="886747" cy="829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소비자</a:t>
            </a:r>
          </a:p>
        </p:txBody>
      </p:sp>
      <p:cxnSp>
        <p:nvCxnSpPr>
          <p:cNvPr id="39" name="직선 화살표 연결선 38"/>
          <p:cNvCxnSpPr>
            <a:stCxn id="35" idx="3"/>
            <a:endCxn id="37" idx="1"/>
          </p:cNvCxnSpPr>
          <p:nvPr/>
        </p:nvCxnSpPr>
        <p:spPr>
          <a:xfrm>
            <a:off x="1109421" y="4135795"/>
            <a:ext cx="63336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80728" y="3911451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제품 배송</a:t>
            </a:r>
            <a:endParaRPr lang="ko-KR" altLang="en-US" sz="1000" dirty="0"/>
          </a:p>
        </p:txBody>
      </p:sp>
      <p:cxnSp>
        <p:nvCxnSpPr>
          <p:cNvPr id="41" name="직선 화살표 연결선 40"/>
          <p:cNvCxnSpPr>
            <a:stCxn id="2" idx="3"/>
            <a:endCxn id="37" idx="2"/>
          </p:cNvCxnSpPr>
          <p:nvPr/>
        </p:nvCxnSpPr>
        <p:spPr>
          <a:xfrm flipH="1" flipV="1">
            <a:off x="2186156" y="4550547"/>
            <a:ext cx="8879" cy="1020730"/>
          </a:xfrm>
          <a:prstGeom prst="straightConnector1">
            <a:avLst/>
          </a:prstGeom>
          <a:ln w="254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15393" y="4781854"/>
            <a:ext cx="388037" cy="202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의뢰</a:t>
            </a:r>
          </a:p>
        </p:txBody>
      </p:sp>
      <p:cxnSp>
        <p:nvCxnSpPr>
          <p:cNvPr id="43" name="직선 화살표 연결선 42"/>
          <p:cNvCxnSpPr>
            <a:stCxn id="2" idx="0"/>
            <a:endCxn id="34" idx="2"/>
          </p:cNvCxnSpPr>
          <p:nvPr/>
        </p:nvCxnSpPr>
        <p:spPr>
          <a:xfrm flipV="1">
            <a:off x="3417131" y="5159486"/>
            <a:ext cx="1246990" cy="921981"/>
          </a:xfrm>
          <a:prstGeom prst="straightConnector1">
            <a:avLst/>
          </a:prstGeom>
          <a:ln w="254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207542" y="5469978"/>
            <a:ext cx="388037" cy="202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주문</a:t>
            </a:r>
          </a:p>
        </p:txBody>
      </p:sp>
      <p:sp>
        <p:nvSpPr>
          <p:cNvPr id="47" name="모서리가 둥근 직사각형 96"/>
          <p:cNvSpPr/>
          <p:nvPr/>
        </p:nvSpPr>
        <p:spPr>
          <a:xfrm>
            <a:off x="4237706" y="4211480"/>
            <a:ext cx="886747" cy="829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온라인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쇼핑몰</a:t>
            </a: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5226024" y="4316047"/>
            <a:ext cx="230424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139492" y="4324109"/>
            <a:ext cx="388037" cy="202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정보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5240919" y="3988938"/>
            <a:ext cx="23042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139492" y="3785046"/>
            <a:ext cx="388037" cy="202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판매</a:t>
            </a:r>
          </a:p>
        </p:txBody>
      </p:sp>
      <p:sp>
        <p:nvSpPr>
          <p:cNvPr id="52" name="다이아몬드 51"/>
          <p:cNvSpPr/>
          <p:nvPr/>
        </p:nvSpPr>
        <p:spPr>
          <a:xfrm>
            <a:off x="2720768" y="2648985"/>
            <a:ext cx="904434" cy="84605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사입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53" name="직선 화살표 연결선 52"/>
          <p:cNvCxnSpPr>
            <a:stCxn id="37" idx="0"/>
            <a:endCxn id="52" idx="1"/>
          </p:cNvCxnSpPr>
          <p:nvPr/>
        </p:nvCxnSpPr>
        <p:spPr>
          <a:xfrm flipV="1">
            <a:off x="2186156" y="3072011"/>
            <a:ext cx="534612" cy="6490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52" idx="3"/>
            <a:endCxn id="36" idx="1"/>
          </p:cNvCxnSpPr>
          <p:nvPr/>
        </p:nvCxnSpPr>
        <p:spPr>
          <a:xfrm>
            <a:off x="3625202" y="3072011"/>
            <a:ext cx="612504" cy="6251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/>
          <p:cNvSpPr/>
          <p:nvPr/>
        </p:nvSpPr>
        <p:spPr>
          <a:xfrm>
            <a:off x="970899" y="5505403"/>
            <a:ext cx="2448272" cy="11521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Cloud ERP</a:t>
            </a:r>
            <a:endParaRPr lang="ko-KR" altLang="en-US" dirty="0"/>
          </a:p>
        </p:txBody>
      </p:sp>
      <p:cxnSp>
        <p:nvCxnSpPr>
          <p:cNvPr id="4" name="연결선: 꺾임 3"/>
          <p:cNvCxnSpPr>
            <a:stCxn id="2" idx="2"/>
            <a:endCxn id="35" idx="2"/>
          </p:cNvCxnSpPr>
          <p:nvPr/>
        </p:nvCxnSpPr>
        <p:spPr>
          <a:xfrm rot="10800000">
            <a:off x="666049" y="4550547"/>
            <a:ext cx="312445" cy="153092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37" idx="3"/>
            <a:endCxn id="34" idx="1"/>
          </p:cNvCxnSpPr>
          <p:nvPr/>
        </p:nvCxnSpPr>
        <p:spPr>
          <a:xfrm>
            <a:off x="2629529" y="4135795"/>
            <a:ext cx="153028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099324" y="4099702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제품 배송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694902" y="3248392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제품 배송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43116" y="2817528"/>
            <a:ext cx="464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제품</a:t>
            </a:r>
          </a:p>
        </p:txBody>
      </p:sp>
      <p:cxnSp>
        <p:nvCxnSpPr>
          <p:cNvPr id="90" name="직선 화살표 연결선 89"/>
          <p:cNvCxnSpPr/>
          <p:nvPr/>
        </p:nvCxnSpPr>
        <p:spPr>
          <a:xfrm flipV="1">
            <a:off x="3159092" y="5031336"/>
            <a:ext cx="1246990" cy="921981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365305" y="5249685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판매 데이터</a:t>
            </a:r>
          </a:p>
        </p:txBody>
      </p:sp>
      <p:cxnSp>
        <p:nvCxnSpPr>
          <p:cNvPr id="92" name="직선 화살표 연결선 91"/>
          <p:cNvCxnSpPr>
            <a:endCxn id="52" idx="2"/>
          </p:cNvCxnSpPr>
          <p:nvPr/>
        </p:nvCxnSpPr>
        <p:spPr>
          <a:xfrm flipV="1">
            <a:off x="2799991" y="3495036"/>
            <a:ext cx="372994" cy="1897374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080611" y="3726634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데이터 제공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2267" y="4959431"/>
            <a:ext cx="150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생산</a:t>
            </a:r>
            <a:r>
              <a:rPr lang="en-US" altLang="ko-KR" sz="1000" dirty="0"/>
              <a:t>/</a:t>
            </a:r>
            <a:r>
              <a:rPr lang="ko-KR" altLang="en-US" sz="1000" dirty="0"/>
              <a:t>의뢰 정보 전달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데이터 모델링 지원</a:t>
            </a:r>
          </a:p>
        </p:txBody>
      </p:sp>
      <p:cxnSp>
        <p:nvCxnSpPr>
          <p:cNvPr id="97" name="직선 화살표 연결선 96"/>
          <p:cNvCxnSpPr>
            <a:endCxn id="37" idx="2"/>
          </p:cNvCxnSpPr>
          <p:nvPr/>
        </p:nvCxnSpPr>
        <p:spPr>
          <a:xfrm flipV="1">
            <a:off x="2010623" y="4550547"/>
            <a:ext cx="175533" cy="1020730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277842" y="4640279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거래 데이터</a:t>
            </a:r>
          </a:p>
        </p:txBody>
      </p:sp>
      <p:cxnSp>
        <p:nvCxnSpPr>
          <p:cNvPr id="105" name="직선 화살표 연결선 104"/>
          <p:cNvCxnSpPr>
            <a:endCxn id="52" idx="2"/>
          </p:cNvCxnSpPr>
          <p:nvPr/>
        </p:nvCxnSpPr>
        <p:spPr>
          <a:xfrm flipV="1">
            <a:off x="3001388" y="3495036"/>
            <a:ext cx="171597" cy="2010367"/>
          </a:xfrm>
          <a:prstGeom prst="straightConnector1">
            <a:avLst/>
          </a:prstGeom>
          <a:ln w="254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2956817" y="4968384"/>
            <a:ext cx="388037" cy="202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의뢰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282280" y="6759530"/>
            <a:ext cx="598657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목표 요소 정의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SCM </a:t>
            </a:r>
            <a:r>
              <a:rPr lang="ko-KR" altLang="en-US" b="1" dirty="0"/>
              <a:t>시스템 참여 업체에 대한 계층별 </a:t>
            </a:r>
            <a:r>
              <a:rPr lang="en-US" altLang="ko-KR" b="1" dirty="0"/>
              <a:t>ERP </a:t>
            </a:r>
            <a:r>
              <a:rPr lang="ko-KR" altLang="en-US" b="1" dirty="0"/>
              <a:t>시스템 지원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Cloud ERP </a:t>
            </a:r>
            <a:r>
              <a:rPr lang="ko-KR" altLang="en-US" b="1" dirty="0"/>
              <a:t>구축으로 업체별 필요한 업무프로세스 지원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/>
              <a:t>공급 </a:t>
            </a:r>
            <a:r>
              <a:rPr lang="ko-KR" altLang="en-US" b="1" dirty="0" err="1"/>
              <a:t>사슬망</a:t>
            </a:r>
            <a:r>
              <a:rPr lang="ko-KR" altLang="en-US" b="1" dirty="0"/>
              <a:t> 전체에 </a:t>
            </a:r>
            <a:r>
              <a:rPr lang="ko-KR" altLang="en-US" b="1" dirty="0" err="1"/>
              <a:t>걸처</a:t>
            </a:r>
            <a:r>
              <a:rPr lang="ko-KR" altLang="en-US" b="1" dirty="0"/>
              <a:t> 통합 프로세스 구축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데이터 모델링을 통한 판매 데이터베이스 구축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제품 모델링을 통한 표준화된 데이터를 공유</a:t>
            </a:r>
            <a:endParaRPr lang="en-US" altLang="ko-KR" sz="16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SCM </a:t>
            </a:r>
            <a:r>
              <a:rPr lang="ko-KR" altLang="en-US" sz="1600" b="1" dirty="0"/>
              <a:t>참여 업체에 대한 데이터 비즈니스 서비스 제공</a:t>
            </a:r>
            <a:endParaRPr lang="en-US" altLang="ko-KR" sz="1600" b="1" dirty="0"/>
          </a:p>
          <a:p>
            <a:endParaRPr lang="en-US" altLang="ko-KR" sz="16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3029015" y="6305061"/>
            <a:ext cx="3171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/>
              <a:t>Cloud POS </a:t>
            </a:r>
            <a:r>
              <a:rPr lang="ko-KR" altLang="en-US" sz="1000" dirty="0"/>
              <a:t>제공</a:t>
            </a:r>
            <a:endParaRPr lang="en-US" altLang="ko-KR" sz="1000" dirty="0"/>
          </a:p>
          <a:p>
            <a:pPr marL="228600" indent="-228600">
              <a:buAutoNum type="arabicPeriod"/>
            </a:pPr>
            <a:r>
              <a:rPr lang="ko-KR" altLang="en-US" sz="1000" dirty="0"/>
              <a:t>업체별 필요한 프로세스를 위한 </a:t>
            </a:r>
            <a:r>
              <a:rPr lang="en-US" altLang="ko-KR" sz="1000" dirty="0"/>
              <a:t>ERP </a:t>
            </a:r>
            <a:r>
              <a:rPr lang="ko-KR" altLang="en-US" sz="1000" dirty="0"/>
              <a:t>시스템 도입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75802" y="1679604"/>
            <a:ext cx="6521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시스템 도입을 통하여</a:t>
            </a:r>
            <a:r>
              <a:rPr lang="en-US" altLang="ko-KR" b="1" dirty="0"/>
              <a:t>, </a:t>
            </a:r>
            <a:r>
              <a:rPr lang="ko-KR" altLang="en-US" b="1" dirty="0"/>
              <a:t>연관 업체별 업무프로세스 동기화를 통해 체계적인  비즈니스망을 구축한다</a:t>
            </a:r>
            <a:r>
              <a:rPr lang="en-US" altLang="ko-KR" b="1" dirty="0"/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-44Page-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224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40" y="1305450"/>
            <a:ext cx="376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Cloud SCM </a:t>
            </a:r>
            <a:r>
              <a:rPr lang="ko-KR" altLang="en-US" b="1" dirty="0"/>
              <a:t>비즈니스 프로세스 정의</a:t>
            </a:r>
            <a:endParaRPr lang="en-US" altLang="ko-KR" b="1" dirty="0"/>
          </a:p>
        </p:txBody>
      </p:sp>
      <p:sp>
        <p:nvSpPr>
          <p:cNvPr id="34" name="모서리가 둥근 직사각형 66"/>
          <p:cNvSpPr/>
          <p:nvPr/>
        </p:nvSpPr>
        <p:spPr>
          <a:xfrm>
            <a:off x="4192268" y="5491068"/>
            <a:ext cx="1008614" cy="2047383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70"/>
          <p:cNvSpPr/>
          <p:nvPr/>
        </p:nvSpPr>
        <p:spPr>
          <a:xfrm>
            <a:off x="255128" y="6100007"/>
            <a:ext cx="886747" cy="829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공급 업체</a:t>
            </a:r>
            <a:endParaRPr lang="ko-KR" altLang="en-US" sz="1000" dirty="0"/>
          </a:p>
        </p:txBody>
      </p:sp>
      <p:sp>
        <p:nvSpPr>
          <p:cNvPr id="36" name="모서리가 둥근 직사각형 71"/>
          <p:cNvSpPr/>
          <p:nvPr/>
        </p:nvSpPr>
        <p:spPr>
          <a:xfrm>
            <a:off x="4270160" y="5661414"/>
            <a:ext cx="886747" cy="829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소매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/>
              <a:t>사업자</a:t>
            </a:r>
            <a:endParaRPr lang="en-US" altLang="ko-KR" sz="1100" dirty="0"/>
          </a:p>
          <a:p>
            <a:pPr algn="ctr"/>
            <a:r>
              <a:rPr lang="ko-KR" altLang="en-US" sz="1100" dirty="0"/>
              <a:t>종업원</a:t>
            </a:r>
          </a:p>
        </p:txBody>
      </p:sp>
      <p:sp>
        <p:nvSpPr>
          <p:cNvPr id="37" name="모서리가 둥근 직사각형 72"/>
          <p:cNvSpPr/>
          <p:nvPr/>
        </p:nvSpPr>
        <p:spPr>
          <a:xfrm>
            <a:off x="1775236" y="6100007"/>
            <a:ext cx="886747" cy="829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도매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/>
              <a:t>기획</a:t>
            </a:r>
            <a:endParaRPr lang="en-US" altLang="ko-KR" sz="1100" dirty="0"/>
          </a:p>
          <a:p>
            <a:pPr algn="ctr"/>
            <a:r>
              <a:rPr lang="ko-KR" altLang="en-US" sz="1100" dirty="0"/>
              <a:t>디자인</a:t>
            </a:r>
            <a:endParaRPr lang="en-US" altLang="ko-KR" sz="1100" dirty="0"/>
          </a:p>
          <a:p>
            <a:pPr algn="ctr"/>
            <a:r>
              <a:rPr lang="ko-KR" altLang="en-US" sz="1100" dirty="0"/>
              <a:t>판매</a:t>
            </a:r>
          </a:p>
        </p:txBody>
      </p:sp>
      <p:sp>
        <p:nvSpPr>
          <p:cNvPr id="38" name="모서리가 둥근 직사각형 73"/>
          <p:cNvSpPr/>
          <p:nvPr/>
        </p:nvSpPr>
        <p:spPr>
          <a:xfrm>
            <a:off x="5615281" y="6100558"/>
            <a:ext cx="886747" cy="829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소비자</a:t>
            </a:r>
          </a:p>
        </p:txBody>
      </p:sp>
      <p:cxnSp>
        <p:nvCxnSpPr>
          <p:cNvPr id="39" name="직선 화살표 연결선 38"/>
          <p:cNvCxnSpPr>
            <a:stCxn id="35" idx="3"/>
            <a:endCxn id="37" idx="1"/>
          </p:cNvCxnSpPr>
          <p:nvPr/>
        </p:nvCxnSpPr>
        <p:spPr>
          <a:xfrm>
            <a:off x="1141875" y="6514760"/>
            <a:ext cx="63336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13182" y="6290416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제품 배송</a:t>
            </a:r>
          </a:p>
        </p:txBody>
      </p:sp>
      <p:cxnSp>
        <p:nvCxnSpPr>
          <p:cNvPr id="41" name="직선 화살표 연결선 40"/>
          <p:cNvCxnSpPr>
            <a:stCxn id="2" idx="3"/>
            <a:endCxn id="37" idx="2"/>
          </p:cNvCxnSpPr>
          <p:nvPr/>
        </p:nvCxnSpPr>
        <p:spPr>
          <a:xfrm flipH="1" flipV="1">
            <a:off x="2218610" y="6929512"/>
            <a:ext cx="8879" cy="1020730"/>
          </a:xfrm>
          <a:prstGeom prst="straightConnector1">
            <a:avLst/>
          </a:prstGeom>
          <a:ln w="254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47847" y="7160819"/>
            <a:ext cx="388037" cy="202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의뢰</a:t>
            </a:r>
          </a:p>
        </p:txBody>
      </p:sp>
      <p:cxnSp>
        <p:nvCxnSpPr>
          <p:cNvPr id="43" name="직선 화살표 연결선 42"/>
          <p:cNvCxnSpPr>
            <a:stCxn id="2" idx="0"/>
            <a:endCxn id="34" idx="2"/>
          </p:cNvCxnSpPr>
          <p:nvPr/>
        </p:nvCxnSpPr>
        <p:spPr>
          <a:xfrm flipV="1">
            <a:off x="3449585" y="7538451"/>
            <a:ext cx="1246990" cy="921981"/>
          </a:xfrm>
          <a:prstGeom prst="straightConnector1">
            <a:avLst/>
          </a:prstGeom>
          <a:ln w="254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239996" y="7848943"/>
            <a:ext cx="388037" cy="202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주문</a:t>
            </a:r>
          </a:p>
        </p:txBody>
      </p:sp>
      <p:sp>
        <p:nvSpPr>
          <p:cNvPr id="47" name="모서리가 둥근 직사각형 96"/>
          <p:cNvSpPr/>
          <p:nvPr/>
        </p:nvSpPr>
        <p:spPr>
          <a:xfrm>
            <a:off x="4270160" y="6590445"/>
            <a:ext cx="886747" cy="829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온라인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쇼핑몰</a:t>
            </a: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5258478" y="6695012"/>
            <a:ext cx="230424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171946" y="6703074"/>
            <a:ext cx="388037" cy="202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정보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5273373" y="6367903"/>
            <a:ext cx="23042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171946" y="6164011"/>
            <a:ext cx="388037" cy="202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판매</a:t>
            </a:r>
          </a:p>
        </p:txBody>
      </p:sp>
      <p:sp>
        <p:nvSpPr>
          <p:cNvPr id="52" name="다이아몬드 51"/>
          <p:cNvSpPr/>
          <p:nvPr/>
        </p:nvSpPr>
        <p:spPr>
          <a:xfrm>
            <a:off x="2753222" y="5027950"/>
            <a:ext cx="904434" cy="84605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사입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53" name="직선 화살표 연결선 52"/>
          <p:cNvCxnSpPr>
            <a:stCxn id="37" idx="0"/>
            <a:endCxn id="52" idx="1"/>
          </p:cNvCxnSpPr>
          <p:nvPr/>
        </p:nvCxnSpPr>
        <p:spPr>
          <a:xfrm flipV="1">
            <a:off x="2218610" y="5450976"/>
            <a:ext cx="534612" cy="6490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52" idx="3"/>
            <a:endCxn id="36" idx="1"/>
          </p:cNvCxnSpPr>
          <p:nvPr/>
        </p:nvCxnSpPr>
        <p:spPr>
          <a:xfrm>
            <a:off x="3657656" y="5450976"/>
            <a:ext cx="612504" cy="6251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/>
          <p:cNvSpPr/>
          <p:nvPr/>
        </p:nvSpPr>
        <p:spPr>
          <a:xfrm>
            <a:off x="1003353" y="7884368"/>
            <a:ext cx="2448272" cy="11521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Cloud ERP</a:t>
            </a:r>
            <a:endParaRPr lang="ko-KR" altLang="en-US" dirty="0"/>
          </a:p>
        </p:txBody>
      </p:sp>
      <p:cxnSp>
        <p:nvCxnSpPr>
          <p:cNvPr id="4" name="연결선: 꺾임 3"/>
          <p:cNvCxnSpPr>
            <a:stCxn id="2" idx="2"/>
            <a:endCxn id="35" idx="2"/>
          </p:cNvCxnSpPr>
          <p:nvPr/>
        </p:nvCxnSpPr>
        <p:spPr>
          <a:xfrm rot="10800000">
            <a:off x="698503" y="6929512"/>
            <a:ext cx="312445" cy="153092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37" idx="3"/>
            <a:endCxn id="34" idx="1"/>
          </p:cNvCxnSpPr>
          <p:nvPr/>
        </p:nvCxnSpPr>
        <p:spPr>
          <a:xfrm>
            <a:off x="2661983" y="6514760"/>
            <a:ext cx="153028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131778" y="6478667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제품 배송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253122" y="5672646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제품 배송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743808" y="5759732"/>
            <a:ext cx="464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제품</a:t>
            </a:r>
          </a:p>
        </p:txBody>
      </p:sp>
      <p:cxnSp>
        <p:nvCxnSpPr>
          <p:cNvPr id="90" name="직선 화살표 연결선 89"/>
          <p:cNvCxnSpPr/>
          <p:nvPr/>
        </p:nvCxnSpPr>
        <p:spPr>
          <a:xfrm flipV="1">
            <a:off x="3191546" y="7410301"/>
            <a:ext cx="1246990" cy="921981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397759" y="7628650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판매 데이터</a:t>
            </a:r>
          </a:p>
        </p:txBody>
      </p:sp>
      <p:cxnSp>
        <p:nvCxnSpPr>
          <p:cNvPr id="92" name="직선 화살표 연결선 91"/>
          <p:cNvCxnSpPr>
            <a:endCxn id="52" idx="2"/>
          </p:cNvCxnSpPr>
          <p:nvPr/>
        </p:nvCxnSpPr>
        <p:spPr>
          <a:xfrm flipV="1">
            <a:off x="2832445" y="5874001"/>
            <a:ext cx="372994" cy="1897374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113065" y="6105599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데이터 제공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4721" y="7338396"/>
            <a:ext cx="150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생산</a:t>
            </a:r>
            <a:r>
              <a:rPr lang="en-US" altLang="ko-KR" sz="1000" dirty="0"/>
              <a:t>/</a:t>
            </a:r>
            <a:r>
              <a:rPr lang="ko-KR" altLang="en-US" sz="1000" dirty="0"/>
              <a:t>의뢰 정보 전달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데이터 모델링 지원</a:t>
            </a:r>
          </a:p>
        </p:txBody>
      </p:sp>
      <p:cxnSp>
        <p:nvCxnSpPr>
          <p:cNvPr id="97" name="직선 화살표 연결선 96"/>
          <p:cNvCxnSpPr>
            <a:endCxn id="37" idx="2"/>
          </p:cNvCxnSpPr>
          <p:nvPr/>
        </p:nvCxnSpPr>
        <p:spPr>
          <a:xfrm flipV="1">
            <a:off x="2043077" y="6929512"/>
            <a:ext cx="175533" cy="1020730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310296" y="7019244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거래 데이터</a:t>
            </a:r>
          </a:p>
        </p:txBody>
      </p:sp>
      <p:cxnSp>
        <p:nvCxnSpPr>
          <p:cNvPr id="105" name="직선 화살표 연결선 104"/>
          <p:cNvCxnSpPr>
            <a:endCxn id="52" idx="2"/>
          </p:cNvCxnSpPr>
          <p:nvPr/>
        </p:nvCxnSpPr>
        <p:spPr>
          <a:xfrm flipV="1">
            <a:off x="3033842" y="5874001"/>
            <a:ext cx="171597" cy="2010367"/>
          </a:xfrm>
          <a:prstGeom prst="straightConnector1">
            <a:avLst/>
          </a:prstGeom>
          <a:ln w="254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2989271" y="7347349"/>
            <a:ext cx="388037" cy="202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의뢰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14721" y="1820978"/>
            <a:ext cx="6521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Cloud SCM </a:t>
            </a:r>
            <a:r>
              <a:rPr lang="ko-KR" altLang="en-US" b="1" dirty="0"/>
              <a:t>의 확장성 고려사항</a:t>
            </a:r>
            <a:endParaRPr lang="en-US" altLang="ko-KR" b="1" dirty="0"/>
          </a:p>
          <a:p>
            <a:r>
              <a:rPr lang="en-US" altLang="ko-KR" sz="1600" b="1" dirty="0"/>
              <a:t>1. SCM </a:t>
            </a:r>
            <a:r>
              <a:rPr lang="ko-KR" altLang="en-US" sz="1600" b="1" dirty="0"/>
              <a:t>시스템 외부에서 내부로 들어오는 상품이 존재 할 수 있다</a:t>
            </a:r>
            <a:r>
              <a:rPr lang="en-US" altLang="ko-KR" sz="1600" b="1" dirty="0"/>
              <a:t>.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외부에서 들어오는 상품에 대한 모델링</a:t>
            </a:r>
            <a:r>
              <a:rPr lang="en-US" altLang="ko-KR" sz="1600" dirty="0"/>
              <a:t>/</a:t>
            </a:r>
            <a:r>
              <a:rPr lang="ko-KR" altLang="en-US" sz="1600" dirty="0"/>
              <a:t>상품 등록 프로세스 구축</a:t>
            </a:r>
            <a:endParaRPr lang="en-US" altLang="ko-KR" sz="1600" dirty="0"/>
          </a:p>
          <a:p>
            <a:r>
              <a:rPr lang="en-US" altLang="ko-KR" sz="1600" b="1" dirty="0"/>
              <a:t>2. </a:t>
            </a:r>
            <a:r>
              <a:rPr lang="ko-KR" altLang="en-US" sz="1600" b="1" dirty="0"/>
              <a:t>내부 업체가 외부 업체로 내보내는 상품이 존재 할 수 있다</a:t>
            </a:r>
            <a:r>
              <a:rPr lang="en-US" altLang="ko-KR" sz="1600" b="1" dirty="0"/>
              <a:t>.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내부 업체가 </a:t>
            </a:r>
            <a:r>
              <a:rPr lang="en-US" altLang="ko-KR" sz="1600" dirty="0"/>
              <a:t>SCM </a:t>
            </a:r>
            <a:r>
              <a:rPr lang="ko-KR" altLang="en-US" sz="1600" dirty="0"/>
              <a:t>외부 업체에 대하여 거래한 내역에 대해서도 지원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</p:txBody>
      </p:sp>
      <p:sp>
        <p:nvSpPr>
          <p:cNvPr id="45" name="모서리가 둥근 직사각형 70"/>
          <p:cNvSpPr/>
          <p:nvPr/>
        </p:nvSpPr>
        <p:spPr>
          <a:xfrm>
            <a:off x="255127" y="4645279"/>
            <a:ext cx="886747" cy="82950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외부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공급 업체 </a:t>
            </a:r>
            <a:endParaRPr lang="ko-KR" altLang="en-US" sz="1000" dirty="0"/>
          </a:p>
        </p:txBody>
      </p:sp>
      <p:sp>
        <p:nvSpPr>
          <p:cNvPr id="46" name="모서리가 둥근 직사각형 72"/>
          <p:cNvSpPr/>
          <p:nvPr/>
        </p:nvSpPr>
        <p:spPr>
          <a:xfrm>
            <a:off x="1542593" y="4220591"/>
            <a:ext cx="886747" cy="82950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외부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도매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55" name="다이아몬드 54"/>
          <p:cNvSpPr/>
          <p:nvPr/>
        </p:nvSpPr>
        <p:spPr>
          <a:xfrm>
            <a:off x="2771136" y="3987944"/>
            <a:ext cx="904434" cy="846051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사입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7" name="모서리가 둥근 직사각형 66"/>
          <p:cNvSpPr/>
          <p:nvPr/>
        </p:nvSpPr>
        <p:spPr>
          <a:xfrm>
            <a:off x="4984595" y="3358512"/>
            <a:ext cx="1008614" cy="2047383"/>
          </a:xfrm>
          <a:prstGeom prst="roundRect">
            <a:avLst/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71"/>
          <p:cNvSpPr/>
          <p:nvPr/>
        </p:nvSpPr>
        <p:spPr>
          <a:xfrm>
            <a:off x="5062487" y="3528858"/>
            <a:ext cx="886747" cy="82950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소매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59" name="모서리가 둥근 직사각형 96"/>
          <p:cNvSpPr/>
          <p:nvPr/>
        </p:nvSpPr>
        <p:spPr>
          <a:xfrm>
            <a:off x="5062487" y="4457889"/>
            <a:ext cx="886747" cy="82950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온라인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쇼핑몰</a:t>
            </a:r>
          </a:p>
        </p:txBody>
      </p:sp>
      <p:cxnSp>
        <p:nvCxnSpPr>
          <p:cNvPr id="5" name="직선 화살표 연결선 4"/>
          <p:cNvCxnSpPr>
            <a:stCxn id="45" idx="2"/>
            <a:endCxn id="35" idx="0"/>
          </p:cNvCxnSpPr>
          <p:nvPr/>
        </p:nvCxnSpPr>
        <p:spPr>
          <a:xfrm>
            <a:off x="698501" y="5474784"/>
            <a:ext cx="1" cy="625223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45" idx="2"/>
            <a:endCxn id="37" idx="0"/>
          </p:cNvCxnSpPr>
          <p:nvPr/>
        </p:nvCxnSpPr>
        <p:spPr>
          <a:xfrm>
            <a:off x="698501" y="5474784"/>
            <a:ext cx="1520109" cy="625223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46" idx="2"/>
            <a:endCxn id="37" idx="0"/>
          </p:cNvCxnSpPr>
          <p:nvPr/>
        </p:nvCxnSpPr>
        <p:spPr>
          <a:xfrm>
            <a:off x="1985967" y="5050096"/>
            <a:ext cx="232643" cy="1049911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6" idx="3"/>
            <a:endCxn id="55" idx="1"/>
          </p:cNvCxnSpPr>
          <p:nvPr/>
        </p:nvCxnSpPr>
        <p:spPr>
          <a:xfrm flipV="1">
            <a:off x="2429340" y="4410970"/>
            <a:ext cx="341796" cy="224374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55" idx="3"/>
            <a:endCxn id="34" idx="0"/>
          </p:cNvCxnSpPr>
          <p:nvPr/>
        </p:nvCxnSpPr>
        <p:spPr>
          <a:xfrm>
            <a:off x="3675570" y="4410970"/>
            <a:ext cx="1021005" cy="1080098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57" idx="2"/>
            <a:endCxn id="38" idx="0"/>
          </p:cNvCxnSpPr>
          <p:nvPr/>
        </p:nvCxnSpPr>
        <p:spPr>
          <a:xfrm>
            <a:off x="5488902" y="5405895"/>
            <a:ext cx="569753" cy="694663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45" idx="3"/>
            <a:endCxn id="46" idx="1"/>
          </p:cNvCxnSpPr>
          <p:nvPr/>
        </p:nvCxnSpPr>
        <p:spPr>
          <a:xfrm flipV="1">
            <a:off x="1141874" y="4635344"/>
            <a:ext cx="400719" cy="424688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35" idx="0"/>
            <a:endCxn id="46" idx="2"/>
          </p:cNvCxnSpPr>
          <p:nvPr/>
        </p:nvCxnSpPr>
        <p:spPr>
          <a:xfrm flipV="1">
            <a:off x="698502" y="5050096"/>
            <a:ext cx="1287465" cy="1049911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37" idx="0"/>
            <a:endCxn id="55" idx="1"/>
          </p:cNvCxnSpPr>
          <p:nvPr/>
        </p:nvCxnSpPr>
        <p:spPr>
          <a:xfrm flipV="1">
            <a:off x="2218610" y="4410970"/>
            <a:ext cx="552526" cy="16890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37" idx="3"/>
            <a:endCxn id="57" idx="1"/>
          </p:cNvCxnSpPr>
          <p:nvPr/>
        </p:nvCxnSpPr>
        <p:spPr>
          <a:xfrm flipV="1">
            <a:off x="2661983" y="4382204"/>
            <a:ext cx="2322612" cy="21325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-45Page-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90520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모서리가 둥근 직사각형 70"/>
          <p:cNvSpPr/>
          <p:nvPr/>
        </p:nvSpPr>
        <p:spPr>
          <a:xfrm>
            <a:off x="111870" y="1733107"/>
            <a:ext cx="6614602" cy="5544616"/>
          </a:xfrm>
          <a:prstGeom prst="roundRect">
            <a:avLst/>
          </a:prstGeom>
          <a:solidFill>
            <a:schemeClr val="accent3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/>
          </a:p>
        </p:txBody>
      </p:sp>
      <p:sp>
        <p:nvSpPr>
          <p:cNvPr id="84" name="모서리가 둥근 직사각형 70"/>
          <p:cNvSpPr/>
          <p:nvPr/>
        </p:nvSpPr>
        <p:spPr>
          <a:xfrm>
            <a:off x="4604060" y="5497566"/>
            <a:ext cx="1432934" cy="794347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데이터 표준화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/>
              <a:t>의류 데이터 모델링상품 코드 표준화</a:t>
            </a:r>
            <a:endParaRPr lang="en-US" altLang="ko-KR" sz="1000" dirty="0"/>
          </a:p>
          <a:p>
            <a:pPr algn="ctr"/>
            <a:r>
              <a:rPr lang="ko-KR" altLang="en-US" sz="1000" dirty="0"/>
              <a:t>데이터 마이닝</a:t>
            </a:r>
            <a:endParaRPr lang="en-US" altLang="ko-KR" sz="1000" dirty="0"/>
          </a:p>
          <a:p>
            <a:pPr algn="ctr"/>
            <a:endParaRPr lang="en-US" altLang="ko-KR" sz="1000" dirty="0"/>
          </a:p>
        </p:txBody>
      </p:sp>
      <p:sp>
        <p:nvSpPr>
          <p:cNvPr id="28" name="모서리가 둥근 직사각형 70"/>
          <p:cNvSpPr/>
          <p:nvPr/>
        </p:nvSpPr>
        <p:spPr>
          <a:xfrm>
            <a:off x="2957777" y="5667750"/>
            <a:ext cx="1525816" cy="102264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</p:txBody>
      </p:sp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40" y="1305450"/>
            <a:ext cx="376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Cloud SCM </a:t>
            </a:r>
            <a:r>
              <a:rPr lang="ko-KR" altLang="en-US" b="1" dirty="0"/>
              <a:t>비즈니스 프로세스 정의</a:t>
            </a:r>
            <a:endParaRPr lang="en-US" altLang="ko-KR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336450" y="1933226"/>
            <a:ext cx="65215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Cloud SCM System</a:t>
            </a:r>
          </a:p>
        </p:txBody>
      </p:sp>
      <p:sp>
        <p:nvSpPr>
          <p:cNvPr id="67" name="모서리가 둥근 직사각형 70"/>
          <p:cNvSpPr/>
          <p:nvPr/>
        </p:nvSpPr>
        <p:spPr>
          <a:xfrm>
            <a:off x="2807104" y="2059960"/>
            <a:ext cx="3502216" cy="3236901"/>
          </a:xfrm>
          <a:prstGeom prst="roundRect">
            <a:avLst/>
          </a:prstGeom>
          <a:solidFill>
            <a:schemeClr val="accent1">
              <a:lumMod val="75000"/>
              <a:alpha val="72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65" name="모서리가 둥근 직사각형 70"/>
          <p:cNvSpPr/>
          <p:nvPr/>
        </p:nvSpPr>
        <p:spPr>
          <a:xfrm>
            <a:off x="3207030" y="1982407"/>
            <a:ext cx="2026255" cy="3092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Cloud ERP System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68" name="모서리가 둥근 직사각형 70"/>
          <p:cNvSpPr/>
          <p:nvPr/>
        </p:nvSpPr>
        <p:spPr>
          <a:xfrm>
            <a:off x="3047728" y="2363198"/>
            <a:ext cx="1435865" cy="714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재고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/>
              <a:t>재고관리</a:t>
            </a:r>
            <a:endParaRPr lang="en-US" altLang="ko-KR" sz="1000" dirty="0"/>
          </a:p>
          <a:p>
            <a:pPr algn="ctr"/>
            <a:r>
              <a:rPr lang="ko-KR" altLang="en-US" sz="1000" dirty="0"/>
              <a:t>출하관리</a:t>
            </a:r>
            <a:endParaRPr lang="en-US" altLang="ko-KR" sz="1000" dirty="0"/>
          </a:p>
          <a:p>
            <a:pPr algn="ctr"/>
            <a:r>
              <a:rPr lang="ko-KR" altLang="en-US" sz="1000" dirty="0"/>
              <a:t>상품 등록 관리</a:t>
            </a:r>
          </a:p>
        </p:txBody>
      </p:sp>
      <p:sp>
        <p:nvSpPr>
          <p:cNvPr id="70" name="모서리가 둥근 직사각형 70"/>
          <p:cNvSpPr/>
          <p:nvPr/>
        </p:nvSpPr>
        <p:spPr>
          <a:xfrm>
            <a:off x="3050205" y="3141732"/>
            <a:ext cx="1440340" cy="509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물류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/>
              <a:t>배송관리</a:t>
            </a:r>
            <a:endParaRPr lang="en-US" altLang="ko-KR" sz="1000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3047728" y="3758552"/>
            <a:ext cx="1414941" cy="504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구매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/>
              <a:t>주문관리</a:t>
            </a:r>
            <a:endParaRPr lang="en-US" altLang="ko-KR" sz="1000" dirty="0"/>
          </a:p>
          <a:p>
            <a:pPr algn="ctr"/>
            <a:r>
              <a:rPr lang="ko-KR" altLang="en-US" sz="1000" dirty="0"/>
              <a:t>발주 관리</a:t>
            </a:r>
            <a:endParaRPr lang="en-US" altLang="ko-KR" sz="1000" dirty="0"/>
          </a:p>
        </p:txBody>
      </p:sp>
      <p:sp>
        <p:nvSpPr>
          <p:cNvPr id="72" name="모서리가 둥근 직사각형 70"/>
          <p:cNvSpPr/>
          <p:nvPr/>
        </p:nvSpPr>
        <p:spPr>
          <a:xfrm>
            <a:off x="3047728" y="4376569"/>
            <a:ext cx="1440340" cy="8278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재무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/>
              <a:t>지불관리</a:t>
            </a:r>
            <a:endParaRPr lang="en-US" altLang="ko-KR" sz="1000" dirty="0"/>
          </a:p>
          <a:p>
            <a:pPr algn="ctr"/>
            <a:r>
              <a:rPr lang="ko-KR" altLang="en-US" sz="1000" dirty="0"/>
              <a:t>수금관리</a:t>
            </a:r>
            <a:endParaRPr lang="en-US" altLang="ko-KR" sz="1000" dirty="0"/>
          </a:p>
          <a:p>
            <a:pPr algn="ctr"/>
            <a:r>
              <a:rPr lang="ko-KR" altLang="en-US" sz="1000" dirty="0"/>
              <a:t>회계관리</a:t>
            </a:r>
          </a:p>
        </p:txBody>
      </p:sp>
      <p:sp>
        <p:nvSpPr>
          <p:cNvPr id="73" name="모서리가 둥근 직사각형 70"/>
          <p:cNvSpPr/>
          <p:nvPr/>
        </p:nvSpPr>
        <p:spPr>
          <a:xfrm>
            <a:off x="4586317" y="2416421"/>
            <a:ext cx="1440340" cy="642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영업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/>
              <a:t>고객관리</a:t>
            </a:r>
            <a:endParaRPr lang="en-US" altLang="ko-KR" sz="1000" dirty="0"/>
          </a:p>
          <a:p>
            <a:pPr algn="ctr"/>
            <a:r>
              <a:rPr lang="ko-KR" altLang="en-US" sz="1000" dirty="0"/>
              <a:t>매출관리</a:t>
            </a:r>
            <a:endParaRPr lang="en-US" altLang="ko-KR" sz="1000" dirty="0"/>
          </a:p>
        </p:txBody>
      </p:sp>
      <p:sp>
        <p:nvSpPr>
          <p:cNvPr id="75" name="모서리가 둥근 직사각형 70"/>
          <p:cNvSpPr/>
          <p:nvPr/>
        </p:nvSpPr>
        <p:spPr>
          <a:xfrm>
            <a:off x="4608292" y="3103953"/>
            <a:ext cx="1440340" cy="6275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인사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/>
              <a:t>직원관리</a:t>
            </a:r>
            <a:endParaRPr lang="en-US" altLang="ko-KR" sz="1000" dirty="0"/>
          </a:p>
          <a:p>
            <a:pPr algn="ctr"/>
            <a:r>
              <a:rPr lang="ko-KR" altLang="en-US" sz="1000" dirty="0"/>
              <a:t>임금관리</a:t>
            </a:r>
            <a:endParaRPr lang="en-US" altLang="ko-KR" sz="1000" dirty="0"/>
          </a:p>
        </p:txBody>
      </p:sp>
      <p:sp>
        <p:nvSpPr>
          <p:cNvPr id="78" name="모서리가 둥근 직사각형 70"/>
          <p:cNvSpPr/>
          <p:nvPr/>
        </p:nvSpPr>
        <p:spPr>
          <a:xfrm>
            <a:off x="4599016" y="3770786"/>
            <a:ext cx="1427641" cy="3917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POS</a:t>
            </a:r>
            <a:endParaRPr lang="en-US" altLang="ko-KR" sz="1000" dirty="0"/>
          </a:p>
        </p:txBody>
      </p:sp>
      <p:sp>
        <p:nvSpPr>
          <p:cNvPr id="83" name="모서리가 둥근 직사각형 70"/>
          <p:cNvSpPr/>
          <p:nvPr/>
        </p:nvSpPr>
        <p:spPr>
          <a:xfrm>
            <a:off x="386080" y="2463775"/>
            <a:ext cx="1897882" cy="2843342"/>
          </a:xfrm>
          <a:prstGeom prst="roundRect">
            <a:avLst/>
          </a:prstGeom>
          <a:solidFill>
            <a:srgbClr val="0070C0">
              <a:alpha val="49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63" name="모서리가 둥근 직사각형 70"/>
          <p:cNvSpPr/>
          <p:nvPr/>
        </p:nvSpPr>
        <p:spPr>
          <a:xfrm>
            <a:off x="925581" y="2619483"/>
            <a:ext cx="886747" cy="829505"/>
          </a:xfrm>
          <a:prstGeom prst="round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업체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37761" y="3583568"/>
            <a:ext cx="1846202" cy="1723549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채널 구분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공급업체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도매업체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소매업체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사입업체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sz="1600" dirty="0"/>
          </a:p>
        </p:txBody>
      </p:sp>
      <p:sp>
        <p:nvSpPr>
          <p:cNvPr id="8" name="화살표: 왼쪽 7"/>
          <p:cNvSpPr/>
          <p:nvPr/>
        </p:nvSpPr>
        <p:spPr>
          <a:xfrm>
            <a:off x="1924289" y="2749014"/>
            <a:ext cx="993137" cy="2980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/>
          <p:cNvSpPr/>
          <p:nvPr/>
        </p:nvSpPr>
        <p:spPr>
          <a:xfrm>
            <a:off x="1969084" y="3077220"/>
            <a:ext cx="994776" cy="294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260648" y="7452320"/>
            <a:ext cx="652155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Cloud SCM </a:t>
            </a:r>
            <a:r>
              <a:rPr lang="ko-KR" altLang="en-US" b="1" dirty="0"/>
              <a:t>은 업체별로 채널을 나눈다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sz="1600" b="1" dirty="0"/>
              <a:t>SCM </a:t>
            </a:r>
            <a:r>
              <a:rPr lang="ko-KR" altLang="en-US" sz="1600" b="1" dirty="0"/>
              <a:t>시스템은 업체마다 필요로 하는 </a:t>
            </a:r>
            <a:r>
              <a:rPr lang="en-US" altLang="ko-KR" sz="1600" b="1" dirty="0"/>
              <a:t>ERP </a:t>
            </a:r>
            <a:r>
              <a:rPr lang="ko-KR" altLang="en-US" sz="1600" b="1" dirty="0"/>
              <a:t>기능을 제공</a:t>
            </a:r>
            <a:endParaRPr lang="en-US" altLang="ko-KR" sz="1600" b="1" dirty="0"/>
          </a:p>
          <a:p>
            <a:pPr marL="342900" indent="-342900">
              <a:buAutoNum type="arabicPeriod"/>
            </a:pPr>
            <a:r>
              <a:rPr lang="ko-KR" altLang="en-US" sz="1600" dirty="0"/>
              <a:t>공급사슬망 외부 업체</a:t>
            </a:r>
            <a:r>
              <a:rPr lang="en-US" altLang="ko-KR" sz="1600" dirty="0"/>
              <a:t>/ </a:t>
            </a:r>
            <a:r>
              <a:rPr lang="ko-KR" altLang="en-US" sz="1600" dirty="0"/>
              <a:t>외부 유입 상품에 대한 시스템 기능도 제공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b="1" dirty="0"/>
              <a:t>공급 </a:t>
            </a:r>
            <a:r>
              <a:rPr lang="ko-KR" altLang="en-US" sz="1600" b="1" dirty="0" err="1"/>
              <a:t>사슬망</a:t>
            </a:r>
            <a:r>
              <a:rPr lang="ko-KR" altLang="en-US" sz="1600" b="1" dirty="0"/>
              <a:t> 전체에 대한 서비스 영역인 연계 업체 정보시스템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데이터 표준화는 </a:t>
            </a:r>
            <a:r>
              <a:rPr lang="en-US" altLang="ko-KR" sz="1600" b="1" dirty="0"/>
              <a:t>SCM System</a:t>
            </a:r>
            <a:r>
              <a:rPr lang="ko-KR" altLang="en-US" sz="1600" b="1" dirty="0"/>
              <a:t>에서 지원한다</a:t>
            </a:r>
            <a:r>
              <a:rPr lang="en-US" altLang="ko-KR" sz="1600" b="1" dirty="0"/>
              <a:t>.</a:t>
            </a:r>
            <a:endParaRPr lang="en-US" altLang="ko-KR" sz="1600" dirty="0"/>
          </a:p>
        </p:txBody>
      </p:sp>
      <p:sp>
        <p:nvSpPr>
          <p:cNvPr id="88" name="모서리가 둥근 직사각형 70"/>
          <p:cNvSpPr/>
          <p:nvPr/>
        </p:nvSpPr>
        <p:spPr>
          <a:xfrm>
            <a:off x="2978313" y="5494301"/>
            <a:ext cx="1491632" cy="48292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SCM </a:t>
            </a:r>
            <a:r>
              <a:rPr lang="ko-KR" altLang="en-US" sz="1200" b="1" dirty="0">
                <a:solidFill>
                  <a:schemeClr val="tx1"/>
                </a:solidFill>
              </a:rPr>
              <a:t>협력 업체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연계 정보 시스템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4" name="모서리가 둥근 직사각형 70"/>
          <p:cNvSpPr/>
          <p:nvPr/>
        </p:nvSpPr>
        <p:spPr>
          <a:xfrm>
            <a:off x="4608292" y="4309775"/>
            <a:ext cx="1440340" cy="8278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외부 업체 연계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상품 등록 프로세스</a:t>
            </a:r>
            <a:endParaRPr lang="en-US" altLang="ko-KR" sz="105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업체 등록 프로세스</a:t>
            </a:r>
            <a:endParaRPr lang="en-US" altLang="ko-KR" sz="900" b="1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70"/>
          <p:cNvSpPr/>
          <p:nvPr/>
        </p:nvSpPr>
        <p:spPr>
          <a:xfrm>
            <a:off x="3086701" y="6042078"/>
            <a:ext cx="1278403" cy="52796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정보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lvl="0" algn="ctr"/>
            <a:r>
              <a:rPr lang="ko-KR" altLang="en-US" sz="1000" dirty="0">
                <a:solidFill>
                  <a:prstClr val="white"/>
                </a:solidFill>
              </a:rPr>
              <a:t>연계정보관리</a:t>
            </a:r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-46Page-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49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36455" y="1092466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33056" y="704142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A.0 </a:t>
            </a:r>
            <a:r>
              <a:rPr lang="ko-KR" altLang="en-US" sz="1600" dirty="0"/>
              <a:t>사업 배경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8681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36455" y="3783400"/>
            <a:ext cx="4814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동대문 최단시간 상품 발주 사례 </a:t>
            </a:r>
            <a:r>
              <a:rPr lang="en-US" altLang="ko-KR" sz="1600" dirty="0"/>
              <a:t>(</a:t>
            </a:r>
            <a:r>
              <a:rPr lang="ko-KR" altLang="en-US" sz="1600" dirty="0"/>
              <a:t>인터뷰로 재구성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208290"/>
              </p:ext>
            </p:extLst>
          </p:nvPr>
        </p:nvGraphicFramePr>
        <p:xfrm>
          <a:off x="292195" y="4121954"/>
          <a:ext cx="5035408" cy="23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17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54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391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390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3451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일정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시간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내용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주요 업무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950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u="none" strike="noStrike" dirty="0">
                          <a:effectLst/>
                        </a:rPr>
                        <a:t>1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일차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9:00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아이템 선정 및 발주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샘플 제작 발주 시 </a:t>
                      </a:r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r>
                        <a:rPr lang="ko-KR" altLang="en-US" sz="1200" u="none" strike="noStrike" dirty="0">
                          <a:effectLst/>
                        </a:rPr>
                        <a:t>일 추가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10:00~12:00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원</a:t>
                      </a:r>
                      <a:r>
                        <a:rPr lang="en-US" altLang="ko-KR" sz="1200" u="none" strike="noStrike" dirty="0">
                          <a:effectLst/>
                        </a:rPr>
                        <a:t>,</a:t>
                      </a:r>
                      <a:r>
                        <a:rPr lang="ko-KR" altLang="en-US" sz="1200" u="none" strike="noStrike" dirty="0">
                          <a:effectLst/>
                        </a:rPr>
                        <a:t>부자재 매입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사전 조사 완료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3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14:00~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공장선정 및 생산작업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생산량에 따라 기간 변동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u="none" strike="noStrike" dirty="0">
                          <a:effectLst/>
                        </a:rPr>
                        <a:t>2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일차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생산 진행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중간 진행 확인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16:00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생산 종료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QC </a:t>
                      </a:r>
                      <a:r>
                        <a:rPr lang="ko-KR" altLang="en-US" sz="1200" u="none" strike="noStrike" dirty="0">
                          <a:effectLst/>
                        </a:rPr>
                        <a:t>확인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7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17:00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창고 납품 완료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본사 </a:t>
                      </a:r>
                      <a:r>
                        <a:rPr lang="ko-KR" altLang="en-US" sz="1200" u="none" strike="noStrike" dirty="0" err="1">
                          <a:effectLst/>
                        </a:rPr>
                        <a:t>검품</a:t>
                      </a:r>
                      <a:r>
                        <a:rPr lang="en-US" altLang="ko-KR" sz="1200" u="none" strike="noStrike" dirty="0">
                          <a:effectLst/>
                        </a:rPr>
                        <a:t>, </a:t>
                      </a:r>
                      <a:r>
                        <a:rPr lang="ko-KR" altLang="en-US" sz="1200" u="none" strike="noStrike" dirty="0">
                          <a:effectLst/>
                        </a:rPr>
                        <a:t>검수 실시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708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u="none" strike="noStrike" dirty="0">
                          <a:effectLst/>
                        </a:rPr>
                        <a:t>3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일차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8:30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창고 출고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태그 부착</a:t>
                      </a:r>
                      <a:r>
                        <a:rPr lang="en-US" altLang="ko-KR" sz="1200" u="none" strike="noStrike" dirty="0">
                          <a:effectLst/>
                        </a:rPr>
                        <a:t>, </a:t>
                      </a:r>
                      <a:r>
                        <a:rPr lang="ko-KR" altLang="en-US" sz="1200" u="none" strike="noStrike" dirty="0">
                          <a:effectLst/>
                        </a:rPr>
                        <a:t>전표 작성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10:30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매장 도착 및 판매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HY寃щ챸議?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39159" y="1547664"/>
            <a:ext cx="56886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동대문은 이러한 모든 조건을 만족하는 패션 의류 산업에 최적화된 입지 조건을 지니고 있다</a:t>
            </a:r>
            <a:r>
              <a:rPr lang="en-US" altLang="ko-KR" sz="1200" dirty="0"/>
              <a:t>. </a:t>
            </a:r>
          </a:p>
          <a:p>
            <a:pPr fontAlgn="base"/>
            <a:r>
              <a:rPr lang="ko-KR" altLang="en-US" sz="1200" dirty="0"/>
              <a:t>의류 패션 상품을 판매하는 데 있어서의 모든 과정을 동대문 상권 내에서 모두 해결할 수 있다</a:t>
            </a:r>
            <a:r>
              <a:rPr lang="en-US" altLang="ko-KR" sz="1200" dirty="0"/>
              <a:t>. </a:t>
            </a:r>
          </a:p>
          <a:p>
            <a:pPr fontAlgn="base"/>
            <a:r>
              <a:rPr lang="ko-KR" altLang="en-US" sz="1200" dirty="0"/>
              <a:t>동대문은 상인이 고용한 디자이너</a:t>
            </a:r>
            <a:r>
              <a:rPr lang="en-US" altLang="ko-KR" sz="1200" dirty="0"/>
              <a:t>, </a:t>
            </a:r>
            <a:r>
              <a:rPr lang="ko-KR" altLang="en-US" sz="1200" dirty="0"/>
              <a:t>혹은 아마추어 디자이너가 디자인을 함으로써 기획 단계가 시작된다</a:t>
            </a:r>
            <a:r>
              <a:rPr lang="en-US" altLang="ko-KR" sz="1200" dirty="0"/>
              <a:t>. </a:t>
            </a:r>
          </a:p>
          <a:p>
            <a:pPr fontAlgn="base"/>
            <a:r>
              <a:rPr lang="ko-KR" altLang="en-US" sz="1200" dirty="0"/>
              <a:t>이렇게 디자인된 샘플의 의류는 창신동</a:t>
            </a:r>
            <a:r>
              <a:rPr lang="en-US" altLang="ko-KR" sz="1200" dirty="0"/>
              <a:t>, </a:t>
            </a:r>
            <a:r>
              <a:rPr lang="ko-KR" altLang="en-US" sz="1200" dirty="0"/>
              <a:t>신당동</a:t>
            </a:r>
            <a:r>
              <a:rPr lang="en-US" altLang="ko-KR" sz="1200" dirty="0"/>
              <a:t>, </a:t>
            </a:r>
            <a:r>
              <a:rPr lang="ko-KR" altLang="en-US" sz="1200" dirty="0"/>
              <a:t>장위동 등 동대문 인근 지역에 입지해있는 봉제공장에서 생산이 이루어진다</a:t>
            </a:r>
            <a:r>
              <a:rPr lang="en-US" altLang="ko-KR" sz="1200" dirty="0"/>
              <a:t>. </a:t>
            </a:r>
          </a:p>
          <a:p>
            <a:pPr fontAlgn="base"/>
            <a:r>
              <a:rPr lang="ko-KR" altLang="en-US" sz="1200" dirty="0"/>
              <a:t>이와 함께 봉제에 필요한 원단 또한 동대문 상권내의 부자재 시장에서 빠르게 이루어진다</a:t>
            </a:r>
            <a:r>
              <a:rPr lang="en-US" altLang="ko-KR" sz="1200" dirty="0"/>
              <a:t>. </a:t>
            </a:r>
            <a:r>
              <a:rPr lang="ko-KR" altLang="en-US" sz="1200" dirty="0"/>
              <a:t>이렇게 봉제공장에서 생산된 옷은 오토바이 등의 교통수단을 통해 하루 이내에 상인에게 전달된다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284554" y="6660232"/>
            <a:ext cx="55924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동대문 상권 내 점포들은 스스로 </a:t>
            </a:r>
            <a:r>
              <a:rPr lang="ko-KR" altLang="en-US" sz="1200" dirty="0" err="1"/>
              <a:t>리스크를</a:t>
            </a:r>
            <a:r>
              <a:rPr lang="ko-KR" altLang="en-US" sz="1200" dirty="0"/>
              <a:t> 부담하고 기획</a:t>
            </a:r>
            <a:r>
              <a:rPr lang="en-US" altLang="ko-KR" sz="1200" dirty="0"/>
              <a:t>-</a:t>
            </a:r>
            <a:r>
              <a:rPr lang="ko-KR" altLang="en-US" sz="1200" dirty="0"/>
              <a:t>생산</a:t>
            </a:r>
            <a:r>
              <a:rPr lang="en-US" altLang="ko-KR" sz="1200" dirty="0"/>
              <a:t>-</a:t>
            </a:r>
            <a:r>
              <a:rPr lang="ko-KR" altLang="en-US" sz="1200" dirty="0"/>
              <a:t>판매를 모두 수행하는 </a:t>
            </a:r>
            <a:r>
              <a:rPr lang="ko-KR" altLang="en-US" sz="1200" dirty="0" err="1"/>
              <a:t>독립형</a:t>
            </a:r>
            <a:r>
              <a:rPr lang="ko-KR" altLang="en-US" sz="1200" dirty="0"/>
              <a:t> 기업으로 볼 수 있으며</a:t>
            </a:r>
            <a:r>
              <a:rPr lang="en-US" altLang="ko-KR" sz="1200" dirty="0"/>
              <a:t>, </a:t>
            </a:r>
            <a:r>
              <a:rPr lang="ko-KR" altLang="en-US" sz="1200" dirty="0"/>
              <a:t>제품이 이 모든 단계를 거치는데 </a:t>
            </a:r>
            <a:r>
              <a:rPr lang="en-US" altLang="ko-KR" sz="1200" dirty="0"/>
              <a:t>5</a:t>
            </a:r>
            <a:r>
              <a:rPr lang="ko-KR" altLang="en-US" sz="1200" dirty="0"/>
              <a:t>일 이내 밖에 걸리지 않는다</a:t>
            </a:r>
            <a:r>
              <a:rPr lang="en-US" altLang="ko-KR" sz="1200" dirty="0"/>
              <a:t>. </a:t>
            </a:r>
          </a:p>
          <a:p>
            <a:pPr fontAlgn="base"/>
            <a:r>
              <a:rPr lang="ko-KR" altLang="en-US" sz="1200" dirty="0"/>
              <a:t>이러한 상권 내의 자기완결적 구조에 시장상인의 현장감각과 정보력이 더해져 의사결정 과정은 더 빠르게 이루어진다</a:t>
            </a:r>
            <a:r>
              <a:rPr lang="en-US" altLang="ko-KR" sz="1200" dirty="0"/>
              <a:t>. </a:t>
            </a:r>
          </a:p>
          <a:p>
            <a:pPr fontAlgn="base"/>
            <a:r>
              <a:rPr lang="ko-KR" altLang="en-US" sz="1200" dirty="0"/>
              <a:t>동대문 상권 내 점포들은 조직의 단순화와 현장화가 이루어져 있으므로 소비자의 수요를 파악하기에 용이하며</a:t>
            </a:r>
            <a:r>
              <a:rPr lang="en-US" altLang="ko-KR" sz="1200" dirty="0"/>
              <a:t>, </a:t>
            </a:r>
            <a:r>
              <a:rPr lang="ko-KR" altLang="en-US" sz="1200" dirty="0"/>
              <a:t>빠른 현장 대응으로 신상품 출시가 즉시 가능하다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92195" y="8554535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200" b="1" spc="-150" dirty="0">
                <a:latin typeface="굴림" pitchFamily="50" charset="-127"/>
                <a:ea typeface="굴림" pitchFamily="50" charset="-127"/>
              </a:rPr>
              <a:t>참고 </a:t>
            </a:r>
            <a:r>
              <a:rPr lang="en-US" altLang="ko-KR" sz="1200" b="1" spc="-150" dirty="0">
                <a:latin typeface="굴림" pitchFamily="50" charset="-127"/>
                <a:ea typeface="굴림" pitchFamily="50" charset="-127"/>
              </a:rPr>
              <a:t>&amp; </a:t>
            </a:r>
            <a:r>
              <a:rPr lang="ko-KR" altLang="en-US" sz="1200" b="1" spc="-150" dirty="0">
                <a:latin typeface="굴림" pitchFamily="50" charset="-127"/>
                <a:ea typeface="굴림" pitchFamily="50" charset="-127"/>
              </a:rPr>
              <a:t>출처 </a:t>
            </a:r>
            <a:r>
              <a:rPr lang="en-US" altLang="ko-KR" sz="1200" b="1" spc="-150" dirty="0">
                <a:latin typeface="굴림" pitchFamily="50" charset="-127"/>
                <a:ea typeface="굴림" pitchFamily="50" charset="-127"/>
              </a:rPr>
              <a:t>:  </a:t>
            </a:r>
            <a:r>
              <a:rPr lang="ko-KR" altLang="en-US" sz="1200" dirty="0"/>
              <a:t>동대문 의류 소매상권의 공급사슬구조 변화에 관한 연구 </a:t>
            </a:r>
            <a:endParaRPr lang="en-US" altLang="ko-KR" sz="1200" dirty="0"/>
          </a:p>
          <a:p>
            <a:pPr fontAlgn="base"/>
            <a:r>
              <a:rPr lang="en-US" altLang="ko-KR" sz="1200" dirty="0"/>
              <a:t>2015 </a:t>
            </a:r>
            <a:r>
              <a:rPr lang="ko-KR" altLang="en-US" sz="1200" dirty="0"/>
              <a:t>년 </a:t>
            </a:r>
            <a:r>
              <a:rPr lang="en-US" altLang="ko-KR" sz="1200" dirty="0"/>
              <a:t>2 </a:t>
            </a:r>
            <a:r>
              <a:rPr lang="ko-KR" altLang="en-US" sz="1200" dirty="0"/>
              <a:t>월</a:t>
            </a:r>
            <a:r>
              <a:rPr lang="en-US" altLang="ko-KR" sz="1200" dirty="0"/>
              <a:t> </a:t>
            </a:r>
            <a:r>
              <a:rPr lang="ko-KR" altLang="en-US" sz="1200" dirty="0"/>
              <a:t>서울대학교 환경대학원 설  민  석</a:t>
            </a:r>
          </a:p>
          <a:p>
            <a:pPr fontAlgn="base"/>
            <a:endParaRPr lang="ko-KR" altLang="en-US" sz="12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8554535"/>
            <a:ext cx="6858000" cy="0"/>
          </a:xfrm>
          <a:prstGeom prst="line">
            <a:avLst/>
          </a:prstGeom>
          <a:ln w="635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2656" y="1178332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A.0 .1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사업 배경 선정 이유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61248" y="8688222"/>
            <a:ext cx="95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-2Page-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75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직사각형 134"/>
          <p:cNvSpPr/>
          <p:nvPr/>
        </p:nvSpPr>
        <p:spPr>
          <a:xfrm>
            <a:off x="405106" y="1476154"/>
            <a:ext cx="5347008" cy="35144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6" name="직선 연결선 305"/>
          <p:cNvCxnSpPr/>
          <p:nvPr/>
        </p:nvCxnSpPr>
        <p:spPr>
          <a:xfrm>
            <a:off x="288032" y="97160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57524" y="1156790"/>
            <a:ext cx="384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업무 전체 영역 배경도 </a:t>
            </a:r>
            <a:endParaRPr lang="en-US" altLang="ko-KR" b="1" dirty="0"/>
          </a:p>
        </p:txBody>
      </p:sp>
      <p:sp>
        <p:nvSpPr>
          <p:cNvPr id="2" name="직사각형 1"/>
          <p:cNvSpPr/>
          <p:nvPr/>
        </p:nvSpPr>
        <p:spPr>
          <a:xfrm>
            <a:off x="445045" y="2256302"/>
            <a:ext cx="1349883" cy="174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ERP System</a:t>
            </a:r>
            <a:endParaRPr lang="ko-KR" altLang="en-US" sz="2000" dirty="0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031414"/>
              </p:ext>
            </p:extLst>
          </p:nvPr>
        </p:nvGraphicFramePr>
        <p:xfrm>
          <a:off x="432049" y="5743749"/>
          <a:ext cx="15393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3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재고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출하관리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재고관리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등록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050557"/>
              </p:ext>
            </p:extLst>
          </p:nvPr>
        </p:nvGraphicFramePr>
        <p:xfrm>
          <a:off x="2161374" y="5743749"/>
          <a:ext cx="15393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3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물류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배송관리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택배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536740"/>
              </p:ext>
            </p:extLst>
          </p:nvPr>
        </p:nvGraphicFramePr>
        <p:xfrm>
          <a:off x="3851220" y="5752936"/>
          <a:ext cx="15393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3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주문관리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발주관리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6" name="표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216879"/>
              </p:ext>
            </p:extLst>
          </p:nvPr>
        </p:nvGraphicFramePr>
        <p:xfrm>
          <a:off x="2132278" y="7407807"/>
          <a:ext cx="15393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3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영업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고객관리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매출관리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609240"/>
              </p:ext>
            </p:extLst>
          </p:nvPr>
        </p:nvGraphicFramePr>
        <p:xfrm>
          <a:off x="406275" y="7407807"/>
          <a:ext cx="15393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3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재무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지불관리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수금관리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회계관리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688866"/>
              </p:ext>
            </p:extLst>
          </p:nvPr>
        </p:nvGraphicFramePr>
        <p:xfrm>
          <a:off x="3845190" y="7407806"/>
          <a:ext cx="1539304" cy="1148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3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827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외부 업체 연계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27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등록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27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업체 등록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086350"/>
              </p:ext>
            </p:extLst>
          </p:nvPr>
        </p:nvGraphicFramePr>
        <p:xfrm>
          <a:off x="3845190" y="7407806"/>
          <a:ext cx="1539304" cy="1148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3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827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27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직원관리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27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입금관리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0" name="직사각형 119"/>
          <p:cNvSpPr/>
          <p:nvPr/>
        </p:nvSpPr>
        <p:spPr>
          <a:xfrm>
            <a:off x="4228777" y="1685508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재고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4248473" y="2333580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물류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4228777" y="2911172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4240054" y="3412936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재무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459433" y="5364088"/>
            <a:ext cx="4925061" cy="282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업체 연계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4248473" y="3989764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영업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 flipH="1">
            <a:off x="1972963" y="1891902"/>
            <a:ext cx="2004349" cy="47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>
            <a:off x="1935549" y="2520497"/>
            <a:ext cx="2157503" cy="246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 flipV="1">
            <a:off x="2188758" y="1937116"/>
            <a:ext cx="1952104" cy="47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/>
          <p:nvPr/>
        </p:nvCxnSpPr>
        <p:spPr>
          <a:xfrm flipV="1">
            <a:off x="1998737" y="2593311"/>
            <a:ext cx="2188920" cy="245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/>
          <p:nvPr/>
        </p:nvCxnSpPr>
        <p:spPr>
          <a:xfrm flipH="1" flipV="1">
            <a:off x="1897141" y="3552474"/>
            <a:ext cx="2202111" cy="5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/>
          <p:nvPr/>
        </p:nvCxnSpPr>
        <p:spPr>
          <a:xfrm>
            <a:off x="2040875" y="3608489"/>
            <a:ext cx="2204379" cy="21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/>
          <p:nvPr/>
        </p:nvCxnSpPr>
        <p:spPr>
          <a:xfrm flipH="1" flipV="1">
            <a:off x="1926574" y="3991292"/>
            <a:ext cx="2261083" cy="8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/>
          <p:nvPr/>
        </p:nvCxnSpPr>
        <p:spPr>
          <a:xfrm>
            <a:off x="2114860" y="4053572"/>
            <a:ext cx="2133613" cy="68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4104457" y="4709844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인사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459433" y="4646957"/>
            <a:ext cx="1349883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POS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951898" y="4129850"/>
            <a:ext cx="0" cy="51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rot="10800000">
            <a:off x="1368154" y="4135308"/>
            <a:ext cx="0" cy="51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 flipV="1">
            <a:off x="2202811" y="4286565"/>
            <a:ext cx="1778365" cy="574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rot="900000">
            <a:off x="2071567" y="4688304"/>
            <a:ext cx="1763316" cy="68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H="1" flipV="1">
            <a:off x="1800201" y="3049946"/>
            <a:ext cx="2202111" cy="5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1943935" y="3105961"/>
            <a:ext cx="2204379" cy="21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25762" y="4122050"/>
            <a:ext cx="701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데이터 출력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314414" y="4201934"/>
            <a:ext cx="701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데이터 입력 </a:t>
            </a:r>
          </a:p>
        </p:txBody>
      </p:sp>
      <p:sp>
        <p:nvSpPr>
          <p:cNvPr id="44" name="TextBox 43"/>
          <p:cNvSpPr txBox="1"/>
          <p:nvPr/>
        </p:nvSpPr>
        <p:spPr>
          <a:xfrm rot="1123824">
            <a:off x="2836181" y="4619460"/>
            <a:ext cx="20885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직원정보 임금 정보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880585" y="5108555"/>
            <a:ext cx="1853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ERP </a:t>
            </a:r>
            <a:r>
              <a:rPr lang="ko-KR" altLang="en-US" sz="1000" dirty="0"/>
              <a:t>데이터 공유</a:t>
            </a:r>
          </a:p>
        </p:txBody>
      </p:sp>
      <p:cxnSp>
        <p:nvCxnSpPr>
          <p:cNvPr id="47" name="직선 화살표 연결선 46"/>
          <p:cNvCxnSpPr>
            <a:endCxn id="125" idx="0"/>
          </p:cNvCxnSpPr>
          <p:nvPr/>
        </p:nvCxnSpPr>
        <p:spPr>
          <a:xfrm>
            <a:off x="2901256" y="5007907"/>
            <a:ext cx="20708" cy="3561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 rot="1123824">
            <a:off x="2018052" y="4759013"/>
            <a:ext cx="20885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직원 임금 정보</a:t>
            </a:r>
          </a:p>
        </p:txBody>
      </p:sp>
      <p:sp>
        <p:nvSpPr>
          <p:cNvPr id="91" name="TextBox 90"/>
          <p:cNvSpPr txBox="1"/>
          <p:nvPr/>
        </p:nvSpPr>
        <p:spPr>
          <a:xfrm rot="262161">
            <a:off x="2568404" y="4175755"/>
            <a:ext cx="25402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축적된 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매출정보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고객 대금정보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9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825337" y="2833316"/>
            <a:ext cx="42233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주문할 주문정보</a:t>
            </a:r>
            <a:r>
              <a:rPr lang="en-US" altLang="ko-KR" sz="800" dirty="0"/>
              <a:t>/</a:t>
            </a:r>
            <a:r>
              <a:rPr lang="ko-KR" altLang="en-US" sz="800" dirty="0"/>
              <a:t>재고 관리정보</a:t>
            </a:r>
            <a:r>
              <a:rPr lang="en-US" altLang="ko-KR" sz="800" dirty="0"/>
              <a:t>/</a:t>
            </a:r>
            <a:r>
              <a:rPr lang="ko-KR" altLang="en-US" sz="800" dirty="0"/>
              <a:t>고객 대금 정보 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016225" y="3619653"/>
            <a:ext cx="2762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수금 거래명세서</a:t>
            </a:r>
            <a:r>
              <a:rPr lang="en-US" altLang="ko-KR" sz="800" dirty="0"/>
              <a:t>,</a:t>
            </a:r>
            <a:r>
              <a:rPr lang="ko-KR" altLang="en-US" sz="800" dirty="0"/>
              <a:t>회계지불 정보</a:t>
            </a:r>
            <a:r>
              <a:rPr lang="en-US" altLang="ko-KR" sz="800" dirty="0"/>
              <a:t>,</a:t>
            </a:r>
            <a:r>
              <a:rPr lang="ko-KR" altLang="en-US" sz="800" dirty="0"/>
              <a:t>영업매출정보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016225" y="3343800"/>
            <a:ext cx="18135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지불될 </a:t>
            </a:r>
            <a:r>
              <a:rPr lang="en-US" altLang="ko-KR" sz="800" dirty="0"/>
              <a:t>(</a:t>
            </a:r>
            <a:r>
              <a:rPr lang="ko-KR" altLang="en-US" sz="800" dirty="0"/>
              <a:t>매출정보</a:t>
            </a:r>
            <a:r>
              <a:rPr lang="en-US" altLang="ko-KR" sz="800" dirty="0"/>
              <a:t>/</a:t>
            </a:r>
            <a:r>
              <a:rPr lang="ko-KR" altLang="en-US" sz="800" dirty="0"/>
              <a:t>발주정보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95" name="TextBox 94"/>
          <p:cNvSpPr txBox="1"/>
          <p:nvPr/>
        </p:nvSpPr>
        <p:spPr>
          <a:xfrm>
            <a:off x="1872209" y="3088654"/>
            <a:ext cx="27755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주문된</a:t>
            </a:r>
            <a:r>
              <a:rPr lang="en-US" altLang="ko-KR" sz="800" dirty="0"/>
              <a:t>(</a:t>
            </a:r>
            <a:r>
              <a:rPr lang="ko-KR" altLang="en-US" sz="800" dirty="0"/>
              <a:t>재고정보</a:t>
            </a:r>
            <a:r>
              <a:rPr lang="en-US" altLang="ko-KR" sz="800" dirty="0"/>
              <a:t>/</a:t>
            </a:r>
            <a:r>
              <a:rPr lang="ko-KR" altLang="en-US" sz="800" dirty="0"/>
              <a:t>고객정보</a:t>
            </a:r>
            <a:r>
              <a:rPr lang="en-US" altLang="ko-KR" sz="800" dirty="0"/>
              <a:t>),</a:t>
            </a:r>
            <a:r>
              <a:rPr lang="ko-KR" altLang="en-US" sz="800" dirty="0"/>
              <a:t>발주된 </a:t>
            </a:r>
            <a:r>
              <a:rPr lang="en-US" altLang="ko-KR" sz="800" dirty="0"/>
              <a:t>(</a:t>
            </a:r>
            <a:r>
              <a:rPr lang="ko-KR" altLang="en-US" sz="800" dirty="0"/>
              <a:t>재고정보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99" name="TextBox 98"/>
          <p:cNvSpPr txBox="1"/>
          <p:nvPr/>
        </p:nvSpPr>
        <p:spPr>
          <a:xfrm rot="21144249">
            <a:off x="1994934" y="2438089"/>
            <a:ext cx="1813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배송 택배 결과 정보</a:t>
            </a:r>
          </a:p>
        </p:txBody>
      </p:sp>
      <p:sp>
        <p:nvSpPr>
          <p:cNvPr id="100" name="TextBox 99"/>
          <p:cNvSpPr txBox="1"/>
          <p:nvPr/>
        </p:nvSpPr>
        <p:spPr>
          <a:xfrm rot="21268827">
            <a:off x="2959967" y="2645474"/>
            <a:ext cx="1813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발주정보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거래명세서</a:t>
            </a:r>
          </a:p>
        </p:txBody>
      </p:sp>
      <p:sp>
        <p:nvSpPr>
          <p:cNvPr id="108" name="TextBox 107"/>
          <p:cNvSpPr txBox="1"/>
          <p:nvPr/>
        </p:nvSpPr>
        <p:spPr>
          <a:xfrm rot="20811430">
            <a:off x="2024315" y="1897688"/>
            <a:ext cx="1813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상품 출하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재고 관리정보 </a:t>
            </a:r>
          </a:p>
        </p:txBody>
      </p:sp>
      <p:sp>
        <p:nvSpPr>
          <p:cNvPr id="109" name="TextBox 108"/>
          <p:cNvSpPr txBox="1"/>
          <p:nvPr/>
        </p:nvSpPr>
        <p:spPr>
          <a:xfrm rot="20926190">
            <a:off x="2512104" y="2060379"/>
            <a:ext cx="21994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atin typeface="굴림" panose="020B0600000101010101" pitchFamily="50" charset="-127"/>
                <a:ea typeface="굴림" panose="020B0600000101010101" pitchFamily="50" charset="-127"/>
              </a:rPr>
              <a:t>회수품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현재 재고량</a:t>
            </a:r>
            <a:r>
              <a:rPr lang="en-US" altLang="ko-KR" sz="900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900" dirty="0">
                <a:latin typeface="굴림" panose="020B0600000101010101" pitchFamily="50" charset="-127"/>
                <a:ea typeface="굴림" panose="020B0600000101010101" pitchFamily="50" charset="-127"/>
              </a:rPr>
              <a:t>주문정보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959415" y="3842662"/>
            <a:ext cx="25402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전체 고객의 고객정보 매출정보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-47Page-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6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40" y="1305450"/>
            <a:ext cx="376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Cloud SCM </a:t>
            </a:r>
            <a:r>
              <a:rPr lang="ko-KR" altLang="en-US" b="1" dirty="0"/>
              <a:t>비즈니스 프로세스 정의</a:t>
            </a:r>
            <a:endParaRPr lang="en-US" altLang="ko-KR" b="1" dirty="0"/>
          </a:p>
        </p:txBody>
      </p:sp>
      <p:sp>
        <p:nvSpPr>
          <p:cNvPr id="50" name="직사각형 49"/>
          <p:cNvSpPr/>
          <p:nvPr/>
        </p:nvSpPr>
        <p:spPr>
          <a:xfrm>
            <a:off x="178586" y="2099881"/>
            <a:ext cx="1036741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명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272992" y="2099880"/>
            <a:ext cx="1713906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정의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130914" y="2099881"/>
            <a:ext cx="1903308" cy="352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개선 사항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178238" y="2099880"/>
            <a:ext cx="1481068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관련 부서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78586" y="2552962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배송관리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272992" y="2531921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상품의 배송 프로세스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128498" y="2552961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외부 물류 업체 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연동을 통한 체계적인 물류 프로세스 구축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173406" y="2552961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물류 부서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186" y="1691680"/>
            <a:ext cx="118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&lt; </a:t>
            </a:r>
            <a:r>
              <a:rPr lang="ko-KR" altLang="en-US" sz="1600" b="1" dirty="0">
                <a:latin typeface="+mj-ea"/>
                <a:ea typeface="+mj-ea"/>
                <a:cs typeface="함초롬돋움" panose="020B0604000101010101" pitchFamily="50" charset="-127"/>
              </a:rPr>
              <a:t>물류 </a:t>
            </a:r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&gt;</a:t>
            </a:r>
            <a:endParaRPr lang="ko-KR" altLang="en-US" sz="16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91797" y="3556437"/>
            <a:ext cx="1036741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명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286203" y="3556436"/>
            <a:ext cx="1713906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정의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144125" y="3556437"/>
            <a:ext cx="1903308" cy="352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개선 사항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5191449" y="3556436"/>
            <a:ext cx="1481068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관련 부서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91797" y="4009518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286203" y="3988477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거래처의 주문을 관리 하는 프로세스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141709" y="4009517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정확하고 효율적인 주문관리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186617" y="4009517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구매 부서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9397" y="3148236"/>
            <a:ext cx="118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&lt; </a:t>
            </a:r>
            <a:r>
              <a:rPr lang="ko-KR" altLang="en-US" sz="1600" b="1" dirty="0">
                <a:latin typeface="+mj-ea"/>
                <a:ea typeface="+mj-ea"/>
                <a:cs typeface="함초롬돋움" panose="020B0604000101010101" pitchFamily="50" charset="-127"/>
              </a:rPr>
              <a:t>구매 </a:t>
            </a:r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&gt;</a:t>
            </a:r>
            <a:endParaRPr lang="ko-KR" altLang="en-US" sz="16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91797" y="4584012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발주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286203" y="4562971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공급 업체에게 상품을 주문하는 프로세스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3141709" y="4584011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정확한 발주 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계획적인 발주 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86617" y="4584011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구매 부서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236388" y="5581731"/>
            <a:ext cx="1036741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명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1330794" y="5581730"/>
            <a:ext cx="1713906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정의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3188716" y="5581731"/>
            <a:ext cx="1903308" cy="352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목적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5236040" y="5581730"/>
            <a:ext cx="1481068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관련 부서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236388" y="6012160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 등록 관리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1330794" y="6013771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공급된 상품을 </a:t>
            </a:r>
            <a:r>
              <a:rPr lang="en-US" altLang="ko-KR" sz="1000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Pos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등록하는 프로세스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3186300" y="6012160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매출관리를 위한 상품 데이터 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231208" y="6034811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 등록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3988" y="5173530"/>
            <a:ext cx="118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&lt; </a:t>
            </a:r>
            <a:r>
              <a:rPr lang="ko-KR" altLang="en-US" sz="1600" b="1" dirty="0">
                <a:latin typeface="+mj-ea"/>
                <a:ea typeface="+mj-ea"/>
                <a:cs typeface="함초롬돋움" panose="020B0604000101010101" pitchFamily="50" charset="-127"/>
              </a:rPr>
              <a:t>재고 </a:t>
            </a:r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&gt;</a:t>
            </a:r>
            <a:endParaRPr lang="ko-KR" altLang="en-US" sz="16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51871" y="6632254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 관리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346277" y="6611213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업체 창고의 재고의 입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출고를 관리하는 시스템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3201783" y="6609602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효율적인 재고 파악 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46691" y="6632253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 부서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35462" y="7244098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출하 관리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329868" y="7223057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배송하는 상품에 대한 외부 물류 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데이터를 공유하는 프로세스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3185374" y="7244097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정확한 배송을 위한 지원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230282" y="7244097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 부서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-47Page-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41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40" y="1305450"/>
            <a:ext cx="376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Cloud SCM </a:t>
            </a:r>
            <a:r>
              <a:rPr lang="ko-KR" altLang="en-US" b="1" dirty="0"/>
              <a:t>비즈니스 프로세스 정의</a:t>
            </a:r>
            <a:endParaRPr lang="en-US" altLang="ko-KR" b="1" dirty="0"/>
          </a:p>
        </p:txBody>
      </p:sp>
      <p:sp>
        <p:nvSpPr>
          <p:cNvPr id="50" name="직사각형 49"/>
          <p:cNvSpPr/>
          <p:nvPr/>
        </p:nvSpPr>
        <p:spPr>
          <a:xfrm>
            <a:off x="178586" y="2099881"/>
            <a:ext cx="1036741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명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272992" y="2099880"/>
            <a:ext cx="1713906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정의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130914" y="2099881"/>
            <a:ext cx="1903308" cy="352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개선 사항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178238" y="2099880"/>
            <a:ext cx="1481068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관련 부서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78586" y="2552962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지불 관리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272992" y="2531921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공급 상품에 대한 대금 관리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128498" y="2552961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체계적인 대금 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173406" y="2552961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재무 부서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186" y="1691680"/>
            <a:ext cx="118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&lt; </a:t>
            </a:r>
            <a:r>
              <a:rPr lang="ko-KR" altLang="en-US" sz="1600" b="1" dirty="0">
                <a:latin typeface="+mj-ea"/>
                <a:ea typeface="+mj-ea"/>
                <a:cs typeface="함초롬돋움" panose="020B0604000101010101" pitchFamily="50" charset="-127"/>
              </a:rPr>
              <a:t>재무 </a:t>
            </a:r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&gt;</a:t>
            </a:r>
            <a:endParaRPr lang="ko-KR" altLang="en-US" sz="16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91797" y="4933608"/>
            <a:ext cx="1036741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명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286203" y="4933607"/>
            <a:ext cx="1713906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정의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144125" y="4933608"/>
            <a:ext cx="1903308" cy="352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개선 사항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5191449" y="4933607"/>
            <a:ext cx="1481068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관련 부서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91797" y="5386689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고객 관리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286203" y="5365648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거래처의 정보를 관리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141709" y="5386688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체계적인 고객 데이터 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186617" y="5386688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영업 부서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9397" y="4525407"/>
            <a:ext cx="118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&lt; </a:t>
            </a:r>
            <a:r>
              <a:rPr lang="ko-KR" altLang="en-US" sz="1600" b="1" dirty="0">
                <a:latin typeface="+mj-ea"/>
                <a:ea typeface="+mj-ea"/>
                <a:cs typeface="함초롬돋움" panose="020B0604000101010101" pitchFamily="50" charset="-127"/>
              </a:rPr>
              <a:t>영업 </a:t>
            </a:r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&gt;</a:t>
            </a:r>
            <a:endParaRPr lang="ko-KR" altLang="en-US" sz="16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91797" y="5961183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매출 관리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286203" y="5940142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매출 데이터 관리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3141709" y="5961182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판매 상품 데이터의 축적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 내역의 체계적인 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86617" y="5961182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영업 부서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197024" y="7021840"/>
            <a:ext cx="1036741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명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1291430" y="7021839"/>
            <a:ext cx="1713906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정의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3149352" y="7021840"/>
            <a:ext cx="1903308" cy="352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목적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5196676" y="7021839"/>
            <a:ext cx="1481068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관련 부서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97024" y="7474921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직원관리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1291430" y="7453880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직원 데이터 관리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3146936" y="7474920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매장별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직원 데이터 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191844" y="7474920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인사 부서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4624" y="6613639"/>
            <a:ext cx="1189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&lt; </a:t>
            </a:r>
            <a:r>
              <a:rPr lang="ko-KR" altLang="en-US" sz="1600" b="1" dirty="0">
                <a:latin typeface="+mj-ea"/>
                <a:ea typeface="+mj-ea"/>
                <a:cs typeface="함초롬돋움" panose="020B0604000101010101" pitchFamily="50" charset="-127"/>
              </a:rPr>
              <a:t>인사 </a:t>
            </a:r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&gt;</a:t>
            </a:r>
            <a:endParaRPr lang="ko-KR" altLang="en-US" sz="16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97024" y="8049415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임금 관리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1291430" y="8028374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직원별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임금 관리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3146936" y="8049414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체계적인 임금 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5191844" y="8049414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인사부서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62177" y="3164806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수금 관리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256583" y="3143765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거래처와의 수금과 관련된 프로세스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3112089" y="3164805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체꼐적인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데이터 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156997" y="3164805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재무 부서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62177" y="3761167"/>
            <a:ext cx="103674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 관리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256583" y="3740126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지불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수금 이외의 회계관리 프로세스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3112089" y="3761166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자원의 효율적 관리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156997" y="3761166"/>
            <a:ext cx="148590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재무 부서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-48Page-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570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직사각형 134"/>
          <p:cNvSpPr/>
          <p:nvPr/>
        </p:nvSpPr>
        <p:spPr>
          <a:xfrm>
            <a:off x="620688" y="2211457"/>
            <a:ext cx="5184576" cy="30074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연계 정보 시스템 업무 전체 영역 배경도 </a:t>
            </a:r>
            <a:endParaRPr lang="en-US" altLang="ko-KR" b="1" dirty="0"/>
          </a:p>
        </p:txBody>
      </p:sp>
      <p:sp>
        <p:nvSpPr>
          <p:cNvPr id="2" name="직사각형 1"/>
          <p:cNvSpPr/>
          <p:nvPr/>
        </p:nvSpPr>
        <p:spPr>
          <a:xfrm>
            <a:off x="693036" y="2535537"/>
            <a:ext cx="1349883" cy="1741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ERP System</a:t>
            </a:r>
            <a:endParaRPr lang="ko-KR" altLang="en-US" sz="2000" dirty="0"/>
          </a:p>
        </p:txBody>
      </p:sp>
      <p:sp>
        <p:nvSpPr>
          <p:cNvPr id="120" name="직사각형 119"/>
          <p:cNvSpPr/>
          <p:nvPr/>
        </p:nvSpPr>
        <p:spPr>
          <a:xfrm>
            <a:off x="4444359" y="2448169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재고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4464055" y="3096241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물류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4444359" y="3673833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 flipH="1">
            <a:off x="2188545" y="2654563"/>
            <a:ext cx="2004349" cy="47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>
            <a:off x="2151131" y="3283158"/>
            <a:ext cx="2157503" cy="246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 flipV="1">
            <a:off x="2404340" y="2699777"/>
            <a:ext cx="1952104" cy="47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/>
          <p:nvPr/>
        </p:nvCxnSpPr>
        <p:spPr>
          <a:xfrm flipV="1">
            <a:off x="2214319" y="3355972"/>
            <a:ext cx="2188920" cy="245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75015" y="4794432"/>
            <a:ext cx="1349883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POS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1167480" y="4277325"/>
            <a:ext cx="0" cy="51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rot="10800000">
            <a:off x="1583736" y="4282783"/>
            <a:ext cx="0" cy="51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H="1" flipV="1">
            <a:off x="2015783" y="3812607"/>
            <a:ext cx="2202111" cy="5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2159517" y="3868622"/>
            <a:ext cx="2204379" cy="21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41344" y="4269525"/>
            <a:ext cx="701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데이터 출력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9996" y="4349409"/>
            <a:ext cx="701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데이터 입력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040919" y="3595977"/>
            <a:ext cx="42233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주문할 주문정보</a:t>
            </a:r>
            <a:r>
              <a:rPr lang="en-US" altLang="ko-KR" sz="800" dirty="0"/>
              <a:t>/</a:t>
            </a:r>
            <a:r>
              <a:rPr lang="ko-KR" altLang="en-US" sz="800" dirty="0"/>
              <a:t>재고 관리정보</a:t>
            </a:r>
            <a:r>
              <a:rPr lang="en-US" altLang="ko-KR" sz="800" dirty="0"/>
              <a:t>/</a:t>
            </a:r>
            <a:r>
              <a:rPr lang="ko-KR" altLang="en-US" sz="800" dirty="0"/>
              <a:t>고객 대금 정보 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087791" y="3851315"/>
            <a:ext cx="27755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주문된</a:t>
            </a:r>
            <a:r>
              <a:rPr lang="en-US" altLang="ko-KR" sz="800" dirty="0"/>
              <a:t>(</a:t>
            </a:r>
            <a:r>
              <a:rPr lang="ko-KR" altLang="en-US" sz="800" dirty="0"/>
              <a:t>재고정보</a:t>
            </a:r>
            <a:r>
              <a:rPr lang="en-US" altLang="ko-KR" sz="800" dirty="0"/>
              <a:t>/</a:t>
            </a:r>
            <a:r>
              <a:rPr lang="ko-KR" altLang="en-US" sz="800" dirty="0"/>
              <a:t>고객정보</a:t>
            </a:r>
            <a:r>
              <a:rPr lang="en-US" altLang="ko-KR" sz="800" dirty="0"/>
              <a:t>),</a:t>
            </a:r>
            <a:r>
              <a:rPr lang="ko-KR" altLang="en-US" sz="800" dirty="0"/>
              <a:t>발주된 </a:t>
            </a:r>
            <a:r>
              <a:rPr lang="en-US" altLang="ko-KR" sz="800" dirty="0"/>
              <a:t>(</a:t>
            </a:r>
            <a:r>
              <a:rPr lang="ko-KR" altLang="en-US" sz="800" dirty="0"/>
              <a:t>재고정보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99" name="TextBox 98"/>
          <p:cNvSpPr txBox="1"/>
          <p:nvPr/>
        </p:nvSpPr>
        <p:spPr>
          <a:xfrm rot="21144249">
            <a:off x="2210516" y="3193056"/>
            <a:ext cx="1813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배송 택배 결과 정보</a:t>
            </a:r>
          </a:p>
        </p:txBody>
      </p:sp>
      <p:sp>
        <p:nvSpPr>
          <p:cNvPr id="100" name="TextBox 99"/>
          <p:cNvSpPr txBox="1"/>
          <p:nvPr/>
        </p:nvSpPr>
        <p:spPr>
          <a:xfrm rot="21268827">
            <a:off x="3175549" y="3400441"/>
            <a:ext cx="1813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발주정보</a:t>
            </a:r>
            <a:r>
              <a:rPr lang="en-US" altLang="ko-KR" sz="1000" dirty="0"/>
              <a:t>/</a:t>
            </a:r>
            <a:r>
              <a:rPr lang="ko-KR" altLang="en-US" sz="1000" dirty="0"/>
              <a:t>거래명세서</a:t>
            </a:r>
          </a:p>
        </p:txBody>
      </p:sp>
      <p:sp>
        <p:nvSpPr>
          <p:cNvPr id="108" name="TextBox 107"/>
          <p:cNvSpPr txBox="1"/>
          <p:nvPr/>
        </p:nvSpPr>
        <p:spPr>
          <a:xfrm rot="20811430">
            <a:off x="2239897" y="2652655"/>
            <a:ext cx="1813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상품 출하</a:t>
            </a:r>
            <a:r>
              <a:rPr lang="en-US" altLang="ko-KR" sz="1000" dirty="0"/>
              <a:t>/ </a:t>
            </a:r>
            <a:r>
              <a:rPr lang="ko-KR" altLang="en-US" sz="1000" dirty="0"/>
              <a:t>재고 관리정보 </a:t>
            </a:r>
          </a:p>
        </p:txBody>
      </p:sp>
      <p:sp>
        <p:nvSpPr>
          <p:cNvPr id="109" name="TextBox 108"/>
          <p:cNvSpPr txBox="1"/>
          <p:nvPr/>
        </p:nvSpPr>
        <p:spPr>
          <a:xfrm rot="20926190">
            <a:off x="2727686" y="2815346"/>
            <a:ext cx="21994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회수품</a:t>
            </a:r>
            <a:r>
              <a:rPr lang="en-US" altLang="ko-KR" sz="1000" dirty="0"/>
              <a:t>/</a:t>
            </a:r>
            <a:r>
              <a:rPr lang="ko-KR" altLang="en-US" sz="1000" dirty="0"/>
              <a:t>현재 재고량</a:t>
            </a:r>
            <a:r>
              <a:rPr lang="en-US" altLang="ko-KR" sz="1000" dirty="0"/>
              <a:t>/</a:t>
            </a:r>
            <a:r>
              <a:rPr lang="ko-KR" altLang="en-US" sz="1000" dirty="0"/>
              <a:t>주문정보</a:t>
            </a:r>
          </a:p>
        </p:txBody>
      </p:sp>
      <p:sp>
        <p:nvSpPr>
          <p:cNvPr id="54" name="모서리가 둥근 직사각형 70"/>
          <p:cNvSpPr/>
          <p:nvPr/>
        </p:nvSpPr>
        <p:spPr>
          <a:xfrm>
            <a:off x="2202199" y="2025976"/>
            <a:ext cx="2026255" cy="3092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Cloud ERP System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42341" y="6779567"/>
            <a:ext cx="5184576" cy="20218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70"/>
          <p:cNvSpPr/>
          <p:nvPr/>
        </p:nvSpPr>
        <p:spPr>
          <a:xfrm>
            <a:off x="1377186" y="6642881"/>
            <a:ext cx="3616883" cy="3092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SCM </a:t>
            </a:r>
            <a:r>
              <a:rPr lang="ko-KR" altLang="en-US" sz="1600" b="1" dirty="0">
                <a:solidFill>
                  <a:schemeClr val="tx1"/>
                </a:solidFill>
              </a:rPr>
              <a:t>협력 업체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연계 정보 시스템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8" name="화살표: 왼쪽 7"/>
          <p:cNvSpPr/>
          <p:nvPr/>
        </p:nvSpPr>
        <p:spPr>
          <a:xfrm rot="5400000">
            <a:off x="2271646" y="5667768"/>
            <a:ext cx="993137" cy="2980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오른쪽 8"/>
          <p:cNvSpPr/>
          <p:nvPr/>
        </p:nvSpPr>
        <p:spPr>
          <a:xfrm rot="5400000">
            <a:off x="3182992" y="5683656"/>
            <a:ext cx="994776" cy="294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3846794" y="5575575"/>
            <a:ext cx="180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재고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물류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구매정보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등 업체별 </a:t>
            </a:r>
            <a:r>
              <a:rPr lang="en-US" altLang="ko-KR" sz="1000" b="1" dirty="0"/>
              <a:t>ERP </a:t>
            </a:r>
            <a:r>
              <a:rPr lang="ko-KR" altLang="en-US" sz="1000" b="1" dirty="0"/>
              <a:t>정보 제공</a:t>
            </a:r>
            <a:endParaRPr lang="en-US" altLang="ko-KR" sz="10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583735" y="5671840"/>
            <a:ext cx="10271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연계 정보 요청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963453" y="7107816"/>
            <a:ext cx="1349883" cy="1424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SCM</a:t>
            </a:r>
          </a:p>
          <a:p>
            <a:pPr algn="ctr"/>
            <a:r>
              <a:rPr lang="ko-KR" altLang="en-US" sz="2000" dirty="0"/>
              <a:t>연계정보</a:t>
            </a:r>
            <a:endParaRPr lang="en-US" altLang="ko-KR" sz="2000" dirty="0"/>
          </a:p>
          <a:p>
            <a:pPr algn="ctr"/>
            <a:r>
              <a:rPr lang="ko-KR" altLang="en-US" sz="2000" dirty="0"/>
              <a:t>시스템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129384" y="7583779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정보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355454" y="7219152"/>
            <a:ext cx="191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공급</a:t>
            </a:r>
            <a:r>
              <a:rPr lang="en-US" altLang="ko-KR" sz="1000" dirty="0"/>
              <a:t>, </a:t>
            </a:r>
            <a:r>
              <a:rPr lang="ko-KR" altLang="en-US" sz="1000" dirty="0"/>
              <a:t>도매</a:t>
            </a:r>
            <a:r>
              <a:rPr lang="en-US" altLang="ko-KR" sz="1000" dirty="0"/>
              <a:t>, </a:t>
            </a:r>
            <a:r>
              <a:rPr lang="ko-KR" altLang="en-US" sz="1000" dirty="0"/>
              <a:t>소매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사입업체</a:t>
            </a:r>
            <a:r>
              <a:rPr lang="ko-KR" altLang="en-US" sz="1000" dirty="0"/>
              <a:t> 별 </a:t>
            </a:r>
            <a:endParaRPr lang="en-US" altLang="ko-KR" sz="1000" dirty="0"/>
          </a:p>
          <a:p>
            <a:r>
              <a:rPr lang="ko-KR" altLang="en-US" sz="1000" dirty="0"/>
              <a:t>재고</a:t>
            </a:r>
            <a:r>
              <a:rPr lang="en-US" altLang="ko-KR" sz="1000" dirty="0"/>
              <a:t>, </a:t>
            </a:r>
            <a:r>
              <a:rPr lang="ko-KR" altLang="en-US" sz="1000" dirty="0"/>
              <a:t>물류</a:t>
            </a:r>
            <a:r>
              <a:rPr lang="en-US" altLang="ko-KR" sz="1000" dirty="0"/>
              <a:t>, </a:t>
            </a:r>
            <a:r>
              <a:rPr lang="ko-KR" altLang="en-US" sz="1000" dirty="0"/>
              <a:t>구매 정보 요청</a:t>
            </a:r>
            <a:r>
              <a:rPr lang="en-US" altLang="ko-KR" sz="1000" dirty="0"/>
              <a:t>  </a:t>
            </a:r>
            <a:endParaRPr lang="ko-KR" alt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2332894" y="7929670"/>
            <a:ext cx="1940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공급</a:t>
            </a:r>
            <a:r>
              <a:rPr lang="en-US" altLang="ko-KR" sz="1000" dirty="0"/>
              <a:t>, </a:t>
            </a:r>
            <a:r>
              <a:rPr lang="ko-KR" altLang="en-US" sz="1000" dirty="0"/>
              <a:t>도매</a:t>
            </a:r>
            <a:r>
              <a:rPr lang="en-US" altLang="ko-KR" sz="1000" dirty="0"/>
              <a:t>, </a:t>
            </a:r>
            <a:r>
              <a:rPr lang="ko-KR" altLang="en-US" sz="1000" dirty="0"/>
              <a:t>소매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사입업체</a:t>
            </a:r>
            <a:r>
              <a:rPr lang="ko-KR" altLang="en-US" sz="1000" dirty="0"/>
              <a:t> 별 재고</a:t>
            </a:r>
            <a:r>
              <a:rPr lang="en-US" altLang="ko-KR" sz="1000" dirty="0"/>
              <a:t>, </a:t>
            </a:r>
            <a:r>
              <a:rPr lang="ko-KR" altLang="en-US" sz="1000" dirty="0"/>
              <a:t>물류</a:t>
            </a:r>
            <a:r>
              <a:rPr lang="en-US" altLang="ko-KR" sz="1000" dirty="0"/>
              <a:t>, </a:t>
            </a:r>
            <a:r>
              <a:rPr lang="ko-KR" altLang="en-US" sz="1000" dirty="0"/>
              <a:t>구매 정보 송신 </a:t>
            </a:r>
          </a:p>
        </p:txBody>
      </p:sp>
      <p:cxnSp>
        <p:nvCxnSpPr>
          <p:cNvPr id="71" name="직선 화살표 연결선 70"/>
          <p:cNvCxnSpPr/>
          <p:nvPr/>
        </p:nvCxnSpPr>
        <p:spPr>
          <a:xfrm flipH="1">
            <a:off x="2332896" y="7620699"/>
            <a:ext cx="1729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2332894" y="7824042"/>
            <a:ext cx="1729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129384" y="7873339"/>
            <a:ext cx="1883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/>
              <a:t>상품 추적정보</a:t>
            </a:r>
            <a:endParaRPr lang="en-US" altLang="ko-KR" sz="1000" dirty="0"/>
          </a:p>
          <a:p>
            <a:r>
              <a:rPr lang="en-US" altLang="ko-KR" sz="1000" dirty="0"/>
              <a:t>     ( </a:t>
            </a:r>
            <a:r>
              <a:rPr lang="ko-KR" altLang="en-US" sz="1000" dirty="0"/>
              <a:t>재고</a:t>
            </a:r>
            <a:r>
              <a:rPr lang="en-US" altLang="ko-KR" sz="1000" dirty="0"/>
              <a:t>, </a:t>
            </a:r>
            <a:r>
              <a:rPr lang="ko-KR" altLang="en-US" sz="1000" dirty="0"/>
              <a:t>물류</a:t>
            </a:r>
            <a:r>
              <a:rPr lang="en-US" altLang="ko-KR" sz="1000" dirty="0"/>
              <a:t>,</a:t>
            </a:r>
            <a:r>
              <a:rPr lang="ko-KR" altLang="en-US" sz="1000" dirty="0"/>
              <a:t> 구매 </a:t>
            </a:r>
            <a:r>
              <a:rPr lang="en-US" altLang="ko-KR" sz="1000" dirty="0"/>
              <a:t>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-49Page-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788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object 10"/>
          <p:cNvSpPr/>
          <p:nvPr/>
        </p:nvSpPr>
        <p:spPr>
          <a:xfrm>
            <a:off x="330760" y="2627784"/>
            <a:ext cx="1586072" cy="369592"/>
          </a:xfrm>
          <a:custGeom>
            <a:avLst/>
            <a:gdLst/>
            <a:ahLst/>
            <a:cxnLst/>
            <a:rect l="l" t="t" r="r" b="b"/>
            <a:pathLst>
              <a:path w="1931035" h="331469">
                <a:moveTo>
                  <a:pt x="0" y="0"/>
                </a:moveTo>
                <a:lnTo>
                  <a:pt x="0" y="331470"/>
                </a:lnTo>
                <a:lnTo>
                  <a:pt x="1930907" y="331469"/>
                </a:lnTo>
                <a:lnTo>
                  <a:pt x="193090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8" name="object 49"/>
          <p:cNvSpPr/>
          <p:nvPr/>
        </p:nvSpPr>
        <p:spPr>
          <a:xfrm>
            <a:off x="1339393" y="6361208"/>
            <a:ext cx="1585551" cy="404720"/>
          </a:xfrm>
          <a:custGeom>
            <a:avLst/>
            <a:gdLst/>
            <a:ahLst/>
            <a:cxnLst/>
            <a:rect l="l" t="t" r="r" b="b"/>
            <a:pathLst>
              <a:path w="1930400" h="229870">
                <a:moveTo>
                  <a:pt x="0" y="0"/>
                </a:moveTo>
                <a:lnTo>
                  <a:pt x="0" y="229362"/>
                </a:lnTo>
                <a:lnTo>
                  <a:pt x="1930145" y="229362"/>
                </a:lnTo>
                <a:lnTo>
                  <a:pt x="193014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사입</a:t>
            </a:r>
            <a:r>
              <a:rPr lang="ko-KR" altLang="en-US" b="1" dirty="0"/>
              <a:t>               소매 </a:t>
            </a:r>
            <a:r>
              <a:rPr lang="ko-KR" altLang="en-US" b="1" dirty="0" smtClean="0"/>
              <a:t>프로세스</a:t>
            </a:r>
            <a:endParaRPr lang="en-US" altLang="ko-KR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-49Page-</a:t>
            </a:r>
            <a:endParaRPr lang="ko-KR" altLang="en-US" dirty="0"/>
          </a:p>
        </p:txBody>
      </p:sp>
      <p:sp>
        <p:nvSpPr>
          <p:cNvPr id="118" name="왼쪽/오른쪽 화살표 117"/>
          <p:cNvSpPr/>
          <p:nvPr/>
        </p:nvSpPr>
        <p:spPr>
          <a:xfrm>
            <a:off x="692696" y="1383757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-371410" y="13140889"/>
            <a:ext cx="221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소매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발주 방식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-28528" y="1997780"/>
            <a:ext cx="2421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pc="25" dirty="0" err="1" smtClean="0"/>
              <a:t>사입</a:t>
            </a:r>
            <a:r>
              <a:rPr lang="ko-KR" altLang="en-US" b="1" spc="25" dirty="0" smtClean="0"/>
              <a:t> 발주 </a:t>
            </a:r>
            <a:r>
              <a:rPr lang="ko-KR" altLang="en-US" b="1" spc="20" dirty="0"/>
              <a:t>방식의</a:t>
            </a:r>
            <a:r>
              <a:rPr lang="ko-KR" altLang="en-US" b="1" spc="-240" dirty="0"/>
              <a:t> </a:t>
            </a:r>
            <a:r>
              <a:rPr lang="ko-KR" altLang="en-US" b="1" dirty="0" smtClean="0"/>
              <a:t>분류</a:t>
            </a:r>
            <a:endParaRPr lang="ko-KR" altLang="en-US" b="1" dirty="0"/>
          </a:p>
        </p:txBody>
      </p:sp>
      <p:grpSp>
        <p:nvGrpSpPr>
          <p:cNvPr id="220" name="그룹 219"/>
          <p:cNvGrpSpPr/>
          <p:nvPr/>
        </p:nvGrpSpPr>
        <p:grpSpPr>
          <a:xfrm>
            <a:off x="112534" y="2619093"/>
            <a:ext cx="6745466" cy="6402002"/>
            <a:chOff x="-1354570" y="-6373216"/>
            <a:chExt cx="8212570" cy="5741655"/>
          </a:xfrm>
        </p:grpSpPr>
        <p:sp>
          <p:nvSpPr>
            <p:cNvPr id="221" name="object 3"/>
            <p:cNvSpPr/>
            <p:nvPr/>
          </p:nvSpPr>
          <p:spPr>
            <a:xfrm>
              <a:off x="-1125970" y="-6373216"/>
              <a:ext cx="1943100" cy="368300"/>
            </a:xfrm>
            <a:custGeom>
              <a:avLst/>
              <a:gdLst/>
              <a:ahLst/>
              <a:cxnLst/>
              <a:rect l="l" t="t" r="r" b="b"/>
              <a:pathLst>
                <a:path w="1943100" h="368300">
                  <a:moveTo>
                    <a:pt x="1943100" y="368045"/>
                  </a:moveTo>
                  <a:lnTo>
                    <a:pt x="1943100" y="0"/>
                  </a:lnTo>
                  <a:lnTo>
                    <a:pt x="0" y="0"/>
                  </a:lnTo>
                  <a:lnTo>
                    <a:pt x="0" y="368045"/>
                  </a:lnTo>
                  <a:lnTo>
                    <a:pt x="6096" y="368045"/>
                  </a:lnTo>
                  <a:lnTo>
                    <a:pt x="6095" y="12953"/>
                  </a:lnTo>
                  <a:lnTo>
                    <a:pt x="12953" y="6095"/>
                  </a:lnTo>
                  <a:lnTo>
                    <a:pt x="12953" y="12953"/>
                  </a:lnTo>
                  <a:lnTo>
                    <a:pt x="1930146" y="12953"/>
                  </a:lnTo>
                  <a:lnTo>
                    <a:pt x="1930146" y="6095"/>
                  </a:lnTo>
                  <a:lnTo>
                    <a:pt x="1937003" y="12953"/>
                  </a:lnTo>
                  <a:lnTo>
                    <a:pt x="1937003" y="368045"/>
                  </a:lnTo>
                  <a:lnTo>
                    <a:pt x="1943100" y="368045"/>
                  </a:lnTo>
                  <a:close/>
                </a:path>
                <a:path w="1943100" h="368300">
                  <a:moveTo>
                    <a:pt x="12953" y="12953"/>
                  </a:moveTo>
                  <a:lnTo>
                    <a:pt x="12953" y="6095"/>
                  </a:lnTo>
                  <a:lnTo>
                    <a:pt x="6095" y="12953"/>
                  </a:lnTo>
                  <a:lnTo>
                    <a:pt x="12953" y="12953"/>
                  </a:lnTo>
                  <a:close/>
                </a:path>
                <a:path w="1943100" h="368300">
                  <a:moveTo>
                    <a:pt x="12953" y="355854"/>
                  </a:moveTo>
                  <a:lnTo>
                    <a:pt x="12953" y="12953"/>
                  </a:lnTo>
                  <a:lnTo>
                    <a:pt x="6095" y="12953"/>
                  </a:lnTo>
                  <a:lnTo>
                    <a:pt x="6096" y="355854"/>
                  </a:lnTo>
                  <a:lnTo>
                    <a:pt x="12953" y="355854"/>
                  </a:lnTo>
                  <a:close/>
                </a:path>
                <a:path w="1943100" h="368300">
                  <a:moveTo>
                    <a:pt x="1937003" y="355853"/>
                  </a:moveTo>
                  <a:lnTo>
                    <a:pt x="6096" y="355854"/>
                  </a:lnTo>
                  <a:lnTo>
                    <a:pt x="12954" y="361950"/>
                  </a:lnTo>
                  <a:lnTo>
                    <a:pt x="12953" y="368045"/>
                  </a:lnTo>
                  <a:lnTo>
                    <a:pt x="1930146" y="368045"/>
                  </a:lnTo>
                  <a:lnTo>
                    <a:pt x="1930146" y="361949"/>
                  </a:lnTo>
                  <a:lnTo>
                    <a:pt x="1937003" y="355853"/>
                  </a:lnTo>
                  <a:close/>
                </a:path>
                <a:path w="1943100" h="368300">
                  <a:moveTo>
                    <a:pt x="12953" y="368045"/>
                  </a:moveTo>
                  <a:lnTo>
                    <a:pt x="12954" y="361950"/>
                  </a:lnTo>
                  <a:lnTo>
                    <a:pt x="6096" y="355854"/>
                  </a:lnTo>
                  <a:lnTo>
                    <a:pt x="6096" y="368045"/>
                  </a:lnTo>
                  <a:lnTo>
                    <a:pt x="12953" y="368045"/>
                  </a:lnTo>
                  <a:close/>
                </a:path>
                <a:path w="1943100" h="368300">
                  <a:moveTo>
                    <a:pt x="1937003" y="12953"/>
                  </a:moveTo>
                  <a:lnTo>
                    <a:pt x="1930146" y="6095"/>
                  </a:lnTo>
                  <a:lnTo>
                    <a:pt x="1930146" y="12953"/>
                  </a:lnTo>
                  <a:lnTo>
                    <a:pt x="1937003" y="12953"/>
                  </a:lnTo>
                  <a:close/>
                </a:path>
                <a:path w="1943100" h="368300">
                  <a:moveTo>
                    <a:pt x="1937003" y="355853"/>
                  </a:moveTo>
                  <a:lnTo>
                    <a:pt x="1937003" y="12953"/>
                  </a:lnTo>
                  <a:lnTo>
                    <a:pt x="1930146" y="12953"/>
                  </a:lnTo>
                  <a:lnTo>
                    <a:pt x="1930146" y="355853"/>
                  </a:lnTo>
                  <a:lnTo>
                    <a:pt x="1937003" y="355853"/>
                  </a:lnTo>
                  <a:close/>
                </a:path>
                <a:path w="1943100" h="368300">
                  <a:moveTo>
                    <a:pt x="1937003" y="368045"/>
                  </a:moveTo>
                  <a:lnTo>
                    <a:pt x="1937003" y="355853"/>
                  </a:lnTo>
                  <a:lnTo>
                    <a:pt x="1930146" y="361949"/>
                  </a:lnTo>
                  <a:lnTo>
                    <a:pt x="1930146" y="368045"/>
                  </a:lnTo>
                  <a:lnTo>
                    <a:pt x="1937003" y="3680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2" name="object 4"/>
            <p:cNvSpPr txBox="1"/>
            <p:nvPr/>
          </p:nvSpPr>
          <p:spPr>
            <a:xfrm>
              <a:off x="-1119874" y="-6367120"/>
              <a:ext cx="1931034" cy="20817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wrap="square" lIns="0" tIns="4699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17804">
                <a:lnSpc>
                  <a:spcPct val="100000"/>
                </a:lnSpc>
                <a:spcBef>
                  <a:spcPts val="370"/>
                </a:spcBef>
              </a:pPr>
              <a:r>
                <a:rPr sz="1200" b="1" spc="20" dirty="0">
                  <a:latin typeface="Gulim"/>
                  <a:cs typeface="Gulim"/>
                </a:rPr>
                <a:t>개별 발주</a:t>
              </a:r>
              <a:r>
                <a:rPr sz="1200" b="1" spc="-225" dirty="0">
                  <a:latin typeface="Gulim"/>
                  <a:cs typeface="Gulim"/>
                </a:rPr>
                <a:t> </a:t>
              </a:r>
              <a:r>
                <a:rPr sz="1200" b="1" spc="5" dirty="0">
                  <a:latin typeface="Gulim"/>
                  <a:cs typeface="Gulim"/>
                </a:rPr>
                <a:t>방식</a:t>
              </a:r>
              <a:endParaRPr sz="1200" dirty="0">
                <a:latin typeface="Gulim"/>
                <a:cs typeface="Gulim"/>
              </a:endParaRPr>
            </a:p>
          </p:txBody>
        </p:sp>
        <p:sp>
          <p:nvSpPr>
            <p:cNvPr id="223" name="object 5"/>
            <p:cNvSpPr txBox="1"/>
            <p:nvPr/>
          </p:nvSpPr>
          <p:spPr>
            <a:xfrm>
              <a:off x="1321053" y="-6305145"/>
              <a:ext cx="2691765" cy="2451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</a:pPr>
              <a:r>
                <a:rPr sz="1600" b="1" spc="15" dirty="0">
                  <a:solidFill>
                    <a:srgbClr val="FF0000"/>
                  </a:solidFill>
                  <a:latin typeface="Gulim"/>
                  <a:cs typeface="Gulim"/>
                </a:rPr>
                <a:t>필요 </a:t>
              </a:r>
              <a:r>
                <a:rPr sz="1600" b="1" spc="30" dirty="0">
                  <a:solidFill>
                    <a:srgbClr val="FF0000"/>
                  </a:solidFill>
                  <a:latin typeface="Gulim"/>
                  <a:cs typeface="Gulim"/>
                </a:rPr>
                <a:t>시 </a:t>
              </a:r>
              <a:r>
                <a:rPr sz="1600" b="1" spc="10" dirty="0">
                  <a:solidFill>
                    <a:srgbClr val="FF0000"/>
                  </a:solidFill>
                  <a:latin typeface="Gulim"/>
                  <a:cs typeface="Gulim"/>
                </a:rPr>
                <a:t>개별적으로</a:t>
              </a:r>
              <a:r>
                <a:rPr sz="1600" b="1" spc="-220" dirty="0">
                  <a:solidFill>
                    <a:srgbClr val="FF0000"/>
                  </a:solidFill>
                  <a:latin typeface="Gulim"/>
                  <a:cs typeface="Gulim"/>
                </a:rPr>
                <a:t> </a:t>
              </a:r>
              <a:r>
                <a:rPr sz="1600" b="1" dirty="0">
                  <a:solidFill>
                    <a:srgbClr val="FF0000"/>
                  </a:solidFill>
                  <a:latin typeface="Gulim"/>
                  <a:cs typeface="Gulim"/>
                </a:rPr>
                <a:t>수배한다.</a:t>
              </a:r>
              <a:endParaRPr sz="1600">
                <a:latin typeface="Gulim"/>
                <a:cs typeface="Gulim"/>
              </a:endParaRPr>
            </a:p>
          </p:txBody>
        </p:sp>
        <p:sp>
          <p:nvSpPr>
            <p:cNvPr id="224" name="object 6"/>
            <p:cNvSpPr/>
            <p:nvPr/>
          </p:nvSpPr>
          <p:spPr>
            <a:xfrm>
              <a:off x="811034" y="-6189194"/>
              <a:ext cx="393700" cy="0"/>
            </a:xfrm>
            <a:custGeom>
              <a:avLst/>
              <a:gdLst/>
              <a:ahLst/>
              <a:cxnLst/>
              <a:rect l="l" t="t" r="r" b="b"/>
              <a:pathLst>
                <a:path w="393700">
                  <a:moveTo>
                    <a:pt x="0" y="0"/>
                  </a:moveTo>
                  <a:lnTo>
                    <a:pt x="393191" y="0"/>
                  </a:lnTo>
                </a:path>
              </a:pathLst>
            </a:custGeom>
            <a:ln w="1295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5" name="object 7"/>
            <p:cNvSpPr/>
            <p:nvPr/>
          </p:nvSpPr>
          <p:spPr>
            <a:xfrm>
              <a:off x="-1119874" y="-5744566"/>
              <a:ext cx="1931035" cy="25400"/>
            </a:xfrm>
            <a:custGeom>
              <a:avLst/>
              <a:gdLst/>
              <a:ahLst/>
              <a:cxnLst/>
              <a:rect l="l" t="t" r="r" b="b"/>
              <a:pathLst>
                <a:path w="1931035" h="25400">
                  <a:moveTo>
                    <a:pt x="0" y="25146"/>
                  </a:moveTo>
                  <a:lnTo>
                    <a:pt x="1930907" y="25146"/>
                  </a:lnTo>
                  <a:lnTo>
                    <a:pt x="1930907" y="0"/>
                  </a:lnTo>
                  <a:lnTo>
                    <a:pt x="0" y="0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6" name="object 8"/>
            <p:cNvSpPr/>
            <p:nvPr/>
          </p:nvSpPr>
          <p:spPr>
            <a:xfrm>
              <a:off x="-1125970" y="-5750662"/>
              <a:ext cx="1943100" cy="31750"/>
            </a:xfrm>
            <a:custGeom>
              <a:avLst/>
              <a:gdLst/>
              <a:ahLst/>
              <a:cxnLst/>
              <a:rect l="l" t="t" r="r" b="b"/>
              <a:pathLst>
                <a:path w="1943100" h="31750">
                  <a:moveTo>
                    <a:pt x="1943100" y="31241"/>
                  </a:moveTo>
                  <a:lnTo>
                    <a:pt x="1943100" y="0"/>
                  </a:lnTo>
                  <a:lnTo>
                    <a:pt x="0" y="0"/>
                  </a:lnTo>
                  <a:lnTo>
                    <a:pt x="0" y="31242"/>
                  </a:lnTo>
                  <a:lnTo>
                    <a:pt x="6095" y="31242"/>
                  </a:lnTo>
                  <a:lnTo>
                    <a:pt x="6095" y="12192"/>
                  </a:lnTo>
                  <a:lnTo>
                    <a:pt x="12953" y="6096"/>
                  </a:lnTo>
                  <a:lnTo>
                    <a:pt x="12953" y="12192"/>
                  </a:lnTo>
                  <a:lnTo>
                    <a:pt x="1930146" y="12191"/>
                  </a:lnTo>
                  <a:lnTo>
                    <a:pt x="1930146" y="6095"/>
                  </a:lnTo>
                  <a:lnTo>
                    <a:pt x="1937003" y="12191"/>
                  </a:lnTo>
                  <a:lnTo>
                    <a:pt x="1937003" y="31241"/>
                  </a:lnTo>
                  <a:lnTo>
                    <a:pt x="1943100" y="31241"/>
                  </a:lnTo>
                  <a:close/>
                </a:path>
                <a:path w="1943100" h="31750">
                  <a:moveTo>
                    <a:pt x="12953" y="12192"/>
                  </a:moveTo>
                  <a:lnTo>
                    <a:pt x="12953" y="6096"/>
                  </a:lnTo>
                  <a:lnTo>
                    <a:pt x="6095" y="12192"/>
                  </a:lnTo>
                  <a:lnTo>
                    <a:pt x="12953" y="12192"/>
                  </a:lnTo>
                  <a:close/>
                </a:path>
                <a:path w="1943100" h="31750">
                  <a:moveTo>
                    <a:pt x="12953" y="31242"/>
                  </a:moveTo>
                  <a:lnTo>
                    <a:pt x="12953" y="12192"/>
                  </a:lnTo>
                  <a:lnTo>
                    <a:pt x="6095" y="12192"/>
                  </a:lnTo>
                  <a:lnTo>
                    <a:pt x="6095" y="31242"/>
                  </a:lnTo>
                  <a:lnTo>
                    <a:pt x="12953" y="31242"/>
                  </a:lnTo>
                  <a:close/>
                </a:path>
                <a:path w="1943100" h="31750">
                  <a:moveTo>
                    <a:pt x="1937003" y="12191"/>
                  </a:moveTo>
                  <a:lnTo>
                    <a:pt x="1930146" y="6095"/>
                  </a:lnTo>
                  <a:lnTo>
                    <a:pt x="1930146" y="12191"/>
                  </a:lnTo>
                  <a:lnTo>
                    <a:pt x="1937003" y="12191"/>
                  </a:lnTo>
                  <a:close/>
                </a:path>
                <a:path w="1943100" h="31750">
                  <a:moveTo>
                    <a:pt x="1937003" y="31241"/>
                  </a:moveTo>
                  <a:lnTo>
                    <a:pt x="1937003" y="12191"/>
                  </a:lnTo>
                  <a:lnTo>
                    <a:pt x="1930146" y="12191"/>
                  </a:lnTo>
                  <a:lnTo>
                    <a:pt x="1930146" y="31241"/>
                  </a:lnTo>
                  <a:lnTo>
                    <a:pt x="1937003" y="312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7" name="object 9"/>
            <p:cNvSpPr/>
            <p:nvPr/>
          </p:nvSpPr>
          <p:spPr>
            <a:xfrm>
              <a:off x="-1354570" y="-6195670"/>
              <a:ext cx="234950" cy="476250"/>
            </a:xfrm>
            <a:custGeom>
              <a:avLst/>
              <a:gdLst/>
              <a:ahLst/>
              <a:cxnLst/>
              <a:rect l="l" t="t" r="r" b="b"/>
              <a:pathLst>
                <a:path w="234950" h="476250">
                  <a:moveTo>
                    <a:pt x="234696" y="12953"/>
                  </a:moveTo>
                  <a:lnTo>
                    <a:pt x="234696" y="0"/>
                  </a:lnTo>
                  <a:lnTo>
                    <a:pt x="0" y="0"/>
                  </a:lnTo>
                  <a:lnTo>
                    <a:pt x="0" y="476249"/>
                  </a:lnTo>
                  <a:lnTo>
                    <a:pt x="6096" y="476249"/>
                  </a:lnTo>
                  <a:lnTo>
                    <a:pt x="6096" y="12953"/>
                  </a:lnTo>
                  <a:lnTo>
                    <a:pt x="12954" y="6857"/>
                  </a:lnTo>
                  <a:lnTo>
                    <a:pt x="12954" y="12953"/>
                  </a:lnTo>
                  <a:lnTo>
                    <a:pt x="234696" y="12953"/>
                  </a:lnTo>
                  <a:close/>
                </a:path>
                <a:path w="234950" h="476250">
                  <a:moveTo>
                    <a:pt x="12954" y="12953"/>
                  </a:moveTo>
                  <a:lnTo>
                    <a:pt x="12954" y="6857"/>
                  </a:lnTo>
                  <a:lnTo>
                    <a:pt x="6096" y="12953"/>
                  </a:lnTo>
                  <a:lnTo>
                    <a:pt x="12954" y="12953"/>
                  </a:lnTo>
                  <a:close/>
                </a:path>
                <a:path w="234950" h="476250">
                  <a:moveTo>
                    <a:pt x="12954" y="476249"/>
                  </a:moveTo>
                  <a:lnTo>
                    <a:pt x="12954" y="12953"/>
                  </a:lnTo>
                  <a:lnTo>
                    <a:pt x="6096" y="12953"/>
                  </a:lnTo>
                  <a:lnTo>
                    <a:pt x="6096" y="476249"/>
                  </a:lnTo>
                  <a:lnTo>
                    <a:pt x="12954" y="4762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8" name="object 10"/>
            <p:cNvSpPr/>
            <p:nvPr/>
          </p:nvSpPr>
          <p:spPr>
            <a:xfrm>
              <a:off x="-1119874" y="-5720183"/>
              <a:ext cx="1931035" cy="331470"/>
            </a:xfrm>
            <a:custGeom>
              <a:avLst/>
              <a:gdLst/>
              <a:ahLst/>
              <a:cxnLst/>
              <a:rect l="l" t="t" r="r" b="b"/>
              <a:pathLst>
                <a:path w="1931035" h="331469">
                  <a:moveTo>
                    <a:pt x="0" y="0"/>
                  </a:moveTo>
                  <a:lnTo>
                    <a:pt x="0" y="331470"/>
                  </a:lnTo>
                  <a:lnTo>
                    <a:pt x="1930907" y="331469"/>
                  </a:lnTo>
                  <a:lnTo>
                    <a:pt x="19309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9" name="object 11"/>
            <p:cNvSpPr/>
            <p:nvPr/>
          </p:nvSpPr>
          <p:spPr>
            <a:xfrm>
              <a:off x="-1125970" y="-5719421"/>
              <a:ext cx="1943100" cy="337185"/>
            </a:xfrm>
            <a:custGeom>
              <a:avLst/>
              <a:gdLst/>
              <a:ahLst/>
              <a:cxnLst/>
              <a:rect l="l" t="t" r="r" b="b"/>
              <a:pathLst>
                <a:path w="1943100" h="337185">
                  <a:moveTo>
                    <a:pt x="12953" y="323850"/>
                  </a:moveTo>
                  <a:lnTo>
                    <a:pt x="12953" y="0"/>
                  </a:lnTo>
                  <a:lnTo>
                    <a:pt x="0" y="0"/>
                  </a:lnTo>
                  <a:lnTo>
                    <a:pt x="0" y="336804"/>
                  </a:lnTo>
                  <a:lnTo>
                    <a:pt x="6096" y="336804"/>
                  </a:lnTo>
                  <a:lnTo>
                    <a:pt x="6095" y="323850"/>
                  </a:lnTo>
                  <a:lnTo>
                    <a:pt x="12953" y="323850"/>
                  </a:lnTo>
                  <a:close/>
                </a:path>
                <a:path w="1943100" h="337185">
                  <a:moveTo>
                    <a:pt x="1937003" y="323850"/>
                  </a:moveTo>
                  <a:lnTo>
                    <a:pt x="6095" y="323850"/>
                  </a:lnTo>
                  <a:lnTo>
                    <a:pt x="12953" y="330708"/>
                  </a:lnTo>
                  <a:lnTo>
                    <a:pt x="12953" y="336804"/>
                  </a:lnTo>
                  <a:lnTo>
                    <a:pt x="1930146" y="336804"/>
                  </a:lnTo>
                  <a:lnTo>
                    <a:pt x="1930146" y="330708"/>
                  </a:lnTo>
                  <a:lnTo>
                    <a:pt x="1937003" y="323850"/>
                  </a:lnTo>
                  <a:close/>
                </a:path>
                <a:path w="1943100" h="337185">
                  <a:moveTo>
                    <a:pt x="12953" y="336804"/>
                  </a:moveTo>
                  <a:lnTo>
                    <a:pt x="12953" y="330708"/>
                  </a:lnTo>
                  <a:lnTo>
                    <a:pt x="6095" y="323850"/>
                  </a:lnTo>
                  <a:lnTo>
                    <a:pt x="6096" y="336804"/>
                  </a:lnTo>
                  <a:lnTo>
                    <a:pt x="12953" y="336804"/>
                  </a:lnTo>
                  <a:close/>
                </a:path>
                <a:path w="1943100" h="337185">
                  <a:moveTo>
                    <a:pt x="1943100" y="336804"/>
                  </a:moveTo>
                  <a:lnTo>
                    <a:pt x="1943100" y="0"/>
                  </a:lnTo>
                  <a:lnTo>
                    <a:pt x="1930146" y="0"/>
                  </a:lnTo>
                  <a:lnTo>
                    <a:pt x="1930146" y="323850"/>
                  </a:lnTo>
                  <a:lnTo>
                    <a:pt x="1937003" y="323850"/>
                  </a:lnTo>
                  <a:lnTo>
                    <a:pt x="1937003" y="336804"/>
                  </a:lnTo>
                  <a:lnTo>
                    <a:pt x="1943100" y="336804"/>
                  </a:lnTo>
                  <a:close/>
                </a:path>
                <a:path w="1943100" h="337185">
                  <a:moveTo>
                    <a:pt x="1937003" y="336804"/>
                  </a:moveTo>
                  <a:lnTo>
                    <a:pt x="1937003" y="323850"/>
                  </a:lnTo>
                  <a:lnTo>
                    <a:pt x="1930146" y="330708"/>
                  </a:lnTo>
                  <a:lnTo>
                    <a:pt x="1930146" y="336804"/>
                  </a:lnTo>
                  <a:lnTo>
                    <a:pt x="1937003" y="336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0" name="object 12"/>
            <p:cNvSpPr txBox="1"/>
            <p:nvPr/>
          </p:nvSpPr>
          <p:spPr>
            <a:xfrm>
              <a:off x="-765303" y="-5697322"/>
              <a:ext cx="1224915" cy="25302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ts val="2155"/>
                </a:lnSpc>
              </a:pPr>
              <a:r>
                <a:rPr sz="1200" b="1" spc="10" dirty="0">
                  <a:latin typeface="Gulim"/>
                  <a:cs typeface="Gulim"/>
                </a:rPr>
                <a:t>상비품</a:t>
              </a:r>
              <a:r>
                <a:rPr sz="1200" b="1" spc="-160" dirty="0">
                  <a:latin typeface="Gulim"/>
                  <a:cs typeface="Gulim"/>
                </a:rPr>
                <a:t> </a:t>
              </a:r>
              <a:r>
                <a:rPr sz="1200" b="1" spc="20" dirty="0">
                  <a:latin typeface="Gulim"/>
                  <a:cs typeface="Gulim"/>
                </a:rPr>
                <a:t>방식</a:t>
              </a:r>
              <a:endParaRPr sz="1200">
                <a:latin typeface="Gulim"/>
                <a:cs typeface="Gulim"/>
              </a:endParaRPr>
            </a:p>
          </p:txBody>
        </p:sp>
        <p:sp>
          <p:nvSpPr>
            <p:cNvPr id="231" name="object 13"/>
            <p:cNvSpPr/>
            <p:nvPr/>
          </p:nvSpPr>
          <p:spPr>
            <a:xfrm>
              <a:off x="-1354570" y="-5719421"/>
              <a:ext cx="237490" cy="159385"/>
            </a:xfrm>
            <a:custGeom>
              <a:avLst/>
              <a:gdLst/>
              <a:ahLst/>
              <a:cxnLst/>
              <a:rect l="l" t="t" r="r" b="b"/>
              <a:pathLst>
                <a:path w="237490" h="159385">
                  <a:moveTo>
                    <a:pt x="12954" y="146303"/>
                  </a:moveTo>
                  <a:lnTo>
                    <a:pt x="12954" y="0"/>
                  </a:lnTo>
                  <a:lnTo>
                    <a:pt x="0" y="0"/>
                  </a:lnTo>
                  <a:lnTo>
                    <a:pt x="0" y="159257"/>
                  </a:lnTo>
                  <a:lnTo>
                    <a:pt x="6096" y="159257"/>
                  </a:lnTo>
                  <a:lnTo>
                    <a:pt x="6096" y="146303"/>
                  </a:lnTo>
                  <a:lnTo>
                    <a:pt x="12954" y="146303"/>
                  </a:lnTo>
                  <a:close/>
                </a:path>
                <a:path w="237490" h="159385">
                  <a:moveTo>
                    <a:pt x="236982" y="159257"/>
                  </a:moveTo>
                  <a:lnTo>
                    <a:pt x="236982" y="146303"/>
                  </a:lnTo>
                  <a:lnTo>
                    <a:pt x="6096" y="146303"/>
                  </a:lnTo>
                  <a:lnTo>
                    <a:pt x="12954" y="152399"/>
                  </a:lnTo>
                  <a:lnTo>
                    <a:pt x="12954" y="159257"/>
                  </a:lnTo>
                  <a:lnTo>
                    <a:pt x="236982" y="159257"/>
                  </a:lnTo>
                  <a:close/>
                </a:path>
                <a:path w="237490" h="159385">
                  <a:moveTo>
                    <a:pt x="12954" y="159257"/>
                  </a:moveTo>
                  <a:lnTo>
                    <a:pt x="12954" y="152399"/>
                  </a:lnTo>
                  <a:lnTo>
                    <a:pt x="6096" y="146303"/>
                  </a:lnTo>
                  <a:lnTo>
                    <a:pt x="6096" y="159257"/>
                  </a:lnTo>
                  <a:lnTo>
                    <a:pt x="12954" y="1592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2" name="object 14"/>
            <p:cNvSpPr/>
            <p:nvPr/>
          </p:nvSpPr>
          <p:spPr>
            <a:xfrm>
              <a:off x="99326" y="-5134967"/>
              <a:ext cx="1931035" cy="361695"/>
            </a:xfrm>
            <a:custGeom>
              <a:avLst/>
              <a:gdLst/>
              <a:ahLst/>
              <a:cxnLst/>
              <a:rect l="l" t="t" r="r" b="b"/>
              <a:pathLst>
                <a:path w="1931035" h="273050">
                  <a:moveTo>
                    <a:pt x="0" y="0"/>
                  </a:moveTo>
                  <a:lnTo>
                    <a:pt x="0" y="272795"/>
                  </a:lnTo>
                  <a:lnTo>
                    <a:pt x="1930908" y="272795"/>
                  </a:lnTo>
                  <a:lnTo>
                    <a:pt x="1930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3" name="object 15"/>
            <p:cNvSpPr/>
            <p:nvPr/>
          </p:nvSpPr>
          <p:spPr>
            <a:xfrm>
              <a:off x="93230" y="-5141062"/>
              <a:ext cx="1943100" cy="279400"/>
            </a:xfrm>
            <a:custGeom>
              <a:avLst/>
              <a:gdLst/>
              <a:ahLst/>
              <a:cxnLst/>
              <a:rect l="l" t="t" r="r" b="b"/>
              <a:pathLst>
                <a:path w="1943100" h="279400">
                  <a:moveTo>
                    <a:pt x="1943100" y="278891"/>
                  </a:moveTo>
                  <a:lnTo>
                    <a:pt x="1943100" y="0"/>
                  </a:lnTo>
                  <a:lnTo>
                    <a:pt x="0" y="0"/>
                  </a:lnTo>
                  <a:lnTo>
                    <a:pt x="0" y="278892"/>
                  </a:lnTo>
                  <a:lnTo>
                    <a:pt x="6095" y="278892"/>
                  </a:lnTo>
                  <a:lnTo>
                    <a:pt x="6095" y="12192"/>
                  </a:lnTo>
                  <a:lnTo>
                    <a:pt x="12953" y="6096"/>
                  </a:lnTo>
                  <a:lnTo>
                    <a:pt x="12953" y="12192"/>
                  </a:lnTo>
                  <a:lnTo>
                    <a:pt x="1930146" y="12191"/>
                  </a:lnTo>
                  <a:lnTo>
                    <a:pt x="1930146" y="6095"/>
                  </a:lnTo>
                  <a:lnTo>
                    <a:pt x="1937003" y="12191"/>
                  </a:lnTo>
                  <a:lnTo>
                    <a:pt x="1937003" y="278891"/>
                  </a:lnTo>
                  <a:lnTo>
                    <a:pt x="1943100" y="278891"/>
                  </a:lnTo>
                  <a:close/>
                </a:path>
                <a:path w="1943100" h="279400">
                  <a:moveTo>
                    <a:pt x="12953" y="12192"/>
                  </a:moveTo>
                  <a:lnTo>
                    <a:pt x="12953" y="6096"/>
                  </a:lnTo>
                  <a:lnTo>
                    <a:pt x="6095" y="12192"/>
                  </a:lnTo>
                  <a:lnTo>
                    <a:pt x="12953" y="12192"/>
                  </a:lnTo>
                  <a:close/>
                </a:path>
                <a:path w="1943100" h="279400">
                  <a:moveTo>
                    <a:pt x="12953" y="278892"/>
                  </a:moveTo>
                  <a:lnTo>
                    <a:pt x="12953" y="12192"/>
                  </a:lnTo>
                  <a:lnTo>
                    <a:pt x="6095" y="12192"/>
                  </a:lnTo>
                  <a:lnTo>
                    <a:pt x="6095" y="278892"/>
                  </a:lnTo>
                  <a:lnTo>
                    <a:pt x="12953" y="278892"/>
                  </a:lnTo>
                  <a:close/>
                </a:path>
                <a:path w="1943100" h="279400">
                  <a:moveTo>
                    <a:pt x="1937003" y="12191"/>
                  </a:moveTo>
                  <a:lnTo>
                    <a:pt x="1930146" y="6095"/>
                  </a:lnTo>
                  <a:lnTo>
                    <a:pt x="1930146" y="12191"/>
                  </a:lnTo>
                  <a:lnTo>
                    <a:pt x="1937003" y="12191"/>
                  </a:lnTo>
                  <a:close/>
                </a:path>
                <a:path w="1943100" h="279400">
                  <a:moveTo>
                    <a:pt x="1937003" y="278891"/>
                  </a:moveTo>
                  <a:lnTo>
                    <a:pt x="1937003" y="12191"/>
                  </a:lnTo>
                  <a:lnTo>
                    <a:pt x="1930146" y="12191"/>
                  </a:lnTo>
                  <a:lnTo>
                    <a:pt x="1930146" y="278891"/>
                  </a:lnTo>
                  <a:lnTo>
                    <a:pt x="1937003" y="2788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4" name="object 16"/>
            <p:cNvSpPr txBox="1"/>
            <p:nvPr/>
          </p:nvSpPr>
          <p:spPr>
            <a:xfrm>
              <a:off x="385317" y="-5072990"/>
              <a:ext cx="1358900" cy="16561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</a:pPr>
              <a:r>
                <a:rPr sz="1200" b="1" spc="15" dirty="0">
                  <a:latin typeface="Gulim"/>
                  <a:cs typeface="Gulim"/>
                </a:rPr>
                <a:t>정량 발주</a:t>
              </a:r>
              <a:r>
                <a:rPr sz="1200" b="1" spc="-165" dirty="0">
                  <a:latin typeface="Gulim"/>
                  <a:cs typeface="Gulim"/>
                </a:rPr>
                <a:t> </a:t>
              </a:r>
              <a:r>
                <a:rPr sz="1200" b="1" spc="5" dirty="0">
                  <a:latin typeface="Gulim"/>
                  <a:cs typeface="Gulim"/>
                </a:rPr>
                <a:t>방식</a:t>
              </a:r>
              <a:endParaRPr sz="1200" dirty="0">
                <a:latin typeface="Gulim"/>
                <a:cs typeface="Gulim"/>
              </a:endParaRPr>
            </a:p>
          </p:txBody>
        </p:sp>
        <p:sp>
          <p:nvSpPr>
            <p:cNvPr id="235" name="object 17"/>
            <p:cNvSpPr/>
            <p:nvPr/>
          </p:nvSpPr>
          <p:spPr>
            <a:xfrm>
              <a:off x="-160516" y="-5388712"/>
              <a:ext cx="260350" cy="438150"/>
            </a:xfrm>
            <a:custGeom>
              <a:avLst/>
              <a:gdLst/>
              <a:ahLst/>
              <a:cxnLst/>
              <a:rect l="l" t="t" r="r" b="b"/>
              <a:pathLst>
                <a:path w="260350" h="438150">
                  <a:moveTo>
                    <a:pt x="12192" y="425195"/>
                  </a:moveTo>
                  <a:lnTo>
                    <a:pt x="12192" y="0"/>
                  </a:lnTo>
                  <a:lnTo>
                    <a:pt x="0" y="0"/>
                  </a:lnTo>
                  <a:lnTo>
                    <a:pt x="0" y="438150"/>
                  </a:lnTo>
                  <a:lnTo>
                    <a:pt x="6096" y="438150"/>
                  </a:lnTo>
                  <a:lnTo>
                    <a:pt x="6096" y="425195"/>
                  </a:lnTo>
                  <a:lnTo>
                    <a:pt x="12192" y="425195"/>
                  </a:lnTo>
                  <a:close/>
                </a:path>
                <a:path w="260350" h="438150">
                  <a:moveTo>
                    <a:pt x="259842" y="438150"/>
                  </a:moveTo>
                  <a:lnTo>
                    <a:pt x="259842" y="425195"/>
                  </a:lnTo>
                  <a:lnTo>
                    <a:pt x="6096" y="425195"/>
                  </a:lnTo>
                  <a:lnTo>
                    <a:pt x="12192" y="431292"/>
                  </a:lnTo>
                  <a:lnTo>
                    <a:pt x="12192" y="438150"/>
                  </a:lnTo>
                  <a:lnTo>
                    <a:pt x="259842" y="438150"/>
                  </a:lnTo>
                  <a:close/>
                </a:path>
                <a:path w="260350" h="438150">
                  <a:moveTo>
                    <a:pt x="12192" y="438150"/>
                  </a:moveTo>
                  <a:lnTo>
                    <a:pt x="12192" y="431292"/>
                  </a:lnTo>
                  <a:lnTo>
                    <a:pt x="6096" y="425195"/>
                  </a:lnTo>
                  <a:lnTo>
                    <a:pt x="6096" y="438150"/>
                  </a:lnTo>
                  <a:lnTo>
                    <a:pt x="12192" y="438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6" name="object 18"/>
            <p:cNvSpPr txBox="1"/>
            <p:nvPr/>
          </p:nvSpPr>
          <p:spPr>
            <a:xfrm>
              <a:off x="2159253" y="-5085945"/>
              <a:ext cx="2710180" cy="2451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</a:pPr>
              <a:r>
                <a:rPr sz="1600" b="1" spc="10" dirty="0">
                  <a:solidFill>
                    <a:srgbClr val="FF0000"/>
                  </a:solidFill>
                  <a:latin typeface="Gulim"/>
                  <a:cs typeface="Gulim"/>
                </a:rPr>
                <a:t>(발주량 </a:t>
              </a:r>
              <a:r>
                <a:rPr sz="1600" b="1" spc="5" dirty="0">
                  <a:solidFill>
                    <a:srgbClr val="FF0000"/>
                  </a:solidFill>
                  <a:latin typeface="Gulim"/>
                  <a:cs typeface="Gulim"/>
                </a:rPr>
                <a:t>일정, </a:t>
              </a:r>
              <a:r>
                <a:rPr sz="1600" b="1" spc="15" dirty="0">
                  <a:solidFill>
                    <a:srgbClr val="FF0000"/>
                  </a:solidFill>
                  <a:latin typeface="Gulim"/>
                  <a:cs typeface="Gulim"/>
                </a:rPr>
                <a:t>발주 시간</a:t>
              </a:r>
              <a:r>
                <a:rPr sz="1600" b="1" spc="-220" dirty="0">
                  <a:solidFill>
                    <a:srgbClr val="FF0000"/>
                  </a:solidFill>
                  <a:latin typeface="Gulim"/>
                  <a:cs typeface="Gulim"/>
                </a:rPr>
                <a:t> </a:t>
              </a:r>
              <a:r>
                <a:rPr sz="1600" b="1" spc="5" dirty="0">
                  <a:solidFill>
                    <a:srgbClr val="FF0000"/>
                  </a:solidFill>
                  <a:latin typeface="Gulim"/>
                  <a:cs typeface="Gulim"/>
                </a:rPr>
                <a:t>변화)</a:t>
              </a:r>
              <a:endParaRPr sz="1600">
                <a:latin typeface="Gulim"/>
                <a:cs typeface="Gulim"/>
              </a:endParaRPr>
            </a:p>
          </p:txBody>
        </p:sp>
        <p:sp>
          <p:nvSpPr>
            <p:cNvPr id="237" name="object 19"/>
            <p:cNvSpPr/>
            <p:nvPr/>
          </p:nvSpPr>
          <p:spPr>
            <a:xfrm>
              <a:off x="-160516" y="-5388712"/>
              <a:ext cx="12700" cy="527050"/>
            </a:xfrm>
            <a:custGeom>
              <a:avLst/>
              <a:gdLst/>
              <a:ahLst/>
              <a:cxnLst/>
              <a:rect l="l" t="t" r="r" b="b"/>
              <a:pathLst>
                <a:path w="12700" h="527050">
                  <a:moveTo>
                    <a:pt x="0" y="526542"/>
                  </a:moveTo>
                  <a:lnTo>
                    <a:pt x="12192" y="526542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5265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8" name="object 20"/>
            <p:cNvSpPr/>
            <p:nvPr/>
          </p:nvSpPr>
          <p:spPr>
            <a:xfrm>
              <a:off x="-160516" y="-5388712"/>
              <a:ext cx="12700" cy="527050"/>
            </a:xfrm>
            <a:custGeom>
              <a:avLst/>
              <a:gdLst/>
              <a:ahLst/>
              <a:cxnLst/>
              <a:rect l="l" t="t" r="r" b="b"/>
              <a:pathLst>
                <a:path w="12700" h="527050">
                  <a:moveTo>
                    <a:pt x="0" y="526542"/>
                  </a:moveTo>
                  <a:lnTo>
                    <a:pt x="12192" y="526542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5265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9" name="object 21"/>
            <p:cNvSpPr/>
            <p:nvPr/>
          </p:nvSpPr>
          <p:spPr>
            <a:xfrm>
              <a:off x="-160516" y="-5388712"/>
              <a:ext cx="12700" cy="527050"/>
            </a:xfrm>
            <a:custGeom>
              <a:avLst/>
              <a:gdLst/>
              <a:ahLst/>
              <a:cxnLst/>
              <a:rect l="l" t="t" r="r" b="b"/>
              <a:pathLst>
                <a:path w="12700" h="527050">
                  <a:moveTo>
                    <a:pt x="0" y="526542"/>
                  </a:moveTo>
                  <a:lnTo>
                    <a:pt x="12192" y="526542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5265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0" name="object 22"/>
            <p:cNvSpPr txBox="1"/>
            <p:nvPr/>
          </p:nvSpPr>
          <p:spPr>
            <a:xfrm>
              <a:off x="1321053" y="-5829657"/>
              <a:ext cx="5360670" cy="48895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 marR="5080">
                <a:lnSpc>
                  <a:spcPct val="100000"/>
                </a:lnSpc>
              </a:pPr>
              <a:r>
                <a:rPr sz="1600" b="1" spc="15" dirty="0">
                  <a:solidFill>
                    <a:srgbClr val="FF0000"/>
                  </a:solidFill>
                  <a:latin typeface="Gulim"/>
                  <a:cs typeface="Gulim"/>
                </a:rPr>
                <a:t>창고에</a:t>
              </a:r>
              <a:r>
                <a:rPr sz="1600" b="1" spc="-50" dirty="0">
                  <a:solidFill>
                    <a:srgbClr val="FF0000"/>
                  </a:solidFill>
                  <a:latin typeface="Gulim"/>
                  <a:cs typeface="Gulim"/>
                </a:rPr>
                <a:t> </a:t>
              </a:r>
              <a:r>
                <a:rPr sz="1600" b="1" spc="15" dirty="0">
                  <a:solidFill>
                    <a:srgbClr val="FF0000"/>
                  </a:solidFill>
                  <a:latin typeface="Gulim"/>
                  <a:cs typeface="Gulim"/>
                </a:rPr>
                <a:t>상시</a:t>
              </a:r>
              <a:r>
                <a:rPr sz="1600" b="1" spc="-40" dirty="0">
                  <a:solidFill>
                    <a:srgbClr val="FF0000"/>
                  </a:solidFill>
                  <a:latin typeface="Gulim"/>
                  <a:cs typeface="Gulim"/>
                </a:rPr>
                <a:t> </a:t>
              </a:r>
              <a:r>
                <a:rPr sz="1600" b="1" spc="15" dirty="0">
                  <a:solidFill>
                    <a:srgbClr val="FF0000"/>
                  </a:solidFill>
                  <a:latin typeface="Gulim"/>
                  <a:cs typeface="Gulim"/>
                </a:rPr>
                <a:t>보관</a:t>
              </a:r>
              <a:r>
                <a:rPr sz="1600" b="1" spc="-45" dirty="0">
                  <a:solidFill>
                    <a:srgbClr val="FF0000"/>
                  </a:solidFill>
                  <a:latin typeface="Gulim"/>
                  <a:cs typeface="Gulim"/>
                </a:rPr>
                <a:t> </a:t>
              </a:r>
              <a:r>
                <a:rPr sz="1600" b="1" spc="15" dirty="0">
                  <a:solidFill>
                    <a:srgbClr val="FF0000"/>
                  </a:solidFill>
                  <a:latin typeface="Gulim"/>
                  <a:cs typeface="Gulim"/>
                </a:rPr>
                <a:t>물품을</a:t>
              </a:r>
              <a:r>
                <a:rPr sz="1600" b="1" spc="-45" dirty="0">
                  <a:solidFill>
                    <a:srgbClr val="FF0000"/>
                  </a:solidFill>
                  <a:latin typeface="Gulim"/>
                  <a:cs typeface="Gulim"/>
                </a:rPr>
                <a:t> </a:t>
              </a:r>
              <a:r>
                <a:rPr sz="1600" b="1" spc="5" dirty="0">
                  <a:solidFill>
                    <a:srgbClr val="FF0000"/>
                  </a:solidFill>
                  <a:latin typeface="Gulim"/>
                  <a:cs typeface="Gulim"/>
                </a:rPr>
                <a:t>정해두고,</a:t>
              </a:r>
              <a:r>
                <a:rPr sz="1600" b="1" spc="-35" dirty="0">
                  <a:solidFill>
                    <a:srgbClr val="FF0000"/>
                  </a:solidFill>
                  <a:latin typeface="Gulim"/>
                  <a:cs typeface="Gulim"/>
                </a:rPr>
                <a:t> </a:t>
              </a:r>
              <a:r>
                <a:rPr sz="1600" b="1" spc="15" dirty="0">
                  <a:solidFill>
                    <a:srgbClr val="FF0000"/>
                  </a:solidFill>
                  <a:latin typeface="Gulim"/>
                  <a:cs typeface="Gulim"/>
                </a:rPr>
                <a:t>일정량</a:t>
              </a:r>
              <a:r>
                <a:rPr sz="1600" b="1" spc="-45" dirty="0">
                  <a:solidFill>
                    <a:srgbClr val="FF0000"/>
                  </a:solidFill>
                  <a:latin typeface="Gulim"/>
                  <a:cs typeface="Gulim"/>
                </a:rPr>
                <a:t> </a:t>
              </a:r>
              <a:r>
                <a:rPr sz="1600" b="1" spc="15" dirty="0">
                  <a:solidFill>
                    <a:srgbClr val="FF0000"/>
                  </a:solidFill>
                  <a:latin typeface="Gulim"/>
                  <a:cs typeface="Gulim"/>
                </a:rPr>
                <a:t>이하로</a:t>
              </a:r>
              <a:r>
                <a:rPr sz="1600" b="1" spc="-45" dirty="0">
                  <a:solidFill>
                    <a:srgbClr val="FF0000"/>
                  </a:solidFill>
                  <a:latin typeface="Gulim"/>
                  <a:cs typeface="Gulim"/>
                </a:rPr>
                <a:t> </a:t>
              </a:r>
              <a:r>
                <a:rPr sz="1600" b="1" spc="5" dirty="0">
                  <a:solidFill>
                    <a:srgbClr val="FF0000"/>
                  </a:solidFill>
                  <a:latin typeface="Gulim"/>
                  <a:cs typeface="Gulim"/>
                </a:rPr>
                <a:t>줄어들면  </a:t>
              </a:r>
              <a:r>
                <a:rPr sz="1600" b="1" spc="10" dirty="0">
                  <a:solidFill>
                    <a:srgbClr val="FF0000"/>
                  </a:solidFill>
                  <a:latin typeface="Gulim"/>
                  <a:cs typeface="Gulim"/>
                </a:rPr>
                <a:t>자동으로 보충하는</a:t>
              </a:r>
              <a:r>
                <a:rPr sz="1600" b="1" spc="-165" dirty="0">
                  <a:solidFill>
                    <a:srgbClr val="FF0000"/>
                  </a:solidFill>
                  <a:latin typeface="Gulim"/>
                  <a:cs typeface="Gulim"/>
                </a:rPr>
                <a:t> </a:t>
              </a:r>
              <a:r>
                <a:rPr sz="1600" b="1" spc="5" dirty="0">
                  <a:solidFill>
                    <a:srgbClr val="FF0000"/>
                  </a:solidFill>
                  <a:latin typeface="Gulim"/>
                  <a:cs typeface="Gulim"/>
                </a:rPr>
                <a:t>방식</a:t>
              </a:r>
              <a:endParaRPr sz="1600" dirty="0">
                <a:latin typeface="Gulim"/>
                <a:cs typeface="Gulim"/>
              </a:endParaRPr>
            </a:p>
          </p:txBody>
        </p:sp>
        <p:sp>
          <p:nvSpPr>
            <p:cNvPr id="241" name="object 23"/>
            <p:cNvSpPr/>
            <p:nvPr/>
          </p:nvSpPr>
          <p:spPr>
            <a:xfrm>
              <a:off x="811034" y="-5592166"/>
              <a:ext cx="393700" cy="0"/>
            </a:xfrm>
            <a:custGeom>
              <a:avLst/>
              <a:gdLst/>
              <a:ahLst/>
              <a:cxnLst/>
              <a:rect l="l" t="t" r="r" b="b"/>
              <a:pathLst>
                <a:path w="393700">
                  <a:moveTo>
                    <a:pt x="0" y="0"/>
                  </a:moveTo>
                  <a:lnTo>
                    <a:pt x="393191" y="0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2" name="object 26"/>
            <p:cNvSpPr/>
            <p:nvPr/>
          </p:nvSpPr>
          <p:spPr>
            <a:xfrm>
              <a:off x="93230" y="-4862171"/>
              <a:ext cx="1943100" cy="89535"/>
            </a:xfrm>
            <a:custGeom>
              <a:avLst/>
              <a:gdLst/>
              <a:ahLst/>
              <a:cxnLst/>
              <a:rect l="l" t="t" r="r" b="b"/>
              <a:pathLst>
                <a:path w="1943100" h="89535">
                  <a:moveTo>
                    <a:pt x="12954" y="76199"/>
                  </a:moveTo>
                  <a:lnTo>
                    <a:pt x="12953" y="0"/>
                  </a:lnTo>
                  <a:lnTo>
                    <a:pt x="0" y="0"/>
                  </a:lnTo>
                  <a:lnTo>
                    <a:pt x="0" y="89153"/>
                  </a:lnTo>
                  <a:lnTo>
                    <a:pt x="6096" y="89153"/>
                  </a:lnTo>
                  <a:lnTo>
                    <a:pt x="6096" y="76199"/>
                  </a:lnTo>
                  <a:lnTo>
                    <a:pt x="12954" y="76199"/>
                  </a:lnTo>
                  <a:close/>
                </a:path>
                <a:path w="1943100" h="89535">
                  <a:moveTo>
                    <a:pt x="1937003" y="76199"/>
                  </a:moveTo>
                  <a:lnTo>
                    <a:pt x="6096" y="76199"/>
                  </a:lnTo>
                  <a:lnTo>
                    <a:pt x="12954" y="83057"/>
                  </a:lnTo>
                  <a:lnTo>
                    <a:pt x="12954" y="89153"/>
                  </a:lnTo>
                  <a:lnTo>
                    <a:pt x="1930146" y="89153"/>
                  </a:lnTo>
                  <a:lnTo>
                    <a:pt x="1930146" y="83057"/>
                  </a:lnTo>
                  <a:lnTo>
                    <a:pt x="1937003" y="76199"/>
                  </a:lnTo>
                  <a:close/>
                </a:path>
                <a:path w="1943100" h="89535">
                  <a:moveTo>
                    <a:pt x="12954" y="89153"/>
                  </a:moveTo>
                  <a:lnTo>
                    <a:pt x="12954" y="83057"/>
                  </a:lnTo>
                  <a:lnTo>
                    <a:pt x="6096" y="76199"/>
                  </a:lnTo>
                  <a:lnTo>
                    <a:pt x="6096" y="89153"/>
                  </a:lnTo>
                  <a:lnTo>
                    <a:pt x="12954" y="89153"/>
                  </a:lnTo>
                  <a:close/>
                </a:path>
                <a:path w="1943100" h="89535">
                  <a:moveTo>
                    <a:pt x="1943100" y="89153"/>
                  </a:moveTo>
                  <a:lnTo>
                    <a:pt x="1943100" y="0"/>
                  </a:lnTo>
                  <a:lnTo>
                    <a:pt x="1930146" y="0"/>
                  </a:lnTo>
                  <a:lnTo>
                    <a:pt x="1930146" y="76199"/>
                  </a:lnTo>
                  <a:lnTo>
                    <a:pt x="1937003" y="76199"/>
                  </a:lnTo>
                  <a:lnTo>
                    <a:pt x="1937003" y="89153"/>
                  </a:lnTo>
                  <a:lnTo>
                    <a:pt x="1943100" y="89153"/>
                  </a:lnTo>
                  <a:close/>
                </a:path>
                <a:path w="1943100" h="89535">
                  <a:moveTo>
                    <a:pt x="1937003" y="89153"/>
                  </a:moveTo>
                  <a:lnTo>
                    <a:pt x="1937003" y="76199"/>
                  </a:lnTo>
                  <a:lnTo>
                    <a:pt x="1930146" y="83057"/>
                  </a:lnTo>
                  <a:lnTo>
                    <a:pt x="1930146" y="89153"/>
                  </a:lnTo>
                  <a:lnTo>
                    <a:pt x="1937003" y="891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3" name="object 27"/>
            <p:cNvSpPr/>
            <p:nvPr/>
          </p:nvSpPr>
          <p:spPr>
            <a:xfrm>
              <a:off x="1058684" y="-4779112"/>
              <a:ext cx="793750" cy="336550"/>
            </a:xfrm>
            <a:custGeom>
              <a:avLst/>
              <a:gdLst/>
              <a:ahLst/>
              <a:cxnLst/>
              <a:rect l="l" t="t" r="r" b="b"/>
              <a:pathLst>
                <a:path w="793750" h="336550">
                  <a:moveTo>
                    <a:pt x="12191" y="323850"/>
                  </a:moveTo>
                  <a:lnTo>
                    <a:pt x="12191" y="0"/>
                  </a:lnTo>
                  <a:lnTo>
                    <a:pt x="0" y="0"/>
                  </a:lnTo>
                  <a:lnTo>
                    <a:pt x="0" y="336042"/>
                  </a:lnTo>
                  <a:lnTo>
                    <a:pt x="6095" y="336042"/>
                  </a:lnTo>
                  <a:lnTo>
                    <a:pt x="6095" y="323850"/>
                  </a:lnTo>
                  <a:lnTo>
                    <a:pt x="12191" y="323850"/>
                  </a:lnTo>
                  <a:close/>
                </a:path>
                <a:path w="793750" h="336550">
                  <a:moveTo>
                    <a:pt x="793241" y="336041"/>
                  </a:moveTo>
                  <a:lnTo>
                    <a:pt x="793241" y="323849"/>
                  </a:lnTo>
                  <a:lnTo>
                    <a:pt x="6095" y="323850"/>
                  </a:lnTo>
                  <a:lnTo>
                    <a:pt x="12191" y="329946"/>
                  </a:lnTo>
                  <a:lnTo>
                    <a:pt x="12191" y="336042"/>
                  </a:lnTo>
                  <a:lnTo>
                    <a:pt x="793241" y="336041"/>
                  </a:lnTo>
                  <a:close/>
                </a:path>
                <a:path w="793750" h="336550">
                  <a:moveTo>
                    <a:pt x="12191" y="336042"/>
                  </a:moveTo>
                  <a:lnTo>
                    <a:pt x="12191" y="329946"/>
                  </a:lnTo>
                  <a:lnTo>
                    <a:pt x="6095" y="323850"/>
                  </a:lnTo>
                  <a:lnTo>
                    <a:pt x="6095" y="336042"/>
                  </a:lnTo>
                  <a:lnTo>
                    <a:pt x="12191" y="3360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4" name="object 28"/>
            <p:cNvSpPr/>
            <p:nvPr/>
          </p:nvSpPr>
          <p:spPr>
            <a:xfrm>
              <a:off x="1058684" y="-4779112"/>
              <a:ext cx="806450" cy="704850"/>
            </a:xfrm>
            <a:custGeom>
              <a:avLst/>
              <a:gdLst/>
              <a:ahLst/>
              <a:cxnLst/>
              <a:rect l="l" t="t" r="r" b="b"/>
              <a:pathLst>
                <a:path w="806450" h="704850">
                  <a:moveTo>
                    <a:pt x="12191" y="691896"/>
                  </a:moveTo>
                  <a:lnTo>
                    <a:pt x="12191" y="0"/>
                  </a:lnTo>
                  <a:lnTo>
                    <a:pt x="0" y="0"/>
                  </a:lnTo>
                  <a:lnTo>
                    <a:pt x="0" y="704850"/>
                  </a:lnTo>
                  <a:lnTo>
                    <a:pt x="6095" y="704850"/>
                  </a:lnTo>
                  <a:lnTo>
                    <a:pt x="6095" y="691896"/>
                  </a:lnTo>
                  <a:lnTo>
                    <a:pt x="12191" y="691896"/>
                  </a:lnTo>
                  <a:close/>
                </a:path>
                <a:path w="806450" h="704850">
                  <a:moveTo>
                    <a:pt x="806195" y="704849"/>
                  </a:moveTo>
                  <a:lnTo>
                    <a:pt x="806195" y="691895"/>
                  </a:lnTo>
                  <a:lnTo>
                    <a:pt x="6095" y="691896"/>
                  </a:lnTo>
                  <a:lnTo>
                    <a:pt x="12191" y="697992"/>
                  </a:lnTo>
                  <a:lnTo>
                    <a:pt x="12191" y="704850"/>
                  </a:lnTo>
                  <a:lnTo>
                    <a:pt x="806195" y="704849"/>
                  </a:lnTo>
                  <a:close/>
                </a:path>
                <a:path w="806450" h="704850">
                  <a:moveTo>
                    <a:pt x="12191" y="704850"/>
                  </a:moveTo>
                  <a:lnTo>
                    <a:pt x="12191" y="697992"/>
                  </a:lnTo>
                  <a:lnTo>
                    <a:pt x="6095" y="691896"/>
                  </a:lnTo>
                  <a:lnTo>
                    <a:pt x="6095" y="704850"/>
                  </a:lnTo>
                  <a:lnTo>
                    <a:pt x="12191" y="7048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5" name="object 29"/>
            <p:cNvSpPr/>
            <p:nvPr/>
          </p:nvSpPr>
          <p:spPr>
            <a:xfrm>
              <a:off x="1058684" y="-4779112"/>
              <a:ext cx="12700" cy="774700"/>
            </a:xfrm>
            <a:custGeom>
              <a:avLst/>
              <a:gdLst/>
              <a:ahLst/>
              <a:cxnLst/>
              <a:rect l="l" t="t" r="r" b="b"/>
              <a:pathLst>
                <a:path w="12700" h="774700">
                  <a:moveTo>
                    <a:pt x="0" y="774192"/>
                  </a:moveTo>
                  <a:lnTo>
                    <a:pt x="12192" y="774192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774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6" name="object 30"/>
            <p:cNvSpPr/>
            <p:nvPr/>
          </p:nvSpPr>
          <p:spPr>
            <a:xfrm>
              <a:off x="1058684" y="-4779112"/>
              <a:ext cx="12700" cy="774700"/>
            </a:xfrm>
            <a:custGeom>
              <a:avLst/>
              <a:gdLst/>
              <a:ahLst/>
              <a:cxnLst/>
              <a:rect l="l" t="t" r="r" b="b"/>
              <a:pathLst>
                <a:path w="12700" h="774700">
                  <a:moveTo>
                    <a:pt x="0" y="774192"/>
                  </a:moveTo>
                  <a:lnTo>
                    <a:pt x="12192" y="774192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774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7" name="object 31"/>
            <p:cNvSpPr/>
            <p:nvPr/>
          </p:nvSpPr>
          <p:spPr>
            <a:xfrm>
              <a:off x="-160516" y="-4862170"/>
              <a:ext cx="12700" cy="857250"/>
            </a:xfrm>
            <a:custGeom>
              <a:avLst/>
              <a:gdLst/>
              <a:ahLst/>
              <a:cxnLst/>
              <a:rect l="l" t="t" r="r" b="b"/>
              <a:pathLst>
                <a:path w="12700" h="857250">
                  <a:moveTo>
                    <a:pt x="0" y="857250"/>
                  </a:moveTo>
                  <a:lnTo>
                    <a:pt x="12192" y="857250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857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8" name="object 32"/>
            <p:cNvSpPr/>
            <p:nvPr/>
          </p:nvSpPr>
          <p:spPr>
            <a:xfrm>
              <a:off x="-160516" y="-4862170"/>
              <a:ext cx="12700" cy="857250"/>
            </a:xfrm>
            <a:custGeom>
              <a:avLst/>
              <a:gdLst/>
              <a:ahLst/>
              <a:cxnLst/>
              <a:rect l="l" t="t" r="r" b="b"/>
              <a:pathLst>
                <a:path w="12700" h="857250">
                  <a:moveTo>
                    <a:pt x="0" y="857250"/>
                  </a:moveTo>
                  <a:lnTo>
                    <a:pt x="12192" y="857250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857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9" name="object 33"/>
            <p:cNvSpPr/>
            <p:nvPr/>
          </p:nvSpPr>
          <p:spPr>
            <a:xfrm>
              <a:off x="-160516" y="-4862170"/>
              <a:ext cx="12700" cy="857250"/>
            </a:xfrm>
            <a:custGeom>
              <a:avLst/>
              <a:gdLst/>
              <a:ahLst/>
              <a:cxnLst/>
              <a:rect l="l" t="t" r="r" b="b"/>
              <a:pathLst>
                <a:path w="12700" h="857250">
                  <a:moveTo>
                    <a:pt x="0" y="857250"/>
                  </a:moveTo>
                  <a:lnTo>
                    <a:pt x="12192" y="857250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857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0" name="object 35"/>
            <p:cNvSpPr txBox="1"/>
            <p:nvPr/>
          </p:nvSpPr>
          <p:spPr>
            <a:xfrm>
              <a:off x="1930653" y="-4564737"/>
              <a:ext cx="4256405" cy="13747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</a:pPr>
              <a:r>
                <a:rPr sz="1600" b="1" spc="30" dirty="0">
                  <a:latin typeface="Gulim"/>
                  <a:cs typeface="Gulim"/>
                </a:rPr>
                <a:t>① </a:t>
              </a:r>
              <a:r>
                <a:rPr sz="1600" b="1" spc="15" dirty="0">
                  <a:latin typeface="Gulim"/>
                  <a:cs typeface="Gulim"/>
                </a:rPr>
                <a:t>주문점 방식 </a:t>
              </a:r>
              <a:r>
                <a:rPr sz="1600" b="1" spc="10" dirty="0">
                  <a:latin typeface="Gulim"/>
                  <a:cs typeface="Gulim"/>
                </a:rPr>
                <a:t>(보충의</a:t>
              </a:r>
              <a:r>
                <a:rPr sz="1600" b="1" spc="-285" dirty="0">
                  <a:latin typeface="Gulim"/>
                  <a:cs typeface="Gulim"/>
                </a:rPr>
                <a:t> </a:t>
              </a:r>
              <a:r>
                <a:rPr sz="1600" b="1" dirty="0">
                  <a:latin typeface="Gulim"/>
                  <a:cs typeface="Gulim"/>
                </a:rPr>
                <a:t>기본형)</a:t>
              </a:r>
              <a:endParaRPr sz="1600">
                <a:latin typeface="Gulim"/>
                <a:cs typeface="Gulim"/>
              </a:endParaRPr>
            </a:p>
            <a:p>
              <a:pPr marL="25400">
                <a:lnSpc>
                  <a:spcPct val="100000"/>
                </a:lnSpc>
                <a:spcBef>
                  <a:spcPts val="975"/>
                </a:spcBef>
              </a:pPr>
              <a:r>
                <a:rPr sz="1600" b="1" spc="30" dirty="0">
                  <a:latin typeface="Gulim"/>
                  <a:cs typeface="Gulim"/>
                </a:rPr>
                <a:t>②</a:t>
              </a:r>
              <a:r>
                <a:rPr sz="1600" b="1" spc="-45" dirty="0">
                  <a:latin typeface="Gulim"/>
                  <a:cs typeface="Gulim"/>
                </a:rPr>
                <a:t> </a:t>
              </a:r>
              <a:r>
                <a:rPr sz="1600" b="1" spc="15" dirty="0">
                  <a:latin typeface="Gulim"/>
                  <a:cs typeface="Gulim"/>
                </a:rPr>
                <a:t>더블</a:t>
              </a:r>
              <a:r>
                <a:rPr sz="1600" b="1" spc="-40" dirty="0">
                  <a:latin typeface="Gulim"/>
                  <a:cs typeface="Gulim"/>
                </a:rPr>
                <a:t> </a:t>
              </a:r>
              <a:r>
                <a:rPr sz="1600" b="1" spc="30" dirty="0">
                  <a:latin typeface="Gulim"/>
                  <a:cs typeface="Gulim"/>
                </a:rPr>
                <a:t>빈</a:t>
              </a:r>
              <a:r>
                <a:rPr sz="1600" b="1" spc="-40" dirty="0">
                  <a:latin typeface="Gulim"/>
                  <a:cs typeface="Gulim"/>
                </a:rPr>
                <a:t> </a:t>
              </a:r>
              <a:r>
                <a:rPr sz="1600" b="1" spc="15" dirty="0">
                  <a:latin typeface="Gulim"/>
                  <a:cs typeface="Gulim"/>
                </a:rPr>
                <a:t>방식</a:t>
              </a:r>
              <a:r>
                <a:rPr sz="1600" b="1" spc="-45" dirty="0">
                  <a:latin typeface="Gulim"/>
                  <a:cs typeface="Gulim"/>
                </a:rPr>
                <a:t> </a:t>
              </a:r>
              <a:r>
                <a:rPr sz="1600" b="1" spc="10" dirty="0">
                  <a:latin typeface="Gulim"/>
                  <a:cs typeface="Gulim"/>
                </a:rPr>
                <a:t>(주문점과</a:t>
              </a:r>
              <a:r>
                <a:rPr sz="1600" b="1" spc="-55" dirty="0">
                  <a:latin typeface="Gulim"/>
                  <a:cs typeface="Gulim"/>
                </a:rPr>
                <a:t> </a:t>
              </a:r>
              <a:r>
                <a:rPr sz="1600" b="1" spc="10" dirty="0">
                  <a:latin typeface="Gulim"/>
                  <a:cs typeface="Gulim"/>
                </a:rPr>
                <a:t>주문량이</a:t>
              </a:r>
              <a:r>
                <a:rPr sz="1600" b="1" spc="-45" dirty="0">
                  <a:latin typeface="Gulim"/>
                  <a:cs typeface="Gulim"/>
                </a:rPr>
                <a:t> </a:t>
              </a:r>
              <a:r>
                <a:rPr sz="1600" b="1" spc="15" dirty="0">
                  <a:latin typeface="Gulim"/>
                  <a:cs typeface="Gulim"/>
                </a:rPr>
                <a:t>같은</a:t>
              </a:r>
              <a:r>
                <a:rPr sz="1600" b="1" spc="-45" dirty="0">
                  <a:latin typeface="Gulim"/>
                  <a:cs typeface="Gulim"/>
                </a:rPr>
                <a:t> </a:t>
              </a:r>
              <a:r>
                <a:rPr sz="1600" b="1" spc="5" dirty="0">
                  <a:latin typeface="Gulim"/>
                  <a:cs typeface="Gulim"/>
                </a:rPr>
                <a:t>경우)</a:t>
              </a:r>
              <a:endParaRPr sz="1600">
                <a:latin typeface="Gulim"/>
                <a:cs typeface="Gulim"/>
              </a:endParaRPr>
            </a:p>
            <a:p>
              <a:pPr marL="37465">
                <a:lnSpc>
                  <a:spcPct val="100000"/>
                </a:lnSpc>
                <a:spcBef>
                  <a:spcPts val="1080"/>
                </a:spcBef>
              </a:pPr>
              <a:r>
                <a:rPr sz="1600" b="1" spc="30" dirty="0">
                  <a:latin typeface="Gulim"/>
                  <a:cs typeface="Gulim"/>
                </a:rPr>
                <a:t>③ </a:t>
              </a:r>
              <a:r>
                <a:rPr sz="1600" b="1" spc="15" dirty="0">
                  <a:latin typeface="Gulim"/>
                  <a:cs typeface="Gulim"/>
                </a:rPr>
                <a:t>포장법 </a:t>
              </a:r>
              <a:r>
                <a:rPr sz="1600" b="1" spc="10" dirty="0">
                  <a:latin typeface="Gulim"/>
                  <a:cs typeface="Gulim"/>
                </a:rPr>
                <a:t>(사무의</a:t>
              </a:r>
              <a:r>
                <a:rPr sz="1600" b="1" spc="-245" dirty="0">
                  <a:latin typeface="Gulim"/>
                  <a:cs typeface="Gulim"/>
                </a:rPr>
                <a:t> </a:t>
              </a:r>
              <a:r>
                <a:rPr sz="1600" b="1" dirty="0">
                  <a:latin typeface="Gulim"/>
                  <a:cs typeface="Gulim"/>
                </a:rPr>
                <a:t>간소화)</a:t>
              </a:r>
              <a:endParaRPr sz="1600">
                <a:latin typeface="Gulim"/>
                <a:cs typeface="Gulim"/>
              </a:endParaRPr>
            </a:p>
            <a:p>
              <a:pPr marL="50800">
                <a:lnSpc>
                  <a:spcPct val="100000"/>
                </a:lnSpc>
                <a:spcBef>
                  <a:spcPts val="1080"/>
                </a:spcBef>
              </a:pPr>
              <a:r>
                <a:rPr sz="1600" b="1" spc="30" dirty="0">
                  <a:latin typeface="Gulim"/>
                  <a:cs typeface="Gulim"/>
                </a:rPr>
                <a:t>④ </a:t>
              </a:r>
              <a:r>
                <a:rPr sz="1600" b="1" spc="15" dirty="0">
                  <a:latin typeface="Gulim"/>
                  <a:cs typeface="Gulim"/>
                </a:rPr>
                <a:t>일괄</a:t>
              </a:r>
              <a:r>
                <a:rPr sz="1600" b="1" spc="-180" dirty="0">
                  <a:latin typeface="Gulim"/>
                  <a:cs typeface="Gulim"/>
                </a:rPr>
                <a:t> </a:t>
              </a:r>
              <a:r>
                <a:rPr sz="1600" b="1" spc="5" dirty="0">
                  <a:latin typeface="Gulim"/>
                  <a:cs typeface="Gulim"/>
                </a:rPr>
                <a:t>지출법</a:t>
              </a:r>
              <a:endParaRPr sz="1600">
                <a:latin typeface="Gulim"/>
                <a:cs typeface="Gulim"/>
              </a:endParaRPr>
            </a:p>
          </p:txBody>
        </p:sp>
        <p:sp>
          <p:nvSpPr>
            <p:cNvPr id="251" name="object 36"/>
            <p:cNvSpPr/>
            <p:nvPr/>
          </p:nvSpPr>
          <p:spPr>
            <a:xfrm>
              <a:off x="1058684" y="-4004920"/>
              <a:ext cx="819150" cy="311785"/>
            </a:xfrm>
            <a:custGeom>
              <a:avLst/>
              <a:gdLst/>
              <a:ahLst/>
              <a:cxnLst/>
              <a:rect l="l" t="t" r="r" b="b"/>
              <a:pathLst>
                <a:path w="819150" h="311785">
                  <a:moveTo>
                    <a:pt x="12191" y="298703"/>
                  </a:moveTo>
                  <a:lnTo>
                    <a:pt x="12191" y="0"/>
                  </a:lnTo>
                  <a:lnTo>
                    <a:pt x="0" y="0"/>
                  </a:lnTo>
                  <a:lnTo>
                    <a:pt x="0" y="311657"/>
                  </a:lnTo>
                  <a:lnTo>
                    <a:pt x="6095" y="311657"/>
                  </a:lnTo>
                  <a:lnTo>
                    <a:pt x="6095" y="298703"/>
                  </a:lnTo>
                  <a:lnTo>
                    <a:pt x="12191" y="298703"/>
                  </a:lnTo>
                  <a:close/>
                </a:path>
                <a:path w="819150" h="311785">
                  <a:moveTo>
                    <a:pt x="819149" y="311657"/>
                  </a:moveTo>
                  <a:lnTo>
                    <a:pt x="819149" y="298703"/>
                  </a:lnTo>
                  <a:lnTo>
                    <a:pt x="6095" y="298703"/>
                  </a:lnTo>
                  <a:lnTo>
                    <a:pt x="12191" y="304799"/>
                  </a:lnTo>
                  <a:lnTo>
                    <a:pt x="12191" y="311657"/>
                  </a:lnTo>
                  <a:lnTo>
                    <a:pt x="819149" y="311657"/>
                  </a:lnTo>
                  <a:close/>
                </a:path>
                <a:path w="819150" h="311785">
                  <a:moveTo>
                    <a:pt x="12191" y="311657"/>
                  </a:moveTo>
                  <a:lnTo>
                    <a:pt x="12191" y="304799"/>
                  </a:lnTo>
                  <a:lnTo>
                    <a:pt x="6095" y="298703"/>
                  </a:lnTo>
                  <a:lnTo>
                    <a:pt x="6095" y="311657"/>
                  </a:lnTo>
                  <a:lnTo>
                    <a:pt x="12191" y="3116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2" name="object 37"/>
            <p:cNvSpPr/>
            <p:nvPr/>
          </p:nvSpPr>
          <p:spPr>
            <a:xfrm>
              <a:off x="1058684" y="-4004920"/>
              <a:ext cx="831850" cy="692785"/>
            </a:xfrm>
            <a:custGeom>
              <a:avLst/>
              <a:gdLst/>
              <a:ahLst/>
              <a:cxnLst/>
              <a:rect l="l" t="t" r="r" b="b"/>
              <a:pathLst>
                <a:path w="831850" h="692785">
                  <a:moveTo>
                    <a:pt x="12191" y="679703"/>
                  </a:moveTo>
                  <a:lnTo>
                    <a:pt x="12191" y="0"/>
                  </a:lnTo>
                  <a:lnTo>
                    <a:pt x="0" y="0"/>
                  </a:lnTo>
                  <a:lnTo>
                    <a:pt x="0" y="692657"/>
                  </a:lnTo>
                  <a:lnTo>
                    <a:pt x="6095" y="692657"/>
                  </a:lnTo>
                  <a:lnTo>
                    <a:pt x="6095" y="679703"/>
                  </a:lnTo>
                  <a:lnTo>
                    <a:pt x="12191" y="679703"/>
                  </a:lnTo>
                  <a:close/>
                </a:path>
                <a:path w="831850" h="692785">
                  <a:moveTo>
                    <a:pt x="831341" y="692657"/>
                  </a:moveTo>
                  <a:lnTo>
                    <a:pt x="831341" y="679703"/>
                  </a:lnTo>
                  <a:lnTo>
                    <a:pt x="6095" y="679703"/>
                  </a:lnTo>
                  <a:lnTo>
                    <a:pt x="12191" y="685799"/>
                  </a:lnTo>
                  <a:lnTo>
                    <a:pt x="12191" y="692657"/>
                  </a:lnTo>
                  <a:lnTo>
                    <a:pt x="831341" y="692657"/>
                  </a:lnTo>
                  <a:close/>
                </a:path>
                <a:path w="831850" h="692785">
                  <a:moveTo>
                    <a:pt x="12191" y="692657"/>
                  </a:moveTo>
                  <a:lnTo>
                    <a:pt x="12191" y="685799"/>
                  </a:lnTo>
                  <a:lnTo>
                    <a:pt x="6095" y="679703"/>
                  </a:lnTo>
                  <a:lnTo>
                    <a:pt x="6095" y="692657"/>
                  </a:lnTo>
                  <a:lnTo>
                    <a:pt x="12191" y="6926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3" name="object 38"/>
            <p:cNvSpPr/>
            <p:nvPr/>
          </p:nvSpPr>
          <p:spPr>
            <a:xfrm>
              <a:off x="-160516" y="-4004920"/>
              <a:ext cx="12700" cy="857250"/>
            </a:xfrm>
            <a:custGeom>
              <a:avLst/>
              <a:gdLst/>
              <a:ahLst/>
              <a:cxnLst/>
              <a:rect l="l" t="t" r="r" b="b"/>
              <a:pathLst>
                <a:path w="12700" h="857250">
                  <a:moveTo>
                    <a:pt x="0" y="857250"/>
                  </a:moveTo>
                  <a:lnTo>
                    <a:pt x="12191" y="857250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857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4" name="object 39"/>
            <p:cNvSpPr/>
            <p:nvPr/>
          </p:nvSpPr>
          <p:spPr>
            <a:xfrm>
              <a:off x="-160516" y="-4004920"/>
              <a:ext cx="12700" cy="857250"/>
            </a:xfrm>
            <a:custGeom>
              <a:avLst/>
              <a:gdLst/>
              <a:ahLst/>
              <a:cxnLst/>
              <a:rect l="l" t="t" r="r" b="b"/>
              <a:pathLst>
                <a:path w="12700" h="857250">
                  <a:moveTo>
                    <a:pt x="0" y="857250"/>
                  </a:moveTo>
                  <a:lnTo>
                    <a:pt x="12191" y="857250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857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5" name="object 40"/>
            <p:cNvSpPr/>
            <p:nvPr/>
          </p:nvSpPr>
          <p:spPr>
            <a:xfrm>
              <a:off x="-160516" y="-4004920"/>
              <a:ext cx="12700" cy="857250"/>
            </a:xfrm>
            <a:custGeom>
              <a:avLst/>
              <a:gdLst/>
              <a:ahLst/>
              <a:cxnLst/>
              <a:rect l="l" t="t" r="r" b="b"/>
              <a:pathLst>
                <a:path w="12700" h="857250">
                  <a:moveTo>
                    <a:pt x="0" y="857250"/>
                  </a:moveTo>
                  <a:lnTo>
                    <a:pt x="12191" y="857250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857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6" name="object 41"/>
            <p:cNvSpPr/>
            <p:nvPr/>
          </p:nvSpPr>
          <p:spPr>
            <a:xfrm>
              <a:off x="93230" y="-3007463"/>
              <a:ext cx="1943100" cy="235140"/>
            </a:xfrm>
            <a:custGeom>
              <a:avLst/>
              <a:gdLst/>
              <a:ahLst/>
              <a:cxnLst/>
              <a:rect l="l" t="t" r="r" b="b"/>
              <a:pathLst>
                <a:path w="1943100" h="368300">
                  <a:moveTo>
                    <a:pt x="1943099" y="368046"/>
                  </a:moveTo>
                  <a:lnTo>
                    <a:pt x="1943099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6095" y="368046"/>
                  </a:lnTo>
                  <a:lnTo>
                    <a:pt x="6095" y="12192"/>
                  </a:lnTo>
                  <a:lnTo>
                    <a:pt x="12953" y="6096"/>
                  </a:lnTo>
                  <a:lnTo>
                    <a:pt x="12953" y="12192"/>
                  </a:lnTo>
                  <a:lnTo>
                    <a:pt x="1930145" y="12192"/>
                  </a:lnTo>
                  <a:lnTo>
                    <a:pt x="1930145" y="6096"/>
                  </a:lnTo>
                  <a:lnTo>
                    <a:pt x="1937003" y="12192"/>
                  </a:lnTo>
                  <a:lnTo>
                    <a:pt x="1937003" y="368046"/>
                  </a:lnTo>
                  <a:lnTo>
                    <a:pt x="1943099" y="368046"/>
                  </a:lnTo>
                  <a:close/>
                </a:path>
                <a:path w="1943100" h="368300">
                  <a:moveTo>
                    <a:pt x="12953" y="12192"/>
                  </a:moveTo>
                  <a:lnTo>
                    <a:pt x="12953" y="6096"/>
                  </a:lnTo>
                  <a:lnTo>
                    <a:pt x="6095" y="12192"/>
                  </a:lnTo>
                  <a:lnTo>
                    <a:pt x="12953" y="12192"/>
                  </a:lnTo>
                  <a:close/>
                </a:path>
                <a:path w="1943100" h="368300">
                  <a:moveTo>
                    <a:pt x="12953" y="355092"/>
                  </a:moveTo>
                  <a:lnTo>
                    <a:pt x="12953" y="12192"/>
                  </a:lnTo>
                  <a:lnTo>
                    <a:pt x="6095" y="12192"/>
                  </a:lnTo>
                  <a:lnTo>
                    <a:pt x="6095" y="355092"/>
                  </a:lnTo>
                  <a:lnTo>
                    <a:pt x="12953" y="355092"/>
                  </a:lnTo>
                  <a:close/>
                </a:path>
                <a:path w="1943100" h="368300">
                  <a:moveTo>
                    <a:pt x="1937003" y="355092"/>
                  </a:moveTo>
                  <a:lnTo>
                    <a:pt x="6095" y="355092"/>
                  </a:lnTo>
                  <a:lnTo>
                    <a:pt x="12953" y="361950"/>
                  </a:lnTo>
                  <a:lnTo>
                    <a:pt x="12953" y="368046"/>
                  </a:lnTo>
                  <a:lnTo>
                    <a:pt x="1930145" y="368046"/>
                  </a:lnTo>
                  <a:lnTo>
                    <a:pt x="1930145" y="361950"/>
                  </a:lnTo>
                  <a:lnTo>
                    <a:pt x="1937003" y="355092"/>
                  </a:lnTo>
                  <a:close/>
                </a:path>
                <a:path w="1943100" h="368300">
                  <a:moveTo>
                    <a:pt x="12953" y="368046"/>
                  </a:moveTo>
                  <a:lnTo>
                    <a:pt x="12953" y="361950"/>
                  </a:lnTo>
                  <a:lnTo>
                    <a:pt x="6095" y="355092"/>
                  </a:lnTo>
                  <a:lnTo>
                    <a:pt x="6095" y="368046"/>
                  </a:lnTo>
                  <a:lnTo>
                    <a:pt x="12953" y="368046"/>
                  </a:lnTo>
                  <a:close/>
                </a:path>
                <a:path w="1943100" h="368300">
                  <a:moveTo>
                    <a:pt x="1937003" y="12192"/>
                  </a:moveTo>
                  <a:lnTo>
                    <a:pt x="1930145" y="6096"/>
                  </a:lnTo>
                  <a:lnTo>
                    <a:pt x="1930145" y="12192"/>
                  </a:lnTo>
                  <a:lnTo>
                    <a:pt x="1937003" y="12192"/>
                  </a:lnTo>
                  <a:close/>
                </a:path>
                <a:path w="1943100" h="368300">
                  <a:moveTo>
                    <a:pt x="1937003" y="355092"/>
                  </a:moveTo>
                  <a:lnTo>
                    <a:pt x="1937003" y="12192"/>
                  </a:lnTo>
                  <a:lnTo>
                    <a:pt x="1930145" y="12192"/>
                  </a:lnTo>
                  <a:lnTo>
                    <a:pt x="1930145" y="355092"/>
                  </a:lnTo>
                  <a:lnTo>
                    <a:pt x="1937003" y="355092"/>
                  </a:lnTo>
                  <a:close/>
                </a:path>
                <a:path w="1943100" h="368300">
                  <a:moveTo>
                    <a:pt x="1937003" y="368046"/>
                  </a:moveTo>
                  <a:lnTo>
                    <a:pt x="1937003" y="355092"/>
                  </a:lnTo>
                  <a:lnTo>
                    <a:pt x="1930145" y="361950"/>
                  </a:lnTo>
                  <a:lnTo>
                    <a:pt x="1930145" y="368046"/>
                  </a:lnTo>
                  <a:lnTo>
                    <a:pt x="1937003" y="3680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200"/>
            </a:p>
          </p:txBody>
        </p:sp>
        <p:sp>
          <p:nvSpPr>
            <p:cNvPr id="257" name="object 42"/>
            <p:cNvSpPr txBox="1"/>
            <p:nvPr/>
          </p:nvSpPr>
          <p:spPr>
            <a:xfrm>
              <a:off x="99326" y="-3007231"/>
              <a:ext cx="1931034" cy="235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vert="horz" wrap="square" lIns="0" tIns="61594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98450">
                <a:lnSpc>
                  <a:spcPct val="100000"/>
                </a:lnSpc>
                <a:spcBef>
                  <a:spcPts val="484"/>
                </a:spcBef>
              </a:pPr>
              <a:r>
                <a:rPr sz="1300" b="1" spc="15" dirty="0">
                  <a:latin typeface="Gulim"/>
                  <a:cs typeface="Gulim"/>
                </a:rPr>
                <a:t>정기 발주</a:t>
              </a:r>
              <a:r>
                <a:rPr sz="1300" b="1" spc="-165" dirty="0">
                  <a:latin typeface="Gulim"/>
                  <a:cs typeface="Gulim"/>
                </a:rPr>
                <a:t> </a:t>
              </a:r>
              <a:r>
                <a:rPr sz="1300" b="1" spc="5" dirty="0">
                  <a:latin typeface="Gulim"/>
                  <a:cs typeface="Gulim"/>
                </a:rPr>
                <a:t>방식</a:t>
              </a:r>
              <a:endParaRPr sz="1300" dirty="0">
                <a:latin typeface="Gulim"/>
                <a:cs typeface="Gulim"/>
              </a:endParaRPr>
            </a:p>
          </p:txBody>
        </p:sp>
        <p:sp>
          <p:nvSpPr>
            <p:cNvPr id="258" name="object 43"/>
            <p:cNvSpPr txBox="1"/>
            <p:nvPr/>
          </p:nvSpPr>
          <p:spPr>
            <a:xfrm>
              <a:off x="2311666" y="-2939390"/>
              <a:ext cx="3907154" cy="2451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</a:pPr>
              <a:r>
                <a:rPr sz="1600" b="1" spc="10" dirty="0">
                  <a:solidFill>
                    <a:srgbClr val="FF0000"/>
                  </a:solidFill>
                  <a:latin typeface="Gulim"/>
                  <a:cs typeface="Gulim"/>
                </a:rPr>
                <a:t>(일정 </a:t>
              </a:r>
              <a:r>
                <a:rPr sz="1600" b="1" spc="15" dirty="0">
                  <a:solidFill>
                    <a:srgbClr val="FF0000"/>
                  </a:solidFill>
                  <a:latin typeface="Gulim"/>
                  <a:cs typeface="Gulim"/>
                </a:rPr>
                <a:t>시기 재고 조사 </a:t>
              </a:r>
              <a:r>
                <a:rPr sz="1600" b="1" spc="30" dirty="0">
                  <a:solidFill>
                    <a:srgbClr val="FF0000"/>
                  </a:solidFill>
                  <a:latin typeface="Gulim"/>
                  <a:cs typeface="Gulim"/>
                </a:rPr>
                <a:t>후 </a:t>
              </a:r>
              <a:r>
                <a:rPr sz="1600" b="1" spc="5" dirty="0">
                  <a:solidFill>
                    <a:srgbClr val="FF0000"/>
                  </a:solidFill>
                  <a:latin typeface="Gulim"/>
                  <a:cs typeface="Gulim"/>
                </a:rPr>
                <a:t>발주, </a:t>
              </a:r>
              <a:r>
                <a:rPr sz="1600" b="1" spc="15" dirty="0">
                  <a:solidFill>
                    <a:srgbClr val="FF0000"/>
                  </a:solidFill>
                  <a:latin typeface="Gulim"/>
                  <a:cs typeface="Gulim"/>
                </a:rPr>
                <a:t>발주량</a:t>
              </a:r>
              <a:r>
                <a:rPr sz="1600" b="1" spc="-355" dirty="0">
                  <a:solidFill>
                    <a:srgbClr val="FF0000"/>
                  </a:solidFill>
                  <a:latin typeface="Gulim"/>
                  <a:cs typeface="Gulim"/>
                </a:rPr>
                <a:t> </a:t>
              </a:r>
              <a:r>
                <a:rPr sz="1600" b="1" spc="-5" dirty="0">
                  <a:solidFill>
                    <a:srgbClr val="FF0000"/>
                  </a:solidFill>
                  <a:latin typeface="Gulim"/>
                  <a:cs typeface="Gulim"/>
                </a:rPr>
                <a:t>변화)</a:t>
              </a:r>
              <a:endParaRPr sz="1600" dirty="0">
                <a:latin typeface="Gulim"/>
                <a:cs typeface="Gulim"/>
              </a:endParaRPr>
            </a:p>
          </p:txBody>
        </p:sp>
        <p:sp>
          <p:nvSpPr>
            <p:cNvPr id="259" name="object 44"/>
            <p:cNvSpPr/>
            <p:nvPr/>
          </p:nvSpPr>
          <p:spPr>
            <a:xfrm>
              <a:off x="-160516" y="-3147670"/>
              <a:ext cx="260350" cy="330835"/>
            </a:xfrm>
            <a:custGeom>
              <a:avLst/>
              <a:gdLst/>
              <a:ahLst/>
              <a:cxnLst/>
              <a:rect l="l" t="t" r="r" b="b"/>
              <a:pathLst>
                <a:path w="260350" h="330835">
                  <a:moveTo>
                    <a:pt x="12191" y="317753"/>
                  </a:moveTo>
                  <a:lnTo>
                    <a:pt x="12191" y="0"/>
                  </a:lnTo>
                  <a:lnTo>
                    <a:pt x="0" y="0"/>
                  </a:lnTo>
                  <a:lnTo>
                    <a:pt x="0" y="330707"/>
                  </a:lnTo>
                  <a:lnTo>
                    <a:pt x="6095" y="330707"/>
                  </a:lnTo>
                  <a:lnTo>
                    <a:pt x="6095" y="317753"/>
                  </a:lnTo>
                  <a:lnTo>
                    <a:pt x="12191" y="317753"/>
                  </a:lnTo>
                  <a:close/>
                </a:path>
                <a:path w="260350" h="330835">
                  <a:moveTo>
                    <a:pt x="259841" y="330707"/>
                  </a:moveTo>
                  <a:lnTo>
                    <a:pt x="259841" y="317753"/>
                  </a:lnTo>
                  <a:lnTo>
                    <a:pt x="6095" y="317753"/>
                  </a:lnTo>
                  <a:lnTo>
                    <a:pt x="12191" y="323849"/>
                  </a:lnTo>
                  <a:lnTo>
                    <a:pt x="12191" y="330707"/>
                  </a:lnTo>
                  <a:lnTo>
                    <a:pt x="259841" y="330707"/>
                  </a:lnTo>
                  <a:close/>
                </a:path>
                <a:path w="260350" h="330835">
                  <a:moveTo>
                    <a:pt x="12191" y="330707"/>
                  </a:moveTo>
                  <a:lnTo>
                    <a:pt x="12191" y="323849"/>
                  </a:lnTo>
                  <a:lnTo>
                    <a:pt x="6095" y="317753"/>
                  </a:lnTo>
                  <a:lnTo>
                    <a:pt x="6095" y="330707"/>
                  </a:lnTo>
                  <a:lnTo>
                    <a:pt x="12191" y="3307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0" name="object 46"/>
            <p:cNvSpPr/>
            <p:nvPr/>
          </p:nvSpPr>
          <p:spPr>
            <a:xfrm>
              <a:off x="106184" y="-2423770"/>
              <a:ext cx="1943100" cy="133350"/>
            </a:xfrm>
            <a:custGeom>
              <a:avLst/>
              <a:gdLst/>
              <a:ahLst/>
              <a:cxnLst/>
              <a:rect l="l" t="t" r="r" b="b"/>
              <a:pathLst>
                <a:path w="1943100" h="133350">
                  <a:moveTo>
                    <a:pt x="1943099" y="133350"/>
                  </a:moveTo>
                  <a:lnTo>
                    <a:pt x="1943099" y="0"/>
                  </a:lnTo>
                  <a:lnTo>
                    <a:pt x="0" y="0"/>
                  </a:lnTo>
                  <a:lnTo>
                    <a:pt x="0" y="133350"/>
                  </a:lnTo>
                  <a:lnTo>
                    <a:pt x="6096" y="133350"/>
                  </a:lnTo>
                  <a:lnTo>
                    <a:pt x="6096" y="12954"/>
                  </a:lnTo>
                  <a:lnTo>
                    <a:pt x="12192" y="6858"/>
                  </a:lnTo>
                  <a:lnTo>
                    <a:pt x="12192" y="12954"/>
                  </a:lnTo>
                  <a:lnTo>
                    <a:pt x="1930145" y="12954"/>
                  </a:lnTo>
                  <a:lnTo>
                    <a:pt x="1930145" y="6858"/>
                  </a:lnTo>
                  <a:lnTo>
                    <a:pt x="1936242" y="12954"/>
                  </a:lnTo>
                  <a:lnTo>
                    <a:pt x="1936242" y="133350"/>
                  </a:lnTo>
                  <a:lnTo>
                    <a:pt x="1943099" y="133350"/>
                  </a:lnTo>
                  <a:close/>
                </a:path>
                <a:path w="1943100" h="133350">
                  <a:moveTo>
                    <a:pt x="12192" y="12954"/>
                  </a:moveTo>
                  <a:lnTo>
                    <a:pt x="12192" y="6858"/>
                  </a:lnTo>
                  <a:lnTo>
                    <a:pt x="6096" y="12954"/>
                  </a:lnTo>
                  <a:lnTo>
                    <a:pt x="12192" y="12954"/>
                  </a:lnTo>
                  <a:close/>
                </a:path>
                <a:path w="1943100" h="133350">
                  <a:moveTo>
                    <a:pt x="12192" y="133350"/>
                  </a:moveTo>
                  <a:lnTo>
                    <a:pt x="12192" y="12954"/>
                  </a:lnTo>
                  <a:lnTo>
                    <a:pt x="6096" y="12954"/>
                  </a:lnTo>
                  <a:lnTo>
                    <a:pt x="6096" y="133350"/>
                  </a:lnTo>
                  <a:lnTo>
                    <a:pt x="12192" y="133350"/>
                  </a:lnTo>
                  <a:close/>
                </a:path>
                <a:path w="1943100" h="133350">
                  <a:moveTo>
                    <a:pt x="1936242" y="12954"/>
                  </a:moveTo>
                  <a:lnTo>
                    <a:pt x="1930145" y="6858"/>
                  </a:lnTo>
                  <a:lnTo>
                    <a:pt x="1930145" y="12954"/>
                  </a:lnTo>
                  <a:lnTo>
                    <a:pt x="1936242" y="12954"/>
                  </a:lnTo>
                  <a:close/>
                </a:path>
                <a:path w="1943100" h="133350">
                  <a:moveTo>
                    <a:pt x="1936242" y="133350"/>
                  </a:moveTo>
                  <a:lnTo>
                    <a:pt x="1936242" y="12954"/>
                  </a:lnTo>
                  <a:lnTo>
                    <a:pt x="1930145" y="12954"/>
                  </a:lnTo>
                  <a:lnTo>
                    <a:pt x="1930145" y="133350"/>
                  </a:lnTo>
                  <a:lnTo>
                    <a:pt x="1936242" y="133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1" name="object 47"/>
            <p:cNvSpPr/>
            <p:nvPr/>
          </p:nvSpPr>
          <p:spPr>
            <a:xfrm>
              <a:off x="-160516" y="-3147670"/>
              <a:ext cx="12700" cy="857250"/>
            </a:xfrm>
            <a:custGeom>
              <a:avLst/>
              <a:gdLst/>
              <a:ahLst/>
              <a:cxnLst/>
              <a:rect l="l" t="t" r="r" b="b"/>
              <a:pathLst>
                <a:path w="12700" h="857250">
                  <a:moveTo>
                    <a:pt x="0" y="857250"/>
                  </a:moveTo>
                  <a:lnTo>
                    <a:pt x="12192" y="857250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857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2" name="object 48"/>
            <p:cNvSpPr/>
            <p:nvPr/>
          </p:nvSpPr>
          <p:spPr>
            <a:xfrm>
              <a:off x="-160516" y="-3147670"/>
              <a:ext cx="12700" cy="857250"/>
            </a:xfrm>
            <a:custGeom>
              <a:avLst/>
              <a:gdLst/>
              <a:ahLst/>
              <a:cxnLst/>
              <a:rect l="l" t="t" r="r" b="b"/>
              <a:pathLst>
                <a:path w="12700" h="857250">
                  <a:moveTo>
                    <a:pt x="0" y="857250"/>
                  </a:moveTo>
                  <a:lnTo>
                    <a:pt x="12192" y="857250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857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3" name="object 49"/>
            <p:cNvSpPr/>
            <p:nvPr/>
          </p:nvSpPr>
          <p:spPr>
            <a:xfrm>
              <a:off x="112280" y="-2424286"/>
              <a:ext cx="1930400" cy="362974"/>
            </a:xfrm>
            <a:custGeom>
              <a:avLst/>
              <a:gdLst/>
              <a:ahLst/>
              <a:cxnLst/>
              <a:rect l="l" t="t" r="r" b="b"/>
              <a:pathLst>
                <a:path w="1930400" h="229870">
                  <a:moveTo>
                    <a:pt x="0" y="0"/>
                  </a:moveTo>
                  <a:lnTo>
                    <a:pt x="0" y="229362"/>
                  </a:lnTo>
                  <a:lnTo>
                    <a:pt x="1930145" y="229362"/>
                  </a:lnTo>
                  <a:lnTo>
                    <a:pt x="19301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4" name="object 50"/>
            <p:cNvSpPr/>
            <p:nvPr/>
          </p:nvSpPr>
          <p:spPr>
            <a:xfrm>
              <a:off x="106184" y="-2290420"/>
              <a:ext cx="1943100" cy="235585"/>
            </a:xfrm>
            <a:custGeom>
              <a:avLst/>
              <a:gdLst/>
              <a:ahLst/>
              <a:cxnLst/>
              <a:rect l="l" t="t" r="r" b="b"/>
              <a:pathLst>
                <a:path w="1943100" h="235585">
                  <a:moveTo>
                    <a:pt x="12192" y="222503"/>
                  </a:moveTo>
                  <a:lnTo>
                    <a:pt x="12192" y="0"/>
                  </a:lnTo>
                  <a:lnTo>
                    <a:pt x="0" y="0"/>
                  </a:lnTo>
                  <a:lnTo>
                    <a:pt x="0" y="235457"/>
                  </a:lnTo>
                  <a:lnTo>
                    <a:pt x="6096" y="235457"/>
                  </a:lnTo>
                  <a:lnTo>
                    <a:pt x="6096" y="222503"/>
                  </a:lnTo>
                  <a:lnTo>
                    <a:pt x="12192" y="222503"/>
                  </a:lnTo>
                  <a:close/>
                </a:path>
                <a:path w="1943100" h="235585">
                  <a:moveTo>
                    <a:pt x="1936242" y="222503"/>
                  </a:moveTo>
                  <a:lnTo>
                    <a:pt x="6096" y="222503"/>
                  </a:lnTo>
                  <a:lnTo>
                    <a:pt x="12192" y="228600"/>
                  </a:lnTo>
                  <a:lnTo>
                    <a:pt x="12192" y="235457"/>
                  </a:lnTo>
                  <a:lnTo>
                    <a:pt x="1930145" y="235457"/>
                  </a:lnTo>
                  <a:lnTo>
                    <a:pt x="1930145" y="228600"/>
                  </a:lnTo>
                  <a:lnTo>
                    <a:pt x="1936242" y="222503"/>
                  </a:lnTo>
                  <a:close/>
                </a:path>
                <a:path w="1943100" h="235585">
                  <a:moveTo>
                    <a:pt x="12192" y="235457"/>
                  </a:moveTo>
                  <a:lnTo>
                    <a:pt x="12192" y="228600"/>
                  </a:lnTo>
                  <a:lnTo>
                    <a:pt x="6096" y="222503"/>
                  </a:lnTo>
                  <a:lnTo>
                    <a:pt x="6096" y="235457"/>
                  </a:lnTo>
                  <a:lnTo>
                    <a:pt x="12192" y="235457"/>
                  </a:lnTo>
                  <a:close/>
                </a:path>
                <a:path w="1943100" h="235585">
                  <a:moveTo>
                    <a:pt x="1943099" y="235457"/>
                  </a:moveTo>
                  <a:lnTo>
                    <a:pt x="1943099" y="0"/>
                  </a:lnTo>
                  <a:lnTo>
                    <a:pt x="1930145" y="0"/>
                  </a:lnTo>
                  <a:lnTo>
                    <a:pt x="1930145" y="222503"/>
                  </a:lnTo>
                  <a:lnTo>
                    <a:pt x="1936242" y="222503"/>
                  </a:lnTo>
                  <a:lnTo>
                    <a:pt x="1936242" y="235457"/>
                  </a:lnTo>
                  <a:lnTo>
                    <a:pt x="1943099" y="235457"/>
                  </a:lnTo>
                  <a:close/>
                </a:path>
                <a:path w="1943100" h="235585">
                  <a:moveTo>
                    <a:pt x="1936242" y="235457"/>
                  </a:moveTo>
                  <a:lnTo>
                    <a:pt x="1936242" y="222503"/>
                  </a:lnTo>
                  <a:lnTo>
                    <a:pt x="1930145" y="228600"/>
                  </a:lnTo>
                  <a:lnTo>
                    <a:pt x="1930145" y="235457"/>
                  </a:lnTo>
                  <a:lnTo>
                    <a:pt x="1936242" y="235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5" name="object 51"/>
            <p:cNvSpPr txBox="1"/>
            <p:nvPr/>
          </p:nvSpPr>
          <p:spPr>
            <a:xfrm>
              <a:off x="112280" y="-2408336"/>
              <a:ext cx="1930400" cy="221398"/>
            </a:xfrm>
            <a:prstGeom prst="rect">
              <a:avLst/>
            </a:prstGeom>
            <a:noFill/>
          </p:spPr>
          <p:txBody>
            <a:bodyPr vert="horz" wrap="square" lIns="0" tIns="61594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98450">
                <a:lnSpc>
                  <a:spcPct val="100000"/>
                </a:lnSpc>
                <a:spcBef>
                  <a:spcPts val="484"/>
                </a:spcBef>
              </a:pPr>
              <a:r>
                <a:rPr sz="1200" b="1" spc="15" dirty="0">
                  <a:latin typeface="Gulim"/>
                  <a:cs typeface="Gulim"/>
                </a:rPr>
                <a:t>정수 발주</a:t>
              </a:r>
              <a:r>
                <a:rPr sz="1200" b="1" spc="-165" dirty="0">
                  <a:latin typeface="Gulim"/>
                  <a:cs typeface="Gulim"/>
                </a:rPr>
                <a:t> </a:t>
              </a:r>
              <a:r>
                <a:rPr sz="1200" b="1" spc="5" dirty="0">
                  <a:latin typeface="Gulim"/>
                  <a:cs typeface="Gulim"/>
                </a:rPr>
                <a:t>방식</a:t>
              </a:r>
              <a:endParaRPr sz="1200" dirty="0">
                <a:latin typeface="Gulim"/>
                <a:cs typeface="Gulim"/>
              </a:endParaRPr>
            </a:p>
          </p:txBody>
        </p:sp>
        <p:sp>
          <p:nvSpPr>
            <p:cNvPr id="266" name="object 52"/>
            <p:cNvSpPr txBox="1"/>
            <p:nvPr/>
          </p:nvSpPr>
          <p:spPr>
            <a:xfrm>
              <a:off x="2324608" y="-2354937"/>
              <a:ext cx="3376929" cy="38644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</a:pPr>
              <a:r>
                <a:rPr sz="1400" b="1" spc="10" dirty="0">
                  <a:solidFill>
                    <a:srgbClr val="FF0000"/>
                  </a:solidFill>
                  <a:latin typeface="Gulim"/>
                  <a:cs typeface="Gulim"/>
                </a:rPr>
                <a:t>(불출 </a:t>
              </a:r>
              <a:r>
                <a:rPr sz="1400" b="1" spc="30" dirty="0">
                  <a:solidFill>
                    <a:srgbClr val="FF0000"/>
                  </a:solidFill>
                  <a:latin typeface="Gulim"/>
                  <a:cs typeface="Gulim"/>
                </a:rPr>
                <a:t>시 </a:t>
              </a:r>
              <a:r>
                <a:rPr sz="1400" b="1" spc="10" dirty="0">
                  <a:solidFill>
                    <a:srgbClr val="FF0000"/>
                  </a:solidFill>
                  <a:latin typeface="Gulim"/>
                  <a:cs typeface="Gulim"/>
                </a:rPr>
                <a:t>사용분만 </a:t>
              </a:r>
              <a:r>
                <a:rPr sz="1400" b="1" spc="5" dirty="0">
                  <a:solidFill>
                    <a:srgbClr val="FF0000"/>
                  </a:solidFill>
                  <a:latin typeface="Gulim"/>
                  <a:cs typeface="Gulim"/>
                </a:rPr>
                <a:t>발주, </a:t>
              </a:r>
              <a:r>
                <a:rPr sz="1400" b="1" spc="15" dirty="0">
                  <a:solidFill>
                    <a:srgbClr val="FF0000"/>
                  </a:solidFill>
                  <a:latin typeface="Gulim"/>
                  <a:cs typeface="Gulim"/>
                </a:rPr>
                <a:t>재고량</a:t>
              </a:r>
              <a:r>
                <a:rPr sz="1400" b="1" spc="-280" dirty="0">
                  <a:solidFill>
                    <a:srgbClr val="FF0000"/>
                  </a:solidFill>
                  <a:latin typeface="Gulim"/>
                  <a:cs typeface="Gulim"/>
                </a:rPr>
                <a:t> </a:t>
              </a:r>
              <a:r>
                <a:rPr sz="1400" b="1" spc="5" dirty="0">
                  <a:solidFill>
                    <a:srgbClr val="FF0000"/>
                  </a:solidFill>
                  <a:latin typeface="Gulim"/>
                  <a:cs typeface="Gulim"/>
                </a:rPr>
                <a:t>일정)</a:t>
              </a:r>
              <a:endParaRPr sz="1400">
                <a:latin typeface="Gulim"/>
                <a:cs typeface="Gulim"/>
              </a:endParaRPr>
            </a:p>
          </p:txBody>
        </p:sp>
        <p:sp>
          <p:nvSpPr>
            <p:cNvPr id="267" name="object 53"/>
            <p:cNvSpPr/>
            <p:nvPr/>
          </p:nvSpPr>
          <p:spPr>
            <a:xfrm>
              <a:off x="-160516" y="-2290420"/>
              <a:ext cx="273050" cy="57150"/>
            </a:xfrm>
            <a:custGeom>
              <a:avLst/>
              <a:gdLst/>
              <a:ahLst/>
              <a:cxnLst/>
              <a:rect l="l" t="t" r="r" b="b"/>
              <a:pathLst>
                <a:path w="273050" h="57150">
                  <a:moveTo>
                    <a:pt x="12191" y="44957"/>
                  </a:moveTo>
                  <a:lnTo>
                    <a:pt x="12191" y="0"/>
                  </a:lnTo>
                  <a:lnTo>
                    <a:pt x="0" y="0"/>
                  </a:lnTo>
                  <a:lnTo>
                    <a:pt x="0" y="57149"/>
                  </a:lnTo>
                  <a:lnTo>
                    <a:pt x="6095" y="57149"/>
                  </a:lnTo>
                  <a:lnTo>
                    <a:pt x="6095" y="44957"/>
                  </a:lnTo>
                  <a:lnTo>
                    <a:pt x="12191" y="44957"/>
                  </a:lnTo>
                  <a:close/>
                </a:path>
                <a:path w="273050" h="57150">
                  <a:moveTo>
                    <a:pt x="272795" y="57149"/>
                  </a:moveTo>
                  <a:lnTo>
                    <a:pt x="272795" y="44957"/>
                  </a:lnTo>
                  <a:lnTo>
                    <a:pt x="6095" y="44957"/>
                  </a:lnTo>
                  <a:lnTo>
                    <a:pt x="12191" y="51053"/>
                  </a:lnTo>
                  <a:lnTo>
                    <a:pt x="12191" y="57149"/>
                  </a:lnTo>
                  <a:lnTo>
                    <a:pt x="272795" y="57149"/>
                  </a:lnTo>
                  <a:close/>
                </a:path>
                <a:path w="273050" h="57150">
                  <a:moveTo>
                    <a:pt x="12191" y="57149"/>
                  </a:moveTo>
                  <a:lnTo>
                    <a:pt x="12191" y="51053"/>
                  </a:lnTo>
                  <a:lnTo>
                    <a:pt x="6095" y="44957"/>
                  </a:lnTo>
                  <a:lnTo>
                    <a:pt x="6095" y="57149"/>
                  </a:lnTo>
                  <a:lnTo>
                    <a:pt x="12191" y="57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8" name="object 54"/>
            <p:cNvSpPr/>
            <p:nvPr/>
          </p:nvSpPr>
          <p:spPr>
            <a:xfrm>
              <a:off x="112280" y="-1820266"/>
              <a:ext cx="2628900" cy="356235"/>
            </a:xfrm>
            <a:custGeom>
              <a:avLst/>
              <a:gdLst/>
              <a:ahLst/>
              <a:cxnLst/>
              <a:rect l="l" t="t" r="r" b="b"/>
              <a:pathLst>
                <a:path w="2628900" h="356235">
                  <a:moveTo>
                    <a:pt x="0" y="0"/>
                  </a:moveTo>
                  <a:lnTo>
                    <a:pt x="0" y="355853"/>
                  </a:lnTo>
                  <a:lnTo>
                    <a:pt x="2628900" y="355853"/>
                  </a:lnTo>
                  <a:lnTo>
                    <a:pt x="26289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9" name="object 55"/>
            <p:cNvSpPr/>
            <p:nvPr/>
          </p:nvSpPr>
          <p:spPr>
            <a:xfrm>
              <a:off x="106184" y="-1826363"/>
              <a:ext cx="2641600" cy="368300"/>
            </a:xfrm>
            <a:custGeom>
              <a:avLst/>
              <a:gdLst/>
              <a:ahLst/>
              <a:cxnLst/>
              <a:rect l="l" t="t" r="r" b="b"/>
              <a:pathLst>
                <a:path w="2641600" h="368300">
                  <a:moveTo>
                    <a:pt x="2641092" y="368046"/>
                  </a:moveTo>
                  <a:lnTo>
                    <a:pt x="2641092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6096" y="368046"/>
                  </a:lnTo>
                  <a:lnTo>
                    <a:pt x="6096" y="12192"/>
                  </a:lnTo>
                  <a:lnTo>
                    <a:pt x="12192" y="6096"/>
                  </a:lnTo>
                  <a:lnTo>
                    <a:pt x="12191" y="12192"/>
                  </a:lnTo>
                  <a:lnTo>
                    <a:pt x="2628900" y="12192"/>
                  </a:lnTo>
                  <a:lnTo>
                    <a:pt x="2628900" y="6096"/>
                  </a:lnTo>
                  <a:lnTo>
                    <a:pt x="2634996" y="12192"/>
                  </a:lnTo>
                  <a:lnTo>
                    <a:pt x="2634996" y="368046"/>
                  </a:lnTo>
                  <a:lnTo>
                    <a:pt x="2641092" y="368046"/>
                  </a:lnTo>
                  <a:close/>
                </a:path>
                <a:path w="2641600" h="368300">
                  <a:moveTo>
                    <a:pt x="12191" y="12192"/>
                  </a:moveTo>
                  <a:lnTo>
                    <a:pt x="12192" y="6096"/>
                  </a:lnTo>
                  <a:lnTo>
                    <a:pt x="6096" y="12192"/>
                  </a:lnTo>
                  <a:lnTo>
                    <a:pt x="12191" y="12192"/>
                  </a:lnTo>
                  <a:close/>
                </a:path>
                <a:path w="2641600" h="368300">
                  <a:moveTo>
                    <a:pt x="12191" y="355092"/>
                  </a:moveTo>
                  <a:lnTo>
                    <a:pt x="12191" y="12192"/>
                  </a:lnTo>
                  <a:lnTo>
                    <a:pt x="6096" y="12192"/>
                  </a:lnTo>
                  <a:lnTo>
                    <a:pt x="6096" y="355092"/>
                  </a:lnTo>
                  <a:lnTo>
                    <a:pt x="12191" y="355092"/>
                  </a:lnTo>
                  <a:close/>
                </a:path>
                <a:path w="2641600" h="368300">
                  <a:moveTo>
                    <a:pt x="2634996" y="355092"/>
                  </a:moveTo>
                  <a:lnTo>
                    <a:pt x="6096" y="355092"/>
                  </a:lnTo>
                  <a:lnTo>
                    <a:pt x="12192" y="361950"/>
                  </a:lnTo>
                  <a:lnTo>
                    <a:pt x="12191" y="368046"/>
                  </a:lnTo>
                  <a:lnTo>
                    <a:pt x="2628900" y="368046"/>
                  </a:lnTo>
                  <a:lnTo>
                    <a:pt x="2628900" y="361950"/>
                  </a:lnTo>
                  <a:lnTo>
                    <a:pt x="2634996" y="355092"/>
                  </a:lnTo>
                  <a:close/>
                </a:path>
                <a:path w="2641600" h="368300">
                  <a:moveTo>
                    <a:pt x="12191" y="368046"/>
                  </a:moveTo>
                  <a:lnTo>
                    <a:pt x="12192" y="361950"/>
                  </a:lnTo>
                  <a:lnTo>
                    <a:pt x="6096" y="355092"/>
                  </a:lnTo>
                  <a:lnTo>
                    <a:pt x="6096" y="368046"/>
                  </a:lnTo>
                  <a:lnTo>
                    <a:pt x="12191" y="368046"/>
                  </a:lnTo>
                  <a:close/>
                </a:path>
                <a:path w="2641600" h="368300">
                  <a:moveTo>
                    <a:pt x="2634996" y="12192"/>
                  </a:moveTo>
                  <a:lnTo>
                    <a:pt x="2628900" y="6096"/>
                  </a:lnTo>
                  <a:lnTo>
                    <a:pt x="2628900" y="12192"/>
                  </a:lnTo>
                  <a:lnTo>
                    <a:pt x="2634996" y="12192"/>
                  </a:lnTo>
                  <a:close/>
                </a:path>
                <a:path w="2641600" h="368300">
                  <a:moveTo>
                    <a:pt x="2634996" y="355092"/>
                  </a:moveTo>
                  <a:lnTo>
                    <a:pt x="2634996" y="12192"/>
                  </a:lnTo>
                  <a:lnTo>
                    <a:pt x="2628900" y="12192"/>
                  </a:lnTo>
                  <a:lnTo>
                    <a:pt x="2628900" y="355092"/>
                  </a:lnTo>
                  <a:lnTo>
                    <a:pt x="2634996" y="355092"/>
                  </a:lnTo>
                  <a:close/>
                </a:path>
                <a:path w="2641600" h="368300">
                  <a:moveTo>
                    <a:pt x="2634996" y="368046"/>
                  </a:moveTo>
                  <a:lnTo>
                    <a:pt x="2634996" y="355092"/>
                  </a:lnTo>
                  <a:lnTo>
                    <a:pt x="2628900" y="361950"/>
                  </a:lnTo>
                  <a:lnTo>
                    <a:pt x="2628900" y="368046"/>
                  </a:lnTo>
                  <a:lnTo>
                    <a:pt x="2634996" y="3680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0" name="object 56"/>
            <p:cNvSpPr txBox="1"/>
            <p:nvPr/>
          </p:nvSpPr>
          <p:spPr>
            <a:xfrm>
              <a:off x="112280" y="-1758290"/>
              <a:ext cx="2628900" cy="16561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13995">
                <a:lnSpc>
                  <a:spcPct val="100000"/>
                </a:lnSpc>
              </a:pPr>
              <a:r>
                <a:rPr sz="1200" b="1" spc="10" dirty="0">
                  <a:latin typeface="Gulim"/>
                  <a:cs typeface="Gulim"/>
                </a:rPr>
                <a:t>업자와의 </a:t>
              </a:r>
              <a:r>
                <a:rPr sz="1200" b="1" spc="15" dirty="0">
                  <a:latin typeface="Gulim"/>
                  <a:cs typeface="Gulim"/>
                </a:rPr>
                <a:t>특별 계약</a:t>
              </a:r>
              <a:r>
                <a:rPr sz="1200" b="1" spc="-200" dirty="0">
                  <a:latin typeface="Gulim"/>
                  <a:cs typeface="Gulim"/>
                </a:rPr>
                <a:t> </a:t>
              </a:r>
              <a:r>
                <a:rPr sz="1200" b="1" spc="5" dirty="0">
                  <a:latin typeface="Gulim"/>
                  <a:cs typeface="Gulim"/>
                </a:rPr>
                <a:t>방식</a:t>
              </a:r>
              <a:endParaRPr sz="1200" dirty="0">
                <a:latin typeface="Gulim"/>
                <a:cs typeface="Gulim"/>
              </a:endParaRPr>
            </a:p>
          </p:txBody>
        </p:sp>
        <p:sp>
          <p:nvSpPr>
            <p:cNvPr id="271" name="object 57"/>
            <p:cNvSpPr/>
            <p:nvPr/>
          </p:nvSpPr>
          <p:spPr>
            <a:xfrm>
              <a:off x="-160516" y="-2290420"/>
              <a:ext cx="273050" cy="654685"/>
            </a:xfrm>
            <a:custGeom>
              <a:avLst/>
              <a:gdLst/>
              <a:ahLst/>
              <a:cxnLst/>
              <a:rect l="l" t="t" r="r" b="b"/>
              <a:pathLst>
                <a:path w="273050" h="654685">
                  <a:moveTo>
                    <a:pt x="12191" y="641603"/>
                  </a:moveTo>
                  <a:lnTo>
                    <a:pt x="12191" y="0"/>
                  </a:lnTo>
                  <a:lnTo>
                    <a:pt x="0" y="0"/>
                  </a:lnTo>
                  <a:lnTo>
                    <a:pt x="0" y="654557"/>
                  </a:lnTo>
                  <a:lnTo>
                    <a:pt x="6095" y="654557"/>
                  </a:lnTo>
                  <a:lnTo>
                    <a:pt x="6095" y="641603"/>
                  </a:lnTo>
                  <a:lnTo>
                    <a:pt x="12191" y="641603"/>
                  </a:lnTo>
                  <a:close/>
                </a:path>
                <a:path w="273050" h="654685">
                  <a:moveTo>
                    <a:pt x="272795" y="654557"/>
                  </a:moveTo>
                  <a:lnTo>
                    <a:pt x="272795" y="641603"/>
                  </a:lnTo>
                  <a:lnTo>
                    <a:pt x="6095" y="641603"/>
                  </a:lnTo>
                  <a:lnTo>
                    <a:pt x="12191" y="647699"/>
                  </a:lnTo>
                  <a:lnTo>
                    <a:pt x="12191" y="654557"/>
                  </a:lnTo>
                  <a:lnTo>
                    <a:pt x="272795" y="654557"/>
                  </a:lnTo>
                  <a:close/>
                </a:path>
                <a:path w="273050" h="654685">
                  <a:moveTo>
                    <a:pt x="12191" y="654557"/>
                  </a:moveTo>
                  <a:lnTo>
                    <a:pt x="12191" y="647699"/>
                  </a:lnTo>
                  <a:lnTo>
                    <a:pt x="6095" y="641603"/>
                  </a:lnTo>
                  <a:lnTo>
                    <a:pt x="6095" y="654557"/>
                  </a:lnTo>
                  <a:lnTo>
                    <a:pt x="12191" y="6545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2" name="object 58"/>
            <p:cNvSpPr/>
            <p:nvPr/>
          </p:nvSpPr>
          <p:spPr>
            <a:xfrm>
              <a:off x="1420634" y="-1464413"/>
              <a:ext cx="12700" cy="31750"/>
            </a:xfrm>
            <a:custGeom>
              <a:avLst/>
              <a:gdLst/>
              <a:ahLst/>
              <a:cxnLst/>
              <a:rect l="l" t="t" r="r" b="b"/>
              <a:pathLst>
                <a:path w="12700" h="31750">
                  <a:moveTo>
                    <a:pt x="0" y="31242"/>
                  </a:moveTo>
                  <a:lnTo>
                    <a:pt x="12191" y="31242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31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3" name="object 59"/>
            <p:cNvSpPr/>
            <p:nvPr/>
          </p:nvSpPr>
          <p:spPr>
            <a:xfrm>
              <a:off x="1420634" y="-1464413"/>
              <a:ext cx="12700" cy="31750"/>
            </a:xfrm>
            <a:custGeom>
              <a:avLst/>
              <a:gdLst/>
              <a:ahLst/>
              <a:cxnLst/>
              <a:rect l="l" t="t" r="r" b="b"/>
              <a:pathLst>
                <a:path w="12700" h="31750">
                  <a:moveTo>
                    <a:pt x="0" y="31242"/>
                  </a:moveTo>
                  <a:lnTo>
                    <a:pt x="12191" y="31242"/>
                  </a:lnTo>
                  <a:lnTo>
                    <a:pt x="12191" y="0"/>
                  </a:lnTo>
                  <a:lnTo>
                    <a:pt x="0" y="0"/>
                  </a:lnTo>
                  <a:lnTo>
                    <a:pt x="0" y="31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4" name="object 60"/>
            <p:cNvSpPr txBox="1"/>
            <p:nvPr/>
          </p:nvSpPr>
          <p:spPr>
            <a:xfrm>
              <a:off x="2832100" y="-1867257"/>
              <a:ext cx="4025900" cy="35884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 marR="5080">
                <a:lnSpc>
                  <a:spcPct val="100000"/>
                </a:lnSpc>
              </a:pPr>
              <a:r>
                <a:rPr sz="1300" b="1" spc="15" dirty="0">
                  <a:solidFill>
                    <a:srgbClr val="FF0000"/>
                  </a:solidFill>
                  <a:latin typeface="Gulim"/>
                  <a:cs typeface="Gulim"/>
                </a:rPr>
                <a:t>누가 갖고 있던지 사용한 량에 </a:t>
              </a:r>
              <a:r>
                <a:rPr sz="1300" b="1" spc="10" dirty="0">
                  <a:solidFill>
                    <a:srgbClr val="FF0000"/>
                  </a:solidFill>
                  <a:latin typeface="Gulim"/>
                  <a:cs typeface="Gulim"/>
                </a:rPr>
                <a:t>대해서는</a:t>
              </a:r>
              <a:r>
                <a:rPr sz="1300" b="1" spc="-345" dirty="0">
                  <a:solidFill>
                    <a:srgbClr val="FF0000"/>
                  </a:solidFill>
                  <a:latin typeface="Gulim"/>
                  <a:cs typeface="Gulim"/>
                </a:rPr>
                <a:t> </a:t>
              </a:r>
              <a:r>
                <a:rPr sz="1300" b="1" spc="5" dirty="0">
                  <a:solidFill>
                    <a:srgbClr val="FF0000"/>
                  </a:solidFill>
                  <a:latin typeface="Gulim"/>
                  <a:cs typeface="Gulim"/>
                </a:rPr>
                <a:t>금액  </a:t>
              </a:r>
              <a:r>
                <a:rPr sz="1300" b="1" spc="30" dirty="0">
                  <a:solidFill>
                    <a:srgbClr val="FF0000"/>
                  </a:solidFill>
                  <a:latin typeface="Gulim"/>
                  <a:cs typeface="Gulim"/>
                </a:rPr>
                <a:t>을 </a:t>
              </a:r>
              <a:r>
                <a:rPr sz="1300" b="1" spc="5" dirty="0">
                  <a:solidFill>
                    <a:srgbClr val="FF0000"/>
                  </a:solidFill>
                  <a:latin typeface="Gulim"/>
                  <a:cs typeface="Gulim"/>
                </a:rPr>
                <a:t>지불하고, </a:t>
              </a:r>
              <a:r>
                <a:rPr sz="1300" b="1" spc="15" dirty="0">
                  <a:solidFill>
                    <a:srgbClr val="FF0000"/>
                  </a:solidFill>
                  <a:latin typeface="Gulim"/>
                  <a:cs typeface="Gulim"/>
                </a:rPr>
                <a:t>관리는 </a:t>
              </a:r>
              <a:r>
                <a:rPr sz="1300" b="1" spc="10" dirty="0">
                  <a:solidFill>
                    <a:srgbClr val="FF0000"/>
                  </a:solidFill>
                  <a:latin typeface="Gulim"/>
                  <a:cs typeface="Gulim"/>
                </a:rPr>
                <a:t>업체에서 </a:t>
              </a:r>
              <a:r>
                <a:rPr sz="1300" b="1" spc="15" dirty="0">
                  <a:solidFill>
                    <a:srgbClr val="FF0000"/>
                  </a:solidFill>
                  <a:latin typeface="Gulim"/>
                  <a:cs typeface="Gulim"/>
                </a:rPr>
                <a:t>하는</a:t>
              </a:r>
              <a:r>
                <a:rPr sz="1300" b="1" spc="-290" dirty="0">
                  <a:solidFill>
                    <a:srgbClr val="FF0000"/>
                  </a:solidFill>
                  <a:latin typeface="Gulim"/>
                  <a:cs typeface="Gulim"/>
                </a:rPr>
                <a:t> </a:t>
              </a:r>
              <a:r>
                <a:rPr sz="1300" b="1" spc="5" dirty="0">
                  <a:solidFill>
                    <a:srgbClr val="FF0000"/>
                  </a:solidFill>
                  <a:latin typeface="Gulim"/>
                  <a:cs typeface="Gulim"/>
                </a:rPr>
                <a:t>방식</a:t>
              </a:r>
              <a:endParaRPr sz="1300" dirty="0">
                <a:latin typeface="Gulim"/>
                <a:cs typeface="Gulim"/>
              </a:endParaRPr>
            </a:p>
          </p:txBody>
        </p:sp>
        <p:sp>
          <p:nvSpPr>
            <p:cNvPr id="275" name="object 62"/>
            <p:cNvSpPr txBox="1"/>
            <p:nvPr/>
          </p:nvSpPr>
          <p:spPr>
            <a:xfrm>
              <a:off x="1930654" y="-1326237"/>
              <a:ext cx="4707255" cy="69467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</a:pPr>
              <a:r>
                <a:rPr sz="1400" b="1" spc="30" dirty="0">
                  <a:latin typeface="Gulim"/>
                  <a:cs typeface="Gulim"/>
                </a:rPr>
                <a:t>①</a:t>
              </a:r>
              <a:r>
                <a:rPr sz="1400" b="1" spc="-45" dirty="0">
                  <a:latin typeface="Gulim"/>
                  <a:cs typeface="Gulim"/>
                </a:rPr>
                <a:t> </a:t>
              </a:r>
              <a:r>
                <a:rPr sz="1400" b="1" spc="15" dirty="0">
                  <a:latin typeface="Gulim"/>
                  <a:cs typeface="Gulim"/>
                </a:rPr>
                <a:t>단가</a:t>
              </a:r>
              <a:r>
                <a:rPr sz="1400" b="1" spc="-40" dirty="0">
                  <a:latin typeface="Gulim"/>
                  <a:cs typeface="Gulim"/>
                </a:rPr>
                <a:t> </a:t>
              </a:r>
              <a:r>
                <a:rPr sz="1400" b="1" spc="15" dirty="0">
                  <a:latin typeface="Gulim"/>
                  <a:cs typeface="Gulim"/>
                </a:rPr>
                <a:t>계약</a:t>
              </a:r>
              <a:r>
                <a:rPr sz="1400" b="1" spc="-45" dirty="0">
                  <a:latin typeface="Gulim"/>
                  <a:cs typeface="Gulim"/>
                </a:rPr>
                <a:t> </a:t>
              </a:r>
              <a:r>
                <a:rPr sz="1400" b="1" spc="15" dirty="0">
                  <a:latin typeface="Gulim"/>
                  <a:cs typeface="Gulim"/>
                </a:rPr>
                <a:t>분납</a:t>
              </a:r>
              <a:r>
                <a:rPr sz="1400" b="1" spc="-40" dirty="0">
                  <a:latin typeface="Gulim"/>
                  <a:cs typeface="Gulim"/>
                </a:rPr>
                <a:t> </a:t>
              </a:r>
              <a:r>
                <a:rPr sz="1400" b="1" spc="15" dirty="0">
                  <a:latin typeface="Gulim"/>
                  <a:cs typeface="Gulim"/>
                </a:rPr>
                <a:t>방식</a:t>
              </a:r>
              <a:r>
                <a:rPr sz="1400" b="1" spc="-45" dirty="0">
                  <a:latin typeface="Gulim"/>
                  <a:cs typeface="Gulim"/>
                </a:rPr>
                <a:t> </a:t>
              </a:r>
              <a:r>
                <a:rPr sz="1400" b="1" spc="10" dirty="0">
                  <a:latin typeface="Gulim"/>
                  <a:cs typeface="Gulim"/>
                </a:rPr>
                <a:t>(재고를</a:t>
              </a:r>
              <a:r>
                <a:rPr sz="1400" b="1" spc="-50" dirty="0">
                  <a:latin typeface="Gulim"/>
                  <a:cs typeface="Gulim"/>
                </a:rPr>
                <a:t> </a:t>
              </a:r>
              <a:r>
                <a:rPr sz="1400" b="1" spc="15" dirty="0">
                  <a:latin typeface="Gulim"/>
                  <a:cs typeface="Gulim"/>
                </a:rPr>
                <a:t>보면서</a:t>
              </a:r>
              <a:r>
                <a:rPr sz="1400" b="1" spc="-45" dirty="0">
                  <a:latin typeface="Gulim"/>
                  <a:cs typeface="Gulim"/>
                </a:rPr>
                <a:t> </a:t>
              </a:r>
              <a:r>
                <a:rPr sz="1400" b="1" spc="15" dirty="0">
                  <a:latin typeface="Gulim"/>
                  <a:cs typeface="Gulim"/>
                </a:rPr>
                <a:t>소량씩</a:t>
              </a:r>
              <a:r>
                <a:rPr sz="1400" b="1" spc="-45" dirty="0">
                  <a:latin typeface="Gulim"/>
                  <a:cs typeface="Gulim"/>
                </a:rPr>
                <a:t> </a:t>
              </a:r>
              <a:r>
                <a:rPr sz="1400" b="1" spc="-5" dirty="0">
                  <a:latin typeface="Gulim"/>
                  <a:cs typeface="Gulim"/>
                </a:rPr>
                <a:t>분납)</a:t>
              </a:r>
              <a:endParaRPr sz="1400" dirty="0">
                <a:latin typeface="Gulim"/>
                <a:cs typeface="Gulim"/>
              </a:endParaRPr>
            </a:p>
            <a:p>
              <a:pPr marL="25400">
                <a:lnSpc>
                  <a:spcPct val="100000"/>
                </a:lnSpc>
                <a:spcBef>
                  <a:spcPts val="975"/>
                </a:spcBef>
              </a:pPr>
              <a:r>
                <a:rPr sz="1400" b="1" spc="30" dirty="0">
                  <a:latin typeface="Gulim"/>
                  <a:cs typeface="Gulim"/>
                </a:rPr>
                <a:t>② </a:t>
              </a:r>
              <a:r>
                <a:rPr sz="1400" b="1" spc="15" dirty="0">
                  <a:latin typeface="Gulim"/>
                  <a:cs typeface="Gulim"/>
                </a:rPr>
                <a:t>예탁품</a:t>
              </a:r>
              <a:r>
                <a:rPr sz="1400" b="1" spc="-195" dirty="0">
                  <a:latin typeface="Gulim"/>
                  <a:cs typeface="Gulim"/>
                </a:rPr>
                <a:t> </a:t>
              </a:r>
              <a:r>
                <a:rPr sz="1400" b="1" spc="5" dirty="0">
                  <a:latin typeface="Gulim"/>
                  <a:cs typeface="Gulim"/>
                </a:rPr>
                <a:t>제도</a:t>
              </a:r>
              <a:endParaRPr sz="1400" dirty="0">
                <a:latin typeface="Gulim"/>
                <a:cs typeface="Gulim"/>
              </a:endParaRPr>
            </a:p>
          </p:txBody>
        </p:sp>
        <p:sp>
          <p:nvSpPr>
            <p:cNvPr id="276" name="object 63"/>
            <p:cNvSpPr/>
            <p:nvPr/>
          </p:nvSpPr>
          <p:spPr>
            <a:xfrm>
              <a:off x="1420634" y="-1433170"/>
              <a:ext cx="431800" cy="228600"/>
            </a:xfrm>
            <a:custGeom>
              <a:avLst/>
              <a:gdLst/>
              <a:ahLst/>
              <a:cxnLst/>
              <a:rect l="l" t="t" r="r" b="b"/>
              <a:pathLst>
                <a:path w="431800" h="228600">
                  <a:moveTo>
                    <a:pt x="12191" y="216407"/>
                  </a:moveTo>
                  <a:lnTo>
                    <a:pt x="12191" y="0"/>
                  </a:lnTo>
                  <a:lnTo>
                    <a:pt x="0" y="0"/>
                  </a:lnTo>
                  <a:lnTo>
                    <a:pt x="0" y="228599"/>
                  </a:lnTo>
                  <a:lnTo>
                    <a:pt x="6095" y="228599"/>
                  </a:lnTo>
                  <a:lnTo>
                    <a:pt x="6095" y="216407"/>
                  </a:lnTo>
                  <a:lnTo>
                    <a:pt x="12191" y="216407"/>
                  </a:lnTo>
                  <a:close/>
                </a:path>
                <a:path w="431800" h="228600">
                  <a:moveTo>
                    <a:pt x="431291" y="228599"/>
                  </a:moveTo>
                  <a:lnTo>
                    <a:pt x="431291" y="216407"/>
                  </a:lnTo>
                  <a:lnTo>
                    <a:pt x="6095" y="216407"/>
                  </a:lnTo>
                  <a:lnTo>
                    <a:pt x="12191" y="222503"/>
                  </a:lnTo>
                  <a:lnTo>
                    <a:pt x="12191" y="228599"/>
                  </a:lnTo>
                  <a:lnTo>
                    <a:pt x="431291" y="228599"/>
                  </a:lnTo>
                  <a:close/>
                </a:path>
                <a:path w="431800" h="228600">
                  <a:moveTo>
                    <a:pt x="12191" y="228599"/>
                  </a:moveTo>
                  <a:lnTo>
                    <a:pt x="12191" y="222503"/>
                  </a:lnTo>
                  <a:lnTo>
                    <a:pt x="6095" y="216407"/>
                  </a:lnTo>
                  <a:lnTo>
                    <a:pt x="6095" y="228599"/>
                  </a:lnTo>
                  <a:lnTo>
                    <a:pt x="12191" y="2285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7" name="object 64"/>
            <p:cNvSpPr/>
            <p:nvPr/>
          </p:nvSpPr>
          <p:spPr>
            <a:xfrm>
              <a:off x="1420634" y="-1433170"/>
              <a:ext cx="444500" cy="597535"/>
            </a:xfrm>
            <a:custGeom>
              <a:avLst/>
              <a:gdLst/>
              <a:ahLst/>
              <a:cxnLst/>
              <a:rect l="l" t="t" r="r" b="b"/>
              <a:pathLst>
                <a:path w="444500" h="597534">
                  <a:moveTo>
                    <a:pt x="12191" y="584453"/>
                  </a:moveTo>
                  <a:lnTo>
                    <a:pt x="12191" y="0"/>
                  </a:lnTo>
                  <a:lnTo>
                    <a:pt x="0" y="0"/>
                  </a:lnTo>
                  <a:lnTo>
                    <a:pt x="0" y="597407"/>
                  </a:lnTo>
                  <a:lnTo>
                    <a:pt x="6095" y="597407"/>
                  </a:lnTo>
                  <a:lnTo>
                    <a:pt x="6095" y="584453"/>
                  </a:lnTo>
                  <a:lnTo>
                    <a:pt x="12191" y="584453"/>
                  </a:lnTo>
                  <a:close/>
                </a:path>
                <a:path w="444500" h="597534">
                  <a:moveTo>
                    <a:pt x="444245" y="597407"/>
                  </a:moveTo>
                  <a:lnTo>
                    <a:pt x="444245" y="584453"/>
                  </a:lnTo>
                  <a:lnTo>
                    <a:pt x="6095" y="584453"/>
                  </a:lnTo>
                  <a:lnTo>
                    <a:pt x="12191" y="590549"/>
                  </a:lnTo>
                  <a:lnTo>
                    <a:pt x="12191" y="597407"/>
                  </a:lnTo>
                  <a:lnTo>
                    <a:pt x="444245" y="597407"/>
                  </a:lnTo>
                  <a:close/>
                </a:path>
                <a:path w="444500" h="597534">
                  <a:moveTo>
                    <a:pt x="12191" y="597407"/>
                  </a:moveTo>
                  <a:lnTo>
                    <a:pt x="12191" y="590549"/>
                  </a:lnTo>
                  <a:lnTo>
                    <a:pt x="6095" y="584453"/>
                  </a:lnTo>
                  <a:lnTo>
                    <a:pt x="6095" y="597407"/>
                  </a:lnTo>
                  <a:lnTo>
                    <a:pt x="12191" y="5974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158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사입</a:t>
            </a:r>
            <a:r>
              <a:rPr lang="ko-KR" altLang="en-US" b="1" dirty="0"/>
              <a:t>               소매 </a:t>
            </a:r>
            <a:r>
              <a:rPr lang="ko-KR" altLang="en-US" b="1" dirty="0" smtClean="0"/>
              <a:t>프로세스</a:t>
            </a:r>
            <a:endParaRPr lang="en-US" altLang="ko-KR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-49Page-</a:t>
            </a:r>
            <a:endParaRPr lang="ko-KR" altLang="en-US" dirty="0"/>
          </a:p>
        </p:txBody>
      </p:sp>
      <p:sp>
        <p:nvSpPr>
          <p:cNvPr id="118" name="왼쪽/오른쪽 화살표 117"/>
          <p:cNvSpPr/>
          <p:nvPr/>
        </p:nvSpPr>
        <p:spPr>
          <a:xfrm>
            <a:off x="692696" y="1383757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40575" y="1808666"/>
            <a:ext cx="2850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pc="25" dirty="0" err="1" smtClean="0"/>
              <a:t>사입</a:t>
            </a:r>
            <a:r>
              <a:rPr lang="ko-KR" altLang="en-US" b="1" spc="25" dirty="0" smtClean="0"/>
              <a:t> 발주 </a:t>
            </a:r>
            <a:r>
              <a:rPr lang="ko-KR" altLang="en-US" b="1" spc="20" dirty="0"/>
              <a:t>방식의</a:t>
            </a:r>
            <a:r>
              <a:rPr lang="ko-KR" altLang="en-US" b="1" spc="-240" dirty="0"/>
              <a:t> </a:t>
            </a:r>
            <a:r>
              <a:rPr lang="ko-KR" altLang="en-US" b="1" spc="-240" dirty="0" smtClean="0"/>
              <a:t>상세 </a:t>
            </a:r>
            <a:r>
              <a:rPr lang="ko-KR" altLang="en-US" b="1" dirty="0" smtClean="0"/>
              <a:t>분류</a:t>
            </a:r>
            <a:endParaRPr lang="ko-KR" altLang="en-US" b="1" dirty="0"/>
          </a:p>
        </p:txBody>
      </p:sp>
      <p:sp>
        <p:nvSpPr>
          <p:cNvPr id="219" name="object 63"/>
          <p:cNvSpPr txBox="1"/>
          <p:nvPr/>
        </p:nvSpPr>
        <p:spPr>
          <a:xfrm>
            <a:off x="-40575" y="4203193"/>
            <a:ext cx="6499585" cy="775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45"/>
              </a:lnSpc>
            </a:pPr>
            <a:r>
              <a:rPr sz="1300" b="1" spc="5" dirty="0" smtClean="0">
                <a:solidFill>
                  <a:srgbClr val="FF0000"/>
                </a:solidFill>
                <a:latin typeface="Gulim"/>
                <a:cs typeface="Gulim"/>
              </a:rPr>
              <a:t>1</a:t>
            </a:r>
            <a:r>
              <a:rPr sz="1300" b="1" spc="5" dirty="0">
                <a:solidFill>
                  <a:srgbClr val="FF0000"/>
                </a:solidFill>
                <a:latin typeface="Gulim"/>
                <a:cs typeface="Gulim"/>
              </a:rPr>
              <a:t>. </a:t>
            </a:r>
            <a:r>
              <a:rPr sz="1300" b="1" spc="20" dirty="0">
                <a:solidFill>
                  <a:srgbClr val="FF0000"/>
                </a:solidFill>
                <a:latin typeface="Gulim"/>
                <a:cs typeface="Gulim"/>
              </a:rPr>
              <a:t>주문 </a:t>
            </a:r>
            <a:r>
              <a:rPr sz="1300" b="1" spc="30" dirty="0">
                <a:solidFill>
                  <a:srgbClr val="FF0000"/>
                </a:solidFill>
                <a:latin typeface="Gulim"/>
                <a:cs typeface="Gulim"/>
              </a:rPr>
              <a:t>점</a:t>
            </a:r>
            <a:r>
              <a:rPr sz="1300" b="1" spc="-24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20" dirty="0">
                <a:solidFill>
                  <a:srgbClr val="FF0000"/>
                </a:solidFill>
                <a:latin typeface="Gulim"/>
                <a:cs typeface="Gulim"/>
              </a:rPr>
              <a:t>방식</a:t>
            </a:r>
            <a:endParaRPr sz="1300" dirty="0">
              <a:latin typeface="Gulim"/>
              <a:cs typeface="Gulim"/>
            </a:endParaRPr>
          </a:p>
          <a:p>
            <a:pPr marL="266065" marR="5080">
              <a:lnSpc>
                <a:spcPct val="120000"/>
              </a:lnSpc>
              <a:spcBef>
                <a:spcPts val="280"/>
              </a:spcBef>
            </a:pPr>
            <a:r>
              <a:rPr sz="1300" b="1" spc="15" dirty="0">
                <a:latin typeface="Gulim"/>
                <a:cs typeface="Gulim"/>
              </a:rPr>
              <a:t>정량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발주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방식의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0" dirty="0">
                <a:latin typeface="Gulim"/>
                <a:cs typeface="Gulim"/>
              </a:rPr>
              <a:t>기본형으로</a:t>
            </a:r>
            <a:r>
              <a:rPr sz="1300" b="1" spc="-45" dirty="0">
                <a:latin typeface="Gulim"/>
                <a:cs typeface="Gulim"/>
              </a:rPr>
              <a:t> </a:t>
            </a:r>
            <a:r>
              <a:rPr sz="1300" b="1" spc="10" dirty="0">
                <a:latin typeface="Gulim"/>
                <a:cs typeface="Gulim"/>
              </a:rPr>
              <a:t>재고량이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결정된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주문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점까지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0" dirty="0">
                <a:latin typeface="Gulim"/>
                <a:cs typeface="Gulim"/>
              </a:rPr>
              <a:t>감소했을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5" dirty="0">
                <a:latin typeface="Gulim"/>
                <a:cs typeface="Gulim"/>
              </a:rPr>
              <a:t>때,</a:t>
            </a:r>
            <a:r>
              <a:rPr sz="1300" b="1" spc="-20" dirty="0">
                <a:latin typeface="Gulim"/>
                <a:cs typeface="Gulim"/>
              </a:rPr>
              <a:t> </a:t>
            </a:r>
            <a:r>
              <a:rPr sz="1300" b="1" spc="5" dirty="0">
                <a:latin typeface="Gulim"/>
                <a:cs typeface="Gulim"/>
              </a:rPr>
              <a:t>일정량을  </a:t>
            </a:r>
            <a:r>
              <a:rPr sz="1300" b="1" spc="15" dirty="0">
                <a:latin typeface="Gulim"/>
                <a:cs typeface="Gulim"/>
              </a:rPr>
              <a:t>발주해 나가는</a:t>
            </a:r>
            <a:r>
              <a:rPr sz="1300" b="1" spc="-180" dirty="0">
                <a:latin typeface="Gulim"/>
                <a:cs typeface="Gulim"/>
              </a:rPr>
              <a:t> </a:t>
            </a:r>
            <a:r>
              <a:rPr sz="1300" b="1" spc="5" dirty="0">
                <a:latin typeface="Gulim"/>
                <a:cs typeface="Gulim"/>
              </a:rPr>
              <a:t>방식이다.</a:t>
            </a:r>
            <a:endParaRPr sz="1300" dirty="0">
              <a:latin typeface="Gulim"/>
              <a:cs typeface="Gulim"/>
            </a:endParaRPr>
          </a:p>
        </p:txBody>
      </p:sp>
      <p:sp>
        <p:nvSpPr>
          <p:cNvPr id="78" name="object 2"/>
          <p:cNvSpPr txBox="1">
            <a:spLocks noGrp="1"/>
          </p:cNvSpPr>
          <p:nvPr>
            <p:ph type="title"/>
          </p:nvPr>
        </p:nvSpPr>
        <p:spPr>
          <a:xfrm>
            <a:off x="28843" y="2470319"/>
            <a:ext cx="232424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25" dirty="0">
                <a:solidFill>
                  <a:schemeClr val="tx1"/>
                </a:solidFill>
              </a:rPr>
              <a:t>정량 발주</a:t>
            </a:r>
            <a:r>
              <a:rPr sz="1800" b="1" spc="-229" dirty="0">
                <a:solidFill>
                  <a:schemeClr val="tx1"/>
                </a:solidFill>
              </a:rPr>
              <a:t> </a:t>
            </a:r>
            <a:r>
              <a:rPr sz="1800" b="1" dirty="0">
                <a:solidFill>
                  <a:schemeClr val="tx1"/>
                </a:solidFill>
              </a:rPr>
              <a:t>방식</a:t>
            </a:r>
          </a:p>
        </p:txBody>
      </p:sp>
      <p:sp>
        <p:nvSpPr>
          <p:cNvPr id="79" name="object 3"/>
          <p:cNvSpPr txBox="1"/>
          <p:nvPr/>
        </p:nvSpPr>
        <p:spPr>
          <a:xfrm>
            <a:off x="28843" y="2846201"/>
            <a:ext cx="260432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500" b="1" spc="10" dirty="0">
                <a:solidFill>
                  <a:srgbClr val="FF0000"/>
                </a:solidFill>
                <a:latin typeface="Gulim"/>
                <a:cs typeface="Gulim"/>
              </a:rPr>
              <a:t>재고량이</a:t>
            </a:r>
            <a:r>
              <a:rPr sz="1500" b="1" spc="-4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500" b="1" spc="15" dirty="0">
                <a:solidFill>
                  <a:srgbClr val="FF0000"/>
                </a:solidFill>
                <a:latin typeface="Gulim"/>
                <a:cs typeface="Gulim"/>
              </a:rPr>
              <a:t>일정한</a:t>
            </a:r>
            <a:r>
              <a:rPr sz="15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500" b="1" spc="15" dirty="0">
                <a:solidFill>
                  <a:srgbClr val="FF0000"/>
                </a:solidFill>
                <a:latin typeface="Gulim"/>
                <a:cs typeface="Gulim"/>
              </a:rPr>
              <a:t>재고</a:t>
            </a:r>
            <a:r>
              <a:rPr sz="15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500" b="1" spc="10" dirty="0">
                <a:solidFill>
                  <a:srgbClr val="FF0000"/>
                </a:solidFill>
                <a:latin typeface="Gulim"/>
                <a:cs typeface="Gulim"/>
              </a:rPr>
              <a:t>수준까지</a:t>
            </a:r>
            <a:r>
              <a:rPr sz="15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500" b="1" spc="10" dirty="0">
                <a:solidFill>
                  <a:srgbClr val="FF0000"/>
                </a:solidFill>
                <a:latin typeface="Gulim"/>
                <a:cs typeface="Gulim"/>
              </a:rPr>
              <a:t>떨어지면</a:t>
            </a:r>
            <a:r>
              <a:rPr sz="1500" b="1" spc="-4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500" b="1" spc="10" dirty="0">
                <a:solidFill>
                  <a:srgbClr val="FF0000"/>
                </a:solidFill>
                <a:latin typeface="Gulim"/>
                <a:cs typeface="Gulim"/>
              </a:rPr>
              <a:t>일정량을</a:t>
            </a:r>
            <a:r>
              <a:rPr sz="15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500" b="1" spc="10" dirty="0">
                <a:solidFill>
                  <a:srgbClr val="FF0000"/>
                </a:solidFill>
                <a:latin typeface="Gulim"/>
                <a:cs typeface="Gulim"/>
              </a:rPr>
              <a:t>발주하여</a:t>
            </a:r>
            <a:r>
              <a:rPr sz="1500" b="1" spc="-4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500" b="1" spc="15" dirty="0">
                <a:solidFill>
                  <a:srgbClr val="FF0000"/>
                </a:solidFill>
                <a:latin typeface="Gulim"/>
                <a:cs typeface="Gulim"/>
              </a:rPr>
              <a:t>재고를</a:t>
            </a:r>
            <a:r>
              <a:rPr sz="15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500" b="1" spc="5" dirty="0">
                <a:solidFill>
                  <a:srgbClr val="FF0000"/>
                </a:solidFill>
                <a:latin typeface="Gulim"/>
                <a:cs typeface="Gulim"/>
              </a:rPr>
              <a:t>처리해  </a:t>
            </a:r>
            <a:r>
              <a:rPr sz="1500" b="1" spc="15" dirty="0">
                <a:solidFill>
                  <a:srgbClr val="FF0000"/>
                </a:solidFill>
                <a:latin typeface="Gulim"/>
                <a:cs typeface="Gulim"/>
              </a:rPr>
              <a:t>나가는</a:t>
            </a:r>
            <a:r>
              <a:rPr sz="1500" b="1" spc="-13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500" b="1" dirty="0">
                <a:solidFill>
                  <a:srgbClr val="FF0000"/>
                </a:solidFill>
                <a:latin typeface="Gulim"/>
                <a:cs typeface="Gulim"/>
              </a:rPr>
              <a:t>방식이다.</a:t>
            </a:r>
            <a:endParaRPr sz="1500" dirty="0">
              <a:latin typeface="Gulim"/>
              <a:cs typeface="Gulim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679713" y="2063971"/>
            <a:ext cx="4030600" cy="2115233"/>
            <a:chOff x="1630648" y="3355620"/>
            <a:chExt cx="4354843" cy="3441699"/>
          </a:xfrm>
        </p:grpSpPr>
        <p:sp>
          <p:nvSpPr>
            <p:cNvPr id="80" name="object 4"/>
            <p:cNvSpPr/>
            <p:nvPr/>
          </p:nvSpPr>
          <p:spPr>
            <a:xfrm>
              <a:off x="1997297" y="3355620"/>
              <a:ext cx="0" cy="203200"/>
            </a:xfrm>
            <a:custGeom>
              <a:avLst/>
              <a:gdLst/>
              <a:ahLst/>
              <a:cxnLst/>
              <a:rect l="l" t="t" r="r" b="b"/>
              <a:pathLst>
                <a:path h="203200">
                  <a:moveTo>
                    <a:pt x="0" y="0"/>
                  </a:moveTo>
                  <a:lnTo>
                    <a:pt x="0" y="202692"/>
                  </a:lnTo>
                </a:path>
              </a:pathLst>
            </a:custGeom>
            <a:ln w="129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5"/>
            <p:cNvSpPr/>
            <p:nvPr/>
          </p:nvSpPr>
          <p:spPr>
            <a:xfrm>
              <a:off x="2753595" y="3454680"/>
              <a:ext cx="48895" cy="104139"/>
            </a:xfrm>
            <a:custGeom>
              <a:avLst/>
              <a:gdLst/>
              <a:ahLst/>
              <a:cxnLst/>
              <a:rect l="l" t="t" r="r" b="b"/>
              <a:pathLst>
                <a:path w="48895" h="104139">
                  <a:moveTo>
                    <a:pt x="48412" y="103631"/>
                  </a:moveTo>
                  <a:lnTo>
                    <a:pt x="12191" y="0"/>
                  </a:lnTo>
                  <a:lnTo>
                    <a:pt x="0" y="4572"/>
                  </a:lnTo>
                  <a:lnTo>
                    <a:pt x="35274" y="103631"/>
                  </a:lnTo>
                  <a:lnTo>
                    <a:pt x="48412" y="1036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6"/>
            <p:cNvSpPr/>
            <p:nvPr/>
          </p:nvSpPr>
          <p:spPr>
            <a:xfrm>
              <a:off x="1997297" y="3557549"/>
              <a:ext cx="0" cy="858519"/>
            </a:xfrm>
            <a:custGeom>
              <a:avLst/>
              <a:gdLst/>
              <a:ahLst/>
              <a:cxnLst/>
              <a:rect l="l" t="t" r="r" b="b"/>
              <a:pathLst>
                <a:path h="858519">
                  <a:moveTo>
                    <a:pt x="0" y="0"/>
                  </a:moveTo>
                  <a:lnTo>
                    <a:pt x="0" y="858012"/>
                  </a:lnTo>
                </a:path>
              </a:pathLst>
            </a:custGeom>
            <a:ln w="129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"/>
            <p:cNvSpPr/>
            <p:nvPr/>
          </p:nvSpPr>
          <p:spPr>
            <a:xfrm>
              <a:off x="2131041" y="3886733"/>
              <a:ext cx="179705" cy="528955"/>
            </a:xfrm>
            <a:custGeom>
              <a:avLst/>
              <a:gdLst/>
              <a:ahLst/>
              <a:cxnLst/>
              <a:rect l="l" t="t" r="r" b="b"/>
              <a:pathLst>
                <a:path w="179704" h="528955">
                  <a:moveTo>
                    <a:pt x="179159" y="528828"/>
                  </a:moveTo>
                  <a:lnTo>
                    <a:pt x="165262" y="488067"/>
                  </a:lnTo>
                  <a:lnTo>
                    <a:pt x="120948" y="352687"/>
                  </a:lnTo>
                  <a:lnTo>
                    <a:pt x="12191" y="0"/>
                  </a:lnTo>
                  <a:lnTo>
                    <a:pt x="0" y="3810"/>
                  </a:lnTo>
                  <a:lnTo>
                    <a:pt x="121919" y="397764"/>
                  </a:lnTo>
                  <a:lnTo>
                    <a:pt x="166113" y="528828"/>
                  </a:lnTo>
                  <a:lnTo>
                    <a:pt x="179159" y="528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"/>
            <p:cNvSpPr/>
            <p:nvPr/>
          </p:nvSpPr>
          <p:spPr>
            <a:xfrm>
              <a:off x="5191930" y="4252493"/>
              <a:ext cx="150495" cy="163195"/>
            </a:xfrm>
            <a:custGeom>
              <a:avLst/>
              <a:gdLst/>
              <a:ahLst/>
              <a:cxnLst/>
              <a:rect l="l" t="t" r="r" b="b"/>
              <a:pathLst>
                <a:path w="150495" h="163194">
                  <a:moveTo>
                    <a:pt x="150178" y="9143"/>
                  </a:moveTo>
                  <a:lnTo>
                    <a:pt x="141034" y="0"/>
                  </a:lnTo>
                  <a:lnTo>
                    <a:pt x="128842" y="13716"/>
                  </a:lnTo>
                  <a:lnTo>
                    <a:pt x="115126" y="28193"/>
                  </a:lnTo>
                  <a:lnTo>
                    <a:pt x="81845" y="66803"/>
                  </a:lnTo>
                  <a:lnTo>
                    <a:pt x="0" y="163067"/>
                  </a:lnTo>
                  <a:lnTo>
                    <a:pt x="16789" y="163067"/>
                  </a:lnTo>
                  <a:lnTo>
                    <a:pt x="92278" y="74498"/>
                  </a:lnTo>
                  <a:lnTo>
                    <a:pt x="125032" y="36575"/>
                  </a:lnTo>
                  <a:lnTo>
                    <a:pt x="137986" y="22098"/>
                  </a:lnTo>
                  <a:lnTo>
                    <a:pt x="150178" y="91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9"/>
            <p:cNvSpPr/>
            <p:nvPr/>
          </p:nvSpPr>
          <p:spPr>
            <a:xfrm>
              <a:off x="2788870" y="3558311"/>
              <a:ext cx="2376170" cy="857250"/>
            </a:xfrm>
            <a:custGeom>
              <a:avLst/>
              <a:gdLst/>
              <a:ahLst/>
              <a:cxnLst/>
              <a:rect l="l" t="t" r="r" b="b"/>
              <a:pathLst>
                <a:path w="2376170" h="857250">
                  <a:moveTo>
                    <a:pt x="341650" y="857249"/>
                  </a:moveTo>
                  <a:lnTo>
                    <a:pt x="322689" y="814004"/>
                  </a:lnTo>
                  <a:lnTo>
                    <a:pt x="301989" y="765435"/>
                  </a:lnTo>
                  <a:lnTo>
                    <a:pt x="261958" y="667942"/>
                  </a:lnTo>
                  <a:lnTo>
                    <a:pt x="223547" y="570510"/>
                  </a:lnTo>
                  <a:lnTo>
                    <a:pt x="115601" y="284988"/>
                  </a:lnTo>
                  <a:lnTo>
                    <a:pt x="31781" y="53340"/>
                  </a:lnTo>
                  <a:lnTo>
                    <a:pt x="13137" y="0"/>
                  </a:lnTo>
                  <a:lnTo>
                    <a:pt x="0" y="0"/>
                  </a:lnTo>
                  <a:lnTo>
                    <a:pt x="103409" y="289560"/>
                  </a:lnTo>
                  <a:lnTo>
                    <a:pt x="228190" y="616962"/>
                  </a:lnTo>
                  <a:lnTo>
                    <a:pt x="266533" y="712909"/>
                  </a:lnTo>
                  <a:lnTo>
                    <a:pt x="286311" y="760882"/>
                  </a:lnTo>
                  <a:lnTo>
                    <a:pt x="306537" y="808745"/>
                  </a:lnTo>
                  <a:lnTo>
                    <a:pt x="327612" y="857249"/>
                  </a:lnTo>
                  <a:lnTo>
                    <a:pt x="341650" y="857249"/>
                  </a:lnTo>
                  <a:close/>
                </a:path>
                <a:path w="2376170" h="857250">
                  <a:moveTo>
                    <a:pt x="2375693" y="93726"/>
                  </a:moveTo>
                  <a:lnTo>
                    <a:pt x="2329973" y="127254"/>
                  </a:lnTo>
                  <a:lnTo>
                    <a:pt x="2298219" y="168120"/>
                  </a:lnTo>
                  <a:lnTo>
                    <a:pt x="2266798" y="209297"/>
                  </a:lnTo>
                  <a:lnTo>
                    <a:pt x="2235670" y="250746"/>
                  </a:lnTo>
                  <a:lnTo>
                    <a:pt x="2174126" y="334316"/>
                  </a:lnTo>
                  <a:lnTo>
                    <a:pt x="1900849" y="714135"/>
                  </a:lnTo>
                  <a:lnTo>
                    <a:pt x="1838985" y="797611"/>
                  </a:lnTo>
                  <a:lnTo>
                    <a:pt x="1807652" y="839001"/>
                  </a:lnTo>
                  <a:lnTo>
                    <a:pt x="1793601" y="857249"/>
                  </a:lnTo>
                  <a:lnTo>
                    <a:pt x="1809027" y="857249"/>
                  </a:lnTo>
                  <a:lnTo>
                    <a:pt x="1866373" y="781545"/>
                  </a:lnTo>
                  <a:lnTo>
                    <a:pt x="1925989" y="701090"/>
                  </a:lnTo>
                  <a:lnTo>
                    <a:pt x="2189611" y="334823"/>
                  </a:lnTo>
                  <a:lnTo>
                    <a:pt x="2248973" y="254156"/>
                  </a:lnTo>
                  <a:lnTo>
                    <a:pt x="2278989" y="214132"/>
                  </a:lnTo>
                  <a:lnTo>
                    <a:pt x="2309278" y="174359"/>
                  </a:lnTo>
                  <a:lnTo>
                    <a:pt x="2339879" y="134874"/>
                  </a:lnTo>
                  <a:lnTo>
                    <a:pt x="2352833" y="119634"/>
                  </a:lnTo>
                  <a:lnTo>
                    <a:pt x="2364263" y="105918"/>
                  </a:lnTo>
                  <a:lnTo>
                    <a:pt x="2375693" y="937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11"/>
            <p:cNvSpPr/>
            <p:nvPr/>
          </p:nvSpPr>
          <p:spPr>
            <a:xfrm>
              <a:off x="4408659" y="3789769"/>
              <a:ext cx="368300" cy="441325"/>
            </a:xfrm>
            <a:custGeom>
              <a:avLst/>
              <a:gdLst/>
              <a:ahLst/>
              <a:cxnLst/>
              <a:rect l="l" t="t" r="r" b="b"/>
              <a:pathLst>
                <a:path w="368300" h="441325">
                  <a:moveTo>
                    <a:pt x="80009" y="288226"/>
                  </a:moveTo>
                  <a:lnTo>
                    <a:pt x="80009" y="285178"/>
                  </a:lnTo>
                  <a:lnTo>
                    <a:pt x="76199" y="282892"/>
                  </a:lnTo>
                  <a:lnTo>
                    <a:pt x="72389" y="279844"/>
                  </a:lnTo>
                  <a:lnTo>
                    <a:pt x="69849" y="280606"/>
                  </a:lnTo>
                  <a:lnTo>
                    <a:pt x="67309" y="283654"/>
                  </a:lnTo>
                  <a:lnTo>
                    <a:pt x="1269" y="371284"/>
                  </a:lnTo>
                  <a:lnTo>
                    <a:pt x="0" y="375094"/>
                  </a:lnTo>
                  <a:lnTo>
                    <a:pt x="0" y="378142"/>
                  </a:lnTo>
                  <a:lnTo>
                    <a:pt x="2539" y="380428"/>
                  </a:lnTo>
                  <a:lnTo>
                    <a:pt x="6349" y="382714"/>
                  </a:lnTo>
                  <a:lnTo>
                    <a:pt x="8889" y="382714"/>
                  </a:lnTo>
                  <a:lnTo>
                    <a:pt x="11429" y="378904"/>
                  </a:lnTo>
                  <a:lnTo>
                    <a:pt x="40639" y="340804"/>
                  </a:lnTo>
                  <a:lnTo>
                    <a:pt x="43179" y="343852"/>
                  </a:lnTo>
                  <a:lnTo>
                    <a:pt x="43179" y="385829"/>
                  </a:lnTo>
                  <a:lnTo>
                    <a:pt x="48259" y="373891"/>
                  </a:lnTo>
                  <a:lnTo>
                    <a:pt x="48259" y="329374"/>
                  </a:lnTo>
                  <a:lnTo>
                    <a:pt x="77469" y="291274"/>
                  </a:lnTo>
                  <a:lnTo>
                    <a:pt x="80009" y="288226"/>
                  </a:lnTo>
                  <a:close/>
                </a:path>
                <a:path w="368300" h="441325">
                  <a:moveTo>
                    <a:pt x="46989" y="300418"/>
                  </a:moveTo>
                  <a:lnTo>
                    <a:pt x="45719" y="298894"/>
                  </a:lnTo>
                  <a:lnTo>
                    <a:pt x="45719" y="295846"/>
                  </a:lnTo>
                  <a:lnTo>
                    <a:pt x="43179" y="295084"/>
                  </a:lnTo>
                  <a:lnTo>
                    <a:pt x="41909" y="293560"/>
                  </a:lnTo>
                  <a:lnTo>
                    <a:pt x="39369" y="293560"/>
                  </a:lnTo>
                  <a:lnTo>
                    <a:pt x="35559" y="295084"/>
                  </a:lnTo>
                  <a:lnTo>
                    <a:pt x="34289" y="296608"/>
                  </a:lnTo>
                  <a:lnTo>
                    <a:pt x="5079" y="336994"/>
                  </a:lnTo>
                  <a:lnTo>
                    <a:pt x="1269" y="340804"/>
                  </a:lnTo>
                  <a:lnTo>
                    <a:pt x="2539" y="343090"/>
                  </a:lnTo>
                  <a:lnTo>
                    <a:pt x="5079" y="346138"/>
                  </a:lnTo>
                  <a:lnTo>
                    <a:pt x="8889" y="348424"/>
                  </a:lnTo>
                  <a:lnTo>
                    <a:pt x="11429" y="347662"/>
                  </a:lnTo>
                  <a:lnTo>
                    <a:pt x="13969" y="343852"/>
                  </a:lnTo>
                  <a:lnTo>
                    <a:pt x="45719" y="303466"/>
                  </a:lnTo>
                  <a:lnTo>
                    <a:pt x="46989" y="300418"/>
                  </a:lnTo>
                  <a:close/>
                </a:path>
                <a:path w="368300" h="441325">
                  <a:moveTo>
                    <a:pt x="43179" y="385829"/>
                  </a:moveTo>
                  <a:lnTo>
                    <a:pt x="43179" y="351472"/>
                  </a:lnTo>
                  <a:lnTo>
                    <a:pt x="36829" y="369284"/>
                  </a:lnTo>
                  <a:lnTo>
                    <a:pt x="33019" y="376999"/>
                  </a:lnTo>
                  <a:lnTo>
                    <a:pt x="29209" y="385286"/>
                  </a:lnTo>
                  <a:lnTo>
                    <a:pt x="21589" y="396430"/>
                  </a:lnTo>
                  <a:lnTo>
                    <a:pt x="20319" y="397954"/>
                  </a:lnTo>
                  <a:lnTo>
                    <a:pt x="21589" y="399478"/>
                  </a:lnTo>
                  <a:lnTo>
                    <a:pt x="22859" y="401764"/>
                  </a:lnTo>
                  <a:lnTo>
                    <a:pt x="22859" y="403288"/>
                  </a:lnTo>
                  <a:lnTo>
                    <a:pt x="25399" y="404050"/>
                  </a:lnTo>
                  <a:lnTo>
                    <a:pt x="25399" y="404812"/>
                  </a:lnTo>
                  <a:lnTo>
                    <a:pt x="30479" y="404812"/>
                  </a:lnTo>
                  <a:lnTo>
                    <a:pt x="31749" y="404050"/>
                  </a:lnTo>
                  <a:lnTo>
                    <a:pt x="34289" y="401002"/>
                  </a:lnTo>
                  <a:lnTo>
                    <a:pt x="40639" y="391870"/>
                  </a:lnTo>
                  <a:lnTo>
                    <a:pt x="43179" y="385829"/>
                  </a:lnTo>
                  <a:close/>
                </a:path>
                <a:path w="368300" h="441325">
                  <a:moveTo>
                    <a:pt x="73659" y="387163"/>
                  </a:moveTo>
                  <a:lnTo>
                    <a:pt x="73659" y="365950"/>
                  </a:lnTo>
                  <a:lnTo>
                    <a:pt x="39369" y="413194"/>
                  </a:lnTo>
                  <a:lnTo>
                    <a:pt x="35559" y="417004"/>
                  </a:lnTo>
                  <a:lnTo>
                    <a:pt x="35559" y="420052"/>
                  </a:lnTo>
                  <a:lnTo>
                    <a:pt x="39369" y="422338"/>
                  </a:lnTo>
                  <a:lnTo>
                    <a:pt x="43179" y="425386"/>
                  </a:lnTo>
                  <a:lnTo>
                    <a:pt x="45719" y="424624"/>
                  </a:lnTo>
                  <a:lnTo>
                    <a:pt x="48259" y="421576"/>
                  </a:lnTo>
                  <a:lnTo>
                    <a:pt x="73659" y="387163"/>
                  </a:lnTo>
                  <a:close/>
                </a:path>
                <a:path w="368300" h="441325">
                  <a:moveTo>
                    <a:pt x="107949" y="303466"/>
                  </a:moveTo>
                  <a:lnTo>
                    <a:pt x="107949" y="300418"/>
                  </a:lnTo>
                  <a:lnTo>
                    <a:pt x="102869" y="294322"/>
                  </a:lnTo>
                  <a:lnTo>
                    <a:pt x="99059" y="294322"/>
                  </a:lnTo>
                  <a:lnTo>
                    <a:pt x="96519" y="297370"/>
                  </a:lnTo>
                  <a:lnTo>
                    <a:pt x="88899" y="305943"/>
                  </a:lnTo>
                  <a:lnTo>
                    <a:pt x="58419" y="329374"/>
                  </a:lnTo>
                  <a:lnTo>
                    <a:pt x="52069" y="331660"/>
                  </a:lnTo>
                  <a:lnTo>
                    <a:pt x="48259" y="329374"/>
                  </a:lnTo>
                  <a:lnTo>
                    <a:pt x="48259" y="373891"/>
                  </a:lnTo>
                  <a:lnTo>
                    <a:pt x="52069" y="365188"/>
                  </a:lnTo>
                  <a:lnTo>
                    <a:pt x="53339" y="360235"/>
                  </a:lnTo>
                  <a:lnTo>
                    <a:pt x="53339" y="341566"/>
                  </a:lnTo>
                  <a:lnTo>
                    <a:pt x="59689" y="342328"/>
                  </a:lnTo>
                  <a:lnTo>
                    <a:pt x="67309" y="339280"/>
                  </a:lnTo>
                  <a:lnTo>
                    <a:pt x="76199" y="333184"/>
                  </a:lnTo>
                  <a:lnTo>
                    <a:pt x="83819" y="328064"/>
                  </a:lnTo>
                  <a:lnTo>
                    <a:pt x="90169" y="321945"/>
                  </a:lnTo>
                  <a:lnTo>
                    <a:pt x="97789" y="314967"/>
                  </a:lnTo>
                  <a:lnTo>
                    <a:pt x="104139" y="307276"/>
                  </a:lnTo>
                  <a:lnTo>
                    <a:pt x="107949" y="303466"/>
                  </a:lnTo>
                  <a:close/>
                </a:path>
                <a:path w="368300" h="441325">
                  <a:moveTo>
                    <a:pt x="55879" y="347662"/>
                  </a:moveTo>
                  <a:lnTo>
                    <a:pt x="53339" y="341566"/>
                  </a:lnTo>
                  <a:lnTo>
                    <a:pt x="53339" y="360235"/>
                  </a:lnTo>
                  <a:lnTo>
                    <a:pt x="54609" y="355282"/>
                  </a:lnTo>
                  <a:lnTo>
                    <a:pt x="55879" y="347662"/>
                  </a:lnTo>
                  <a:close/>
                </a:path>
                <a:path w="368300" h="441325">
                  <a:moveTo>
                    <a:pt x="129539" y="313372"/>
                  </a:moveTo>
                  <a:lnTo>
                    <a:pt x="129539" y="308038"/>
                  </a:lnTo>
                  <a:lnTo>
                    <a:pt x="128269" y="306514"/>
                  </a:lnTo>
                  <a:lnTo>
                    <a:pt x="124459" y="304228"/>
                  </a:lnTo>
                  <a:lnTo>
                    <a:pt x="121919" y="304990"/>
                  </a:lnTo>
                  <a:lnTo>
                    <a:pt x="120649" y="304990"/>
                  </a:lnTo>
                  <a:lnTo>
                    <a:pt x="118109" y="308038"/>
                  </a:lnTo>
                  <a:lnTo>
                    <a:pt x="82549" y="355282"/>
                  </a:lnTo>
                  <a:lnTo>
                    <a:pt x="68579" y="345376"/>
                  </a:lnTo>
                  <a:lnTo>
                    <a:pt x="66039" y="343090"/>
                  </a:lnTo>
                  <a:lnTo>
                    <a:pt x="62229" y="343852"/>
                  </a:lnTo>
                  <a:lnTo>
                    <a:pt x="59689" y="348424"/>
                  </a:lnTo>
                  <a:lnTo>
                    <a:pt x="57149" y="351472"/>
                  </a:lnTo>
                  <a:lnTo>
                    <a:pt x="57149" y="353758"/>
                  </a:lnTo>
                  <a:lnTo>
                    <a:pt x="60959" y="356044"/>
                  </a:lnTo>
                  <a:lnTo>
                    <a:pt x="73659" y="365950"/>
                  </a:lnTo>
                  <a:lnTo>
                    <a:pt x="73659" y="387163"/>
                  </a:lnTo>
                  <a:lnTo>
                    <a:pt x="126999" y="314896"/>
                  </a:lnTo>
                  <a:lnTo>
                    <a:pt x="129539" y="313372"/>
                  </a:lnTo>
                  <a:close/>
                </a:path>
                <a:path w="368300" h="441325">
                  <a:moveTo>
                    <a:pt x="157479" y="356639"/>
                  </a:moveTo>
                  <a:lnTo>
                    <a:pt x="157479" y="349377"/>
                  </a:lnTo>
                  <a:lnTo>
                    <a:pt x="156209" y="343542"/>
                  </a:lnTo>
                  <a:lnTo>
                    <a:pt x="152399" y="339280"/>
                  </a:lnTo>
                  <a:lnTo>
                    <a:pt x="146049" y="336399"/>
                  </a:lnTo>
                  <a:lnTo>
                    <a:pt x="140969" y="335661"/>
                  </a:lnTo>
                  <a:lnTo>
                    <a:pt x="133349" y="336923"/>
                  </a:lnTo>
                  <a:lnTo>
                    <a:pt x="102869" y="361045"/>
                  </a:lnTo>
                  <a:lnTo>
                    <a:pt x="78739" y="395001"/>
                  </a:lnTo>
                  <a:lnTo>
                    <a:pt x="74929" y="404943"/>
                  </a:lnTo>
                  <a:lnTo>
                    <a:pt x="71119" y="413956"/>
                  </a:lnTo>
                  <a:lnTo>
                    <a:pt x="71119" y="427386"/>
                  </a:lnTo>
                  <a:lnTo>
                    <a:pt x="74929" y="432708"/>
                  </a:lnTo>
                  <a:lnTo>
                    <a:pt x="78739" y="436816"/>
                  </a:lnTo>
                  <a:lnTo>
                    <a:pt x="81279" y="438316"/>
                  </a:lnTo>
                  <a:lnTo>
                    <a:pt x="81279" y="418528"/>
                  </a:lnTo>
                  <a:lnTo>
                    <a:pt x="83819" y="411670"/>
                  </a:lnTo>
                  <a:lnTo>
                    <a:pt x="86359" y="405276"/>
                  </a:lnTo>
                  <a:lnTo>
                    <a:pt x="91439" y="397668"/>
                  </a:lnTo>
                  <a:lnTo>
                    <a:pt x="96519" y="389060"/>
                  </a:lnTo>
                  <a:lnTo>
                    <a:pt x="123189" y="356520"/>
                  </a:lnTo>
                  <a:lnTo>
                    <a:pt x="129539" y="352234"/>
                  </a:lnTo>
                  <a:lnTo>
                    <a:pt x="134619" y="347662"/>
                  </a:lnTo>
                  <a:lnTo>
                    <a:pt x="140969" y="347662"/>
                  </a:lnTo>
                  <a:lnTo>
                    <a:pt x="143509" y="349948"/>
                  </a:lnTo>
                  <a:lnTo>
                    <a:pt x="147319" y="352996"/>
                  </a:lnTo>
                  <a:lnTo>
                    <a:pt x="147319" y="388505"/>
                  </a:lnTo>
                  <a:lnTo>
                    <a:pt x="151129" y="382333"/>
                  </a:lnTo>
                  <a:lnTo>
                    <a:pt x="154939" y="373189"/>
                  </a:lnTo>
                  <a:lnTo>
                    <a:pt x="156209" y="365188"/>
                  </a:lnTo>
                  <a:lnTo>
                    <a:pt x="157479" y="356639"/>
                  </a:lnTo>
                  <a:close/>
                </a:path>
                <a:path w="368300" h="441325">
                  <a:moveTo>
                    <a:pt x="147319" y="388505"/>
                  </a:moveTo>
                  <a:lnTo>
                    <a:pt x="147319" y="357568"/>
                  </a:lnTo>
                  <a:lnTo>
                    <a:pt x="144779" y="365188"/>
                  </a:lnTo>
                  <a:lnTo>
                    <a:pt x="142239" y="371475"/>
                  </a:lnTo>
                  <a:lnTo>
                    <a:pt x="119379" y="406181"/>
                  </a:lnTo>
                  <a:lnTo>
                    <a:pt x="111759" y="413670"/>
                  </a:lnTo>
                  <a:lnTo>
                    <a:pt x="106679" y="419588"/>
                  </a:lnTo>
                  <a:lnTo>
                    <a:pt x="100329" y="423862"/>
                  </a:lnTo>
                  <a:lnTo>
                    <a:pt x="95249" y="427672"/>
                  </a:lnTo>
                  <a:lnTo>
                    <a:pt x="90169" y="428434"/>
                  </a:lnTo>
                  <a:lnTo>
                    <a:pt x="86359" y="426148"/>
                  </a:lnTo>
                  <a:lnTo>
                    <a:pt x="83819" y="423862"/>
                  </a:lnTo>
                  <a:lnTo>
                    <a:pt x="81279" y="418528"/>
                  </a:lnTo>
                  <a:lnTo>
                    <a:pt x="81279" y="438316"/>
                  </a:lnTo>
                  <a:lnTo>
                    <a:pt x="83819" y="439816"/>
                  </a:lnTo>
                  <a:lnTo>
                    <a:pt x="88899" y="440817"/>
                  </a:lnTo>
                  <a:lnTo>
                    <a:pt x="95249" y="439816"/>
                  </a:lnTo>
                  <a:lnTo>
                    <a:pt x="126999" y="415492"/>
                  </a:lnTo>
                  <a:lnTo>
                    <a:pt x="144779" y="392620"/>
                  </a:lnTo>
                  <a:lnTo>
                    <a:pt x="147319" y="388505"/>
                  </a:lnTo>
                  <a:close/>
                </a:path>
                <a:path w="368300" h="441325">
                  <a:moveTo>
                    <a:pt x="162559" y="228790"/>
                  </a:moveTo>
                  <a:lnTo>
                    <a:pt x="162559" y="208216"/>
                  </a:lnTo>
                  <a:lnTo>
                    <a:pt x="133349" y="247078"/>
                  </a:lnTo>
                  <a:lnTo>
                    <a:pt x="102869" y="224218"/>
                  </a:lnTo>
                  <a:lnTo>
                    <a:pt x="100329" y="222694"/>
                  </a:lnTo>
                  <a:lnTo>
                    <a:pt x="97789" y="222694"/>
                  </a:lnTo>
                  <a:lnTo>
                    <a:pt x="95249" y="223456"/>
                  </a:lnTo>
                  <a:lnTo>
                    <a:pt x="93979" y="224218"/>
                  </a:lnTo>
                  <a:lnTo>
                    <a:pt x="91439" y="227266"/>
                  </a:lnTo>
                  <a:lnTo>
                    <a:pt x="91439" y="232600"/>
                  </a:lnTo>
                  <a:lnTo>
                    <a:pt x="95249" y="235648"/>
                  </a:lnTo>
                  <a:lnTo>
                    <a:pt x="142239" y="271216"/>
                  </a:lnTo>
                  <a:lnTo>
                    <a:pt x="142239" y="254698"/>
                  </a:lnTo>
                  <a:lnTo>
                    <a:pt x="162559" y="228790"/>
                  </a:lnTo>
                  <a:close/>
                </a:path>
                <a:path w="368300" h="441325">
                  <a:moveTo>
                    <a:pt x="229869" y="255460"/>
                  </a:moveTo>
                  <a:lnTo>
                    <a:pt x="229869" y="247840"/>
                  </a:lnTo>
                  <a:lnTo>
                    <a:pt x="228599" y="243268"/>
                  </a:lnTo>
                  <a:lnTo>
                    <a:pt x="227329" y="240220"/>
                  </a:lnTo>
                  <a:lnTo>
                    <a:pt x="223519" y="237172"/>
                  </a:lnTo>
                  <a:lnTo>
                    <a:pt x="139699" y="174688"/>
                  </a:lnTo>
                  <a:lnTo>
                    <a:pt x="135889" y="171640"/>
                  </a:lnTo>
                  <a:lnTo>
                    <a:pt x="133349" y="172402"/>
                  </a:lnTo>
                  <a:lnTo>
                    <a:pt x="129539" y="176212"/>
                  </a:lnTo>
                  <a:lnTo>
                    <a:pt x="126999" y="179260"/>
                  </a:lnTo>
                  <a:lnTo>
                    <a:pt x="128269" y="182308"/>
                  </a:lnTo>
                  <a:lnTo>
                    <a:pt x="130809" y="185356"/>
                  </a:lnTo>
                  <a:lnTo>
                    <a:pt x="162559" y="208216"/>
                  </a:lnTo>
                  <a:lnTo>
                    <a:pt x="162559" y="228790"/>
                  </a:lnTo>
                  <a:lnTo>
                    <a:pt x="172719" y="215836"/>
                  </a:lnTo>
                  <a:lnTo>
                    <a:pt x="214629" y="247078"/>
                  </a:lnTo>
                  <a:lnTo>
                    <a:pt x="215899" y="247840"/>
                  </a:lnTo>
                  <a:lnTo>
                    <a:pt x="215899" y="272623"/>
                  </a:lnTo>
                  <a:lnTo>
                    <a:pt x="226059" y="259270"/>
                  </a:lnTo>
                  <a:lnTo>
                    <a:pt x="229869" y="255460"/>
                  </a:lnTo>
                  <a:close/>
                </a:path>
                <a:path w="368300" h="441325">
                  <a:moveTo>
                    <a:pt x="215899" y="272623"/>
                  </a:moveTo>
                  <a:lnTo>
                    <a:pt x="215899" y="253174"/>
                  </a:lnTo>
                  <a:lnTo>
                    <a:pt x="214629" y="255460"/>
                  </a:lnTo>
                  <a:lnTo>
                    <a:pt x="191769" y="285178"/>
                  </a:lnTo>
                  <a:lnTo>
                    <a:pt x="190499" y="287464"/>
                  </a:lnTo>
                  <a:lnTo>
                    <a:pt x="186689" y="287464"/>
                  </a:lnTo>
                  <a:lnTo>
                    <a:pt x="184149" y="285940"/>
                  </a:lnTo>
                  <a:lnTo>
                    <a:pt x="142239" y="254698"/>
                  </a:lnTo>
                  <a:lnTo>
                    <a:pt x="142239" y="271216"/>
                  </a:lnTo>
                  <a:lnTo>
                    <a:pt x="177799" y="298132"/>
                  </a:lnTo>
                  <a:lnTo>
                    <a:pt x="181609" y="300418"/>
                  </a:lnTo>
                  <a:lnTo>
                    <a:pt x="185419" y="301942"/>
                  </a:lnTo>
                  <a:lnTo>
                    <a:pt x="189229" y="301180"/>
                  </a:lnTo>
                  <a:lnTo>
                    <a:pt x="194309" y="300418"/>
                  </a:lnTo>
                  <a:lnTo>
                    <a:pt x="196849" y="298132"/>
                  </a:lnTo>
                  <a:lnTo>
                    <a:pt x="199389" y="294322"/>
                  </a:lnTo>
                  <a:lnTo>
                    <a:pt x="215899" y="272623"/>
                  </a:lnTo>
                  <a:close/>
                </a:path>
                <a:path w="368300" h="441325">
                  <a:moveTo>
                    <a:pt x="271779" y="222694"/>
                  </a:moveTo>
                  <a:lnTo>
                    <a:pt x="271779" y="215074"/>
                  </a:lnTo>
                  <a:lnTo>
                    <a:pt x="269239" y="214312"/>
                  </a:lnTo>
                  <a:lnTo>
                    <a:pt x="163829" y="135064"/>
                  </a:lnTo>
                  <a:lnTo>
                    <a:pt x="161289" y="133540"/>
                  </a:lnTo>
                  <a:lnTo>
                    <a:pt x="157479" y="133540"/>
                  </a:lnTo>
                  <a:lnTo>
                    <a:pt x="156209" y="134302"/>
                  </a:lnTo>
                  <a:lnTo>
                    <a:pt x="153669" y="136588"/>
                  </a:lnTo>
                  <a:lnTo>
                    <a:pt x="152399" y="139636"/>
                  </a:lnTo>
                  <a:lnTo>
                    <a:pt x="152399" y="142684"/>
                  </a:lnTo>
                  <a:lnTo>
                    <a:pt x="153669" y="144970"/>
                  </a:lnTo>
                  <a:lnTo>
                    <a:pt x="154939" y="145732"/>
                  </a:lnTo>
                  <a:lnTo>
                    <a:pt x="261619" y="224980"/>
                  </a:lnTo>
                  <a:lnTo>
                    <a:pt x="262889" y="226504"/>
                  </a:lnTo>
                  <a:lnTo>
                    <a:pt x="264159" y="227266"/>
                  </a:lnTo>
                  <a:lnTo>
                    <a:pt x="266699" y="226504"/>
                  </a:lnTo>
                  <a:lnTo>
                    <a:pt x="267969" y="226504"/>
                  </a:lnTo>
                  <a:lnTo>
                    <a:pt x="269239" y="225742"/>
                  </a:lnTo>
                  <a:lnTo>
                    <a:pt x="271779" y="222694"/>
                  </a:lnTo>
                  <a:close/>
                </a:path>
                <a:path w="368300" h="441325">
                  <a:moveTo>
                    <a:pt x="295909" y="20181"/>
                  </a:moveTo>
                  <a:lnTo>
                    <a:pt x="295909" y="13811"/>
                  </a:lnTo>
                  <a:lnTo>
                    <a:pt x="293369" y="8441"/>
                  </a:lnTo>
                  <a:lnTo>
                    <a:pt x="288289" y="4000"/>
                  </a:lnTo>
                  <a:lnTo>
                    <a:pt x="283209" y="1000"/>
                  </a:lnTo>
                  <a:lnTo>
                    <a:pt x="278129" y="0"/>
                  </a:lnTo>
                  <a:lnTo>
                    <a:pt x="271779" y="1000"/>
                  </a:lnTo>
                  <a:lnTo>
                    <a:pt x="240029" y="25646"/>
                  </a:lnTo>
                  <a:lnTo>
                    <a:pt x="215899" y="59721"/>
                  </a:lnTo>
                  <a:lnTo>
                    <a:pt x="207009" y="85998"/>
                  </a:lnTo>
                  <a:lnTo>
                    <a:pt x="208279" y="92106"/>
                  </a:lnTo>
                  <a:lnTo>
                    <a:pt x="210819" y="97214"/>
                  </a:lnTo>
                  <a:lnTo>
                    <a:pt x="215899" y="101536"/>
                  </a:lnTo>
                  <a:lnTo>
                    <a:pt x="219709" y="103786"/>
                  </a:lnTo>
                  <a:lnTo>
                    <a:pt x="219709" y="83248"/>
                  </a:lnTo>
                  <a:lnTo>
                    <a:pt x="222249" y="75628"/>
                  </a:lnTo>
                  <a:lnTo>
                    <a:pt x="224789" y="69782"/>
                  </a:lnTo>
                  <a:lnTo>
                    <a:pt x="228599" y="62579"/>
                  </a:lnTo>
                  <a:lnTo>
                    <a:pt x="233679" y="54090"/>
                  </a:lnTo>
                  <a:lnTo>
                    <a:pt x="241299" y="44386"/>
                  </a:lnTo>
                  <a:lnTo>
                    <a:pt x="247649" y="34956"/>
                  </a:lnTo>
                  <a:lnTo>
                    <a:pt x="276859" y="11620"/>
                  </a:lnTo>
                  <a:lnTo>
                    <a:pt x="284479" y="17716"/>
                  </a:lnTo>
                  <a:lnTo>
                    <a:pt x="285749" y="22288"/>
                  </a:lnTo>
                  <a:lnTo>
                    <a:pt x="285749" y="44386"/>
                  </a:lnTo>
                  <a:lnTo>
                    <a:pt x="287019" y="41338"/>
                  </a:lnTo>
                  <a:lnTo>
                    <a:pt x="288289" y="39814"/>
                  </a:lnTo>
                  <a:lnTo>
                    <a:pt x="288289" y="38290"/>
                  </a:lnTo>
                  <a:lnTo>
                    <a:pt x="290829" y="38290"/>
                  </a:lnTo>
                  <a:lnTo>
                    <a:pt x="291337" y="38138"/>
                  </a:lnTo>
                  <a:lnTo>
                    <a:pt x="292099" y="36195"/>
                  </a:lnTo>
                  <a:lnTo>
                    <a:pt x="294639" y="27622"/>
                  </a:lnTo>
                  <a:lnTo>
                    <a:pt x="295909" y="20181"/>
                  </a:lnTo>
                  <a:close/>
                </a:path>
                <a:path w="368300" h="441325">
                  <a:moveTo>
                    <a:pt x="285967" y="49219"/>
                  </a:moveTo>
                  <a:lnTo>
                    <a:pt x="285749" y="48958"/>
                  </a:lnTo>
                  <a:lnTo>
                    <a:pt x="285749" y="22288"/>
                  </a:lnTo>
                  <a:lnTo>
                    <a:pt x="283209" y="29146"/>
                  </a:lnTo>
                  <a:lnTo>
                    <a:pt x="279399" y="35433"/>
                  </a:lnTo>
                  <a:lnTo>
                    <a:pt x="275589" y="42862"/>
                  </a:lnTo>
                  <a:lnTo>
                    <a:pt x="270509" y="51435"/>
                  </a:lnTo>
                  <a:lnTo>
                    <a:pt x="242569" y="84939"/>
                  </a:lnTo>
                  <a:lnTo>
                    <a:pt x="231139" y="93154"/>
                  </a:lnTo>
                  <a:lnTo>
                    <a:pt x="227329" y="93154"/>
                  </a:lnTo>
                  <a:lnTo>
                    <a:pt x="223519" y="90868"/>
                  </a:lnTo>
                  <a:lnTo>
                    <a:pt x="219709" y="87820"/>
                  </a:lnTo>
                  <a:lnTo>
                    <a:pt x="219709" y="103786"/>
                  </a:lnTo>
                  <a:lnTo>
                    <a:pt x="220979" y="104536"/>
                  </a:lnTo>
                  <a:lnTo>
                    <a:pt x="226059" y="105537"/>
                  </a:lnTo>
                  <a:lnTo>
                    <a:pt x="232409" y="104536"/>
                  </a:lnTo>
                  <a:lnTo>
                    <a:pt x="240029" y="101536"/>
                  </a:lnTo>
                  <a:lnTo>
                    <a:pt x="247649" y="96523"/>
                  </a:lnTo>
                  <a:lnTo>
                    <a:pt x="248919" y="95343"/>
                  </a:lnTo>
                  <a:lnTo>
                    <a:pt x="248919" y="90868"/>
                  </a:lnTo>
                  <a:lnTo>
                    <a:pt x="251459" y="87820"/>
                  </a:lnTo>
                  <a:lnTo>
                    <a:pt x="256539" y="85534"/>
                  </a:lnTo>
                  <a:lnTo>
                    <a:pt x="258119" y="86482"/>
                  </a:lnTo>
                  <a:lnTo>
                    <a:pt x="264159" y="80212"/>
                  </a:lnTo>
                  <a:lnTo>
                    <a:pt x="273049" y="68770"/>
                  </a:lnTo>
                  <a:lnTo>
                    <a:pt x="280669" y="56769"/>
                  </a:lnTo>
                  <a:lnTo>
                    <a:pt x="285967" y="49219"/>
                  </a:lnTo>
                  <a:close/>
                </a:path>
                <a:path w="368300" h="441325">
                  <a:moveTo>
                    <a:pt x="265429" y="127867"/>
                  </a:moveTo>
                  <a:lnTo>
                    <a:pt x="265429" y="109156"/>
                  </a:lnTo>
                  <a:lnTo>
                    <a:pt x="247649" y="132016"/>
                  </a:lnTo>
                  <a:lnTo>
                    <a:pt x="245109" y="135826"/>
                  </a:lnTo>
                  <a:lnTo>
                    <a:pt x="245109" y="138874"/>
                  </a:lnTo>
                  <a:lnTo>
                    <a:pt x="251459" y="143446"/>
                  </a:lnTo>
                  <a:lnTo>
                    <a:pt x="255269" y="143446"/>
                  </a:lnTo>
                  <a:lnTo>
                    <a:pt x="256539" y="139636"/>
                  </a:lnTo>
                  <a:lnTo>
                    <a:pt x="265429" y="127867"/>
                  </a:lnTo>
                  <a:close/>
                </a:path>
                <a:path w="368300" h="441325">
                  <a:moveTo>
                    <a:pt x="258119" y="86482"/>
                  </a:moveTo>
                  <a:lnTo>
                    <a:pt x="256539" y="85534"/>
                  </a:lnTo>
                  <a:lnTo>
                    <a:pt x="251459" y="87820"/>
                  </a:lnTo>
                  <a:lnTo>
                    <a:pt x="248919" y="90868"/>
                  </a:lnTo>
                  <a:lnTo>
                    <a:pt x="248919" y="95343"/>
                  </a:lnTo>
                  <a:lnTo>
                    <a:pt x="255269" y="89439"/>
                  </a:lnTo>
                  <a:lnTo>
                    <a:pt x="258119" y="86482"/>
                  </a:lnTo>
                  <a:close/>
                </a:path>
                <a:path w="368300" h="441325">
                  <a:moveTo>
                    <a:pt x="300989" y="80793"/>
                  </a:moveTo>
                  <a:lnTo>
                    <a:pt x="300989" y="60388"/>
                  </a:lnTo>
                  <a:lnTo>
                    <a:pt x="274319" y="97726"/>
                  </a:lnTo>
                  <a:lnTo>
                    <a:pt x="259079" y="87058"/>
                  </a:lnTo>
                  <a:lnTo>
                    <a:pt x="258119" y="86482"/>
                  </a:lnTo>
                  <a:lnTo>
                    <a:pt x="255269" y="89439"/>
                  </a:lnTo>
                  <a:lnTo>
                    <a:pt x="248919" y="95343"/>
                  </a:lnTo>
                  <a:lnTo>
                    <a:pt x="248919" y="96202"/>
                  </a:lnTo>
                  <a:lnTo>
                    <a:pt x="250189" y="97726"/>
                  </a:lnTo>
                  <a:lnTo>
                    <a:pt x="251459" y="98488"/>
                  </a:lnTo>
                  <a:lnTo>
                    <a:pt x="265429" y="109156"/>
                  </a:lnTo>
                  <a:lnTo>
                    <a:pt x="265429" y="127867"/>
                  </a:lnTo>
                  <a:lnTo>
                    <a:pt x="300989" y="80793"/>
                  </a:lnTo>
                  <a:close/>
                </a:path>
                <a:path w="368300" h="441325">
                  <a:moveTo>
                    <a:pt x="368299" y="76223"/>
                  </a:moveTo>
                  <a:lnTo>
                    <a:pt x="368299" y="68961"/>
                  </a:lnTo>
                  <a:lnTo>
                    <a:pt x="365759" y="63126"/>
                  </a:lnTo>
                  <a:lnTo>
                    <a:pt x="361949" y="58864"/>
                  </a:lnTo>
                  <a:lnTo>
                    <a:pt x="356869" y="55983"/>
                  </a:lnTo>
                  <a:lnTo>
                    <a:pt x="350519" y="55245"/>
                  </a:lnTo>
                  <a:lnTo>
                    <a:pt x="344169" y="56507"/>
                  </a:lnTo>
                  <a:lnTo>
                    <a:pt x="312419" y="80629"/>
                  </a:lnTo>
                  <a:lnTo>
                    <a:pt x="304799" y="91630"/>
                  </a:lnTo>
                  <a:lnTo>
                    <a:pt x="295909" y="103643"/>
                  </a:lnTo>
                  <a:lnTo>
                    <a:pt x="289559" y="114585"/>
                  </a:lnTo>
                  <a:lnTo>
                    <a:pt x="284479" y="124527"/>
                  </a:lnTo>
                  <a:lnTo>
                    <a:pt x="281939" y="133540"/>
                  </a:lnTo>
                  <a:lnTo>
                    <a:pt x="280669" y="140648"/>
                  </a:lnTo>
                  <a:lnTo>
                    <a:pt x="281939" y="146970"/>
                  </a:lnTo>
                  <a:lnTo>
                    <a:pt x="284479" y="152292"/>
                  </a:lnTo>
                  <a:lnTo>
                    <a:pt x="288289" y="156400"/>
                  </a:lnTo>
                  <a:lnTo>
                    <a:pt x="292099" y="158650"/>
                  </a:lnTo>
                  <a:lnTo>
                    <a:pt x="292099" y="138112"/>
                  </a:lnTo>
                  <a:lnTo>
                    <a:pt x="294639" y="131254"/>
                  </a:lnTo>
                  <a:lnTo>
                    <a:pt x="297179" y="124860"/>
                  </a:lnTo>
                  <a:lnTo>
                    <a:pt x="300989" y="117252"/>
                  </a:lnTo>
                  <a:lnTo>
                    <a:pt x="306069" y="108644"/>
                  </a:lnTo>
                  <a:lnTo>
                    <a:pt x="313689" y="99250"/>
                  </a:lnTo>
                  <a:lnTo>
                    <a:pt x="320039" y="89820"/>
                  </a:lnTo>
                  <a:lnTo>
                    <a:pt x="327659" y="82105"/>
                  </a:lnTo>
                  <a:lnTo>
                    <a:pt x="334009" y="76104"/>
                  </a:lnTo>
                  <a:lnTo>
                    <a:pt x="339089" y="71818"/>
                  </a:lnTo>
                  <a:lnTo>
                    <a:pt x="345439" y="67246"/>
                  </a:lnTo>
                  <a:lnTo>
                    <a:pt x="350519" y="67246"/>
                  </a:lnTo>
                  <a:lnTo>
                    <a:pt x="354329" y="69532"/>
                  </a:lnTo>
                  <a:lnTo>
                    <a:pt x="358139" y="72580"/>
                  </a:lnTo>
                  <a:lnTo>
                    <a:pt x="358139" y="107061"/>
                  </a:lnTo>
                  <a:lnTo>
                    <a:pt x="360679" y="101917"/>
                  </a:lnTo>
                  <a:lnTo>
                    <a:pt x="364489" y="92773"/>
                  </a:lnTo>
                  <a:lnTo>
                    <a:pt x="367029" y="84772"/>
                  </a:lnTo>
                  <a:lnTo>
                    <a:pt x="368299" y="76223"/>
                  </a:lnTo>
                  <a:close/>
                </a:path>
                <a:path w="368300" h="441325">
                  <a:moveTo>
                    <a:pt x="291337" y="38138"/>
                  </a:moveTo>
                  <a:lnTo>
                    <a:pt x="290829" y="38290"/>
                  </a:lnTo>
                  <a:lnTo>
                    <a:pt x="288289" y="38290"/>
                  </a:lnTo>
                  <a:lnTo>
                    <a:pt x="288289" y="39814"/>
                  </a:lnTo>
                  <a:lnTo>
                    <a:pt x="287019" y="41338"/>
                  </a:lnTo>
                  <a:lnTo>
                    <a:pt x="285749" y="44386"/>
                  </a:lnTo>
                  <a:lnTo>
                    <a:pt x="285749" y="48958"/>
                  </a:lnTo>
                  <a:lnTo>
                    <a:pt x="285967" y="49219"/>
                  </a:lnTo>
                  <a:lnTo>
                    <a:pt x="288289" y="45910"/>
                  </a:lnTo>
                  <a:lnTo>
                    <a:pt x="291337" y="38138"/>
                  </a:lnTo>
                  <a:close/>
                </a:path>
                <a:path w="368300" h="441325">
                  <a:moveTo>
                    <a:pt x="339089" y="30670"/>
                  </a:moveTo>
                  <a:lnTo>
                    <a:pt x="339089" y="28384"/>
                  </a:lnTo>
                  <a:lnTo>
                    <a:pt x="336549" y="25336"/>
                  </a:lnTo>
                  <a:lnTo>
                    <a:pt x="336549" y="24574"/>
                  </a:lnTo>
                  <a:lnTo>
                    <a:pt x="332739" y="23050"/>
                  </a:lnTo>
                  <a:lnTo>
                    <a:pt x="331469" y="23812"/>
                  </a:lnTo>
                  <a:lnTo>
                    <a:pt x="330199" y="23812"/>
                  </a:lnTo>
                  <a:lnTo>
                    <a:pt x="328929" y="24574"/>
                  </a:lnTo>
                  <a:lnTo>
                    <a:pt x="327659" y="26860"/>
                  </a:lnTo>
                  <a:lnTo>
                    <a:pt x="309879" y="49720"/>
                  </a:lnTo>
                  <a:lnTo>
                    <a:pt x="295909" y="39052"/>
                  </a:lnTo>
                  <a:lnTo>
                    <a:pt x="293369" y="37528"/>
                  </a:lnTo>
                  <a:lnTo>
                    <a:pt x="291337" y="38138"/>
                  </a:lnTo>
                  <a:lnTo>
                    <a:pt x="288289" y="45910"/>
                  </a:lnTo>
                  <a:lnTo>
                    <a:pt x="285967" y="49219"/>
                  </a:lnTo>
                  <a:lnTo>
                    <a:pt x="287019" y="50482"/>
                  </a:lnTo>
                  <a:lnTo>
                    <a:pt x="300989" y="60388"/>
                  </a:lnTo>
                  <a:lnTo>
                    <a:pt x="300989" y="80793"/>
                  </a:lnTo>
                  <a:lnTo>
                    <a:pt x="336549" y="33718"/>
                  </a:lnTo>
                  <a:lnTo>
                    <a:pt x="339089" y="30670"/>
                  </a:lnTo>
                  <a:close/>
                </a:path>
                <a:path w="368300" h="441325">
                  <a:moveTo>
                    <a:pt x="358139" y="107061"/>
                  </a:moveTo>
                  <a:lnTo>
                    <a:pt x="358139" y="77152"/>
                  </a:lnTo>
                  <a:lnTo>
                    <a:pt x="355599" y="84772"/>
                  </a:lnTo>
                  <a:lnTo>
                    <a:pt x="353059" y="91059"/>
                  </a:lnTo>
                  <a:lnTo>
                    <a:pt x="322579" y="133254"/>
                  </a:lnTo>
                  <a:lnTo>
                    <a:pt x="300989" y="148018"/>
                  </a:lnTo>
                  <a:lnTo>
                    <a:pt x="293369" y="143446"/>
                  </a:lnTo>
                  <a:lnTo>
                    <a:pt x="292099" y="138112"/>
                  </a:lnTo>
                  <a:lnTo>
                    <a:pt x="292099" y="158650"/>
                  </a:lnTo>
                  <a:lnTo>
                    <a:pt x="293369" y="159400"/>
                  </a:lnTo>
                  <a:lnTo>
                    <a:pt x="299719" y="160401"/>
                  </a:lnTo>
                  <a:lnTo>
                    <a:pt x="306069" y="159400"/>
                  </a:lnTo>
                  <a:lnTo>
                    <a:pt x="337819" y="135076"/>
                  </a:lnTo>
                  <a:lnTo>
                    <a:pt x="355599" y="112204"/>
                  </a:lnTo>
                  <a:lnTo>
                    <a:pt x="358139" y="107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12"/>
            <p:cNvSpPr/>
            <p:nvPr/>
          </p:nvSpPr>
          <p:spPr>
            <a:xfrm>
              <a:off x="4913103" y="4296689"/>
              <a:ext cx="181610" cy="119380"/>
            </a:xfrm>
            <a:custGeom>
              <a:avLst/>
              <a:gdLst/>
              <a:ahLst/>
              <a:cxnLst/>
              <a:rect l="l" t="t" r="r" b="b"/>
              <a:pathLst>
                <a:path w="181610" h="119380">
                  <a:moveTo>
                    <a:pt x="71628" y="93986"/>
                  </a:moveTo>
                  <a:lnTo>
                    <a:pt x="71628" y="75437"/>
                  </a:lnTo>
                  <a:lnTo>
                    <a:pt x="40386" y="112013"/>
                  </a:lnTo>
                  <a:lnTo>
                    <a:pt x="11430" y="87629"/>
                  </a:lnTo>
                  <a:lnTo>
                    <a:pt x="9906" y="86105"/>
                  </a:lnTo>
                  <a:lnTo>
                    <a:pt x="8382" y="85343"/>
                  </a:lnTo>
                  <a:lnTo>
                    <a:pt x="6096" y="85343"/>
                  </a:lnTo>
                  <a:lnTo>
                    <a:pt x="4572" y="86105"/>
                  </a:lnTo>
                  <a:lnTo>
                    <a:pt x="2286" y="86867"/>
                  </a:lnTo>
                  <a:lnTo>
                    <a:pt x="1524" y="88391"/>
                  </a:lnTo>
                  <a:lnTo>
                    <a:pt x="0" y="89153"/>
                  </a:lnTo>
                  <a:lnTo>
                    <a:pt x="0" y="94487"/>
                  </a:lnTo>
                  <a:lnTo>
                    <a:pt x="762" y="96773"/>
                  </a:lnTo>
                  <a:lnTo>
                    <a:pt x="3048" y="98297"/>
                  </a:lnTo>
                  <a:lnTo>
                    <a:pt x="26858" y="118871"/>
                  </a:lnTo>
                  <a:lnTo>
                    <a:pt x="50805" y="118871"/>
                  </a:lnTo>
                  <a:lnTo>
                    <a:pt x="71628" y="93986"/>
                  </a:lnTo>
                  <a:close/>
                </a:path>
                <a:path w="181610" h="119380">
                  <a:moveTo>
                    <a:pt x="136398" y="118871"/>
                  </a:moveTo>
                  <a:lnTo>
                    <a:pt x="136398" y="115061"/>
                  </a:lnTo>
                  <a:lnTo>
                    <a:pt x="134112" y="111251"/>
                  </a:lnTo>
                  <a:lnTo>
                    <a:pt x="131064" y="108965"/>
                  </a:lnTo>
                  <a:lnTo>
                    <a:pt x="51054" y="40385"/>
                  </a:lnTo>
                  <a:lnTo>
                    <a:pt x="48006" y="37337"/>
                  </a:lnTo>
                  <a:lnTo>
                    <a:pt x="44958" y="37337"/>
                  </a:lnTo>
                  <a:lnTo>
                    <a:pt x="41910" y="41147"/>
                  </a:lnTo>
                  <a:lnTo>
                    <a:pt x="38862" y="44195"/>
                  </a:lnTo>
                  <a:lnTo>
                    <a:pt x="39624" y="47243"/>
                  </a:lnTo>
                  <a:lnTo>
                    <a:pt x="42672" y="50291"/>
                  </a:lnTo>
                  <a:lnTo>
                    <a:pt x="71628" y="75437"/>
                  </a:lnTo>
                  <a:lnTo>
                    <a:pt x="71628" y="93986"/>
                  </a:lnTo>
                  <a:lnTo>
                    <a:pt x="80772" y="83057"/>
                  </a:lnTo>
                  <a:lnTo>
                    <a:pt x="121158" y="117347"/>
                  </a:lnTo>
                  <a:lnTo>
                    <a:pt x="121919" y="118871"/>
                  </a:lnTo>
                  <a:lnTo>
                    <a:pt x="136398" y="118871"/>
                  </a:lnTo>
                  <a:close/>
                </a:path>
                <a:path w="181610" h="119380">
                  <a:moveTo>
                    <a:pt x="181356" y="95249"/>
                  </a:moveTo>
                  <a:lnTo>
                    <a:pt x="180594" y="92963"/>
                  </a:lnTo>
                  <a:lnTo>
                    <a:pt x="180594" y="91439"/>
                  </a:lnTo>
                  <a:lnTo>
                    <a:pt x="179832" y="89915"/>
                  </a:lnTo>
                  <a:lnTo>
                    <a:pt x="178308" y="88391"/>
                  </a:lnTo>
                  <a:lnTo>
                    <a:pt x="78486" y="2285"/>
                  </a:lnTo>
                  <a:lnTo>
                    <a:pt x="76962" y="761"/>
                  </a:lnTo>
                  <a:lnTo>
                    <a:pt x="74676" y="0"/>
                  </a:lnTo>
                  <a:lnTo>
                    <a:pt x="72390" y="761"/>
                  </a:lnTo>
                  <a:lnTo>
                    <a:pt x="71628" y="761"/>
                  </a:lnTo>
                  <a:lnTo>
                    <a:pt x="70104" y="2285"/>
                  </a:lnTo>
                  <a:lnTo>
                    <a:pt x="68580" y="3047"/>
                  </a:lnTo>
                  <a:lnTo>
                    <a:pt x="67056" y="6095"/>
                  </a:lnTo>
                  <a:lnTo>
                    <a:pt x="67056" y="9905"/>
                  </a:lnTo>
                  <a:lnTo>
                    <a:pt x="67818" y="11429"/>
                  </a:lnTo>
                  <a:lnTo>
                    <a:pt x="69342" y="12953"/>
                  </a:lnTo>
                  <a:lnTo>
                    <a:pt x="169164" y="99059"/>
                  </a:lnTo>
                  <a:lnTo>
                    <a:pt x="170688" y="100583"/>
                  </a:lnTo>
                  <a:lnTo>
                    <a:pt x="176022" y="100583"/>
                  </a:lnTo>
                  <a:lnTo>
                    <a:pt x="177546" y="99821"/>
                  </a:lnTo>
                  <a:lnTo>
                    <a:pt x="180594" y="96773"/>
                  </a:lnTo>
                  <a:lnTo>
                    <a:pt x="181356" y="952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3"/>
            <p:cNvSpPr/>
            <p:nvPr/>
          </p:nvSpPr>
          <p:spPr>
            <a:xfrm>
              <a:off x="1997297" y="4414799"/>
              <a:ext cx="0" cy="858519"/>
            </a:xfrm>
            <a:custGeom>
              <a:avLst/>
              <a:gdLst/>
              <a:ahLst/>
              <a:cxnLst/>
              <a:rect l="l" t="t" r="r" b="b"/>
              <a:pathLst>
                <a:path h="858520">
                  <a:moveTo>
                    <a:pt x="0" y="0"/>
                  </a:moveTo>
                  <a:lnTo>
                    <a:pt x="0" y="858012"/>
                  </a:lnTo>
                </a:path>
              </a:pathLst>
            </a:custGeom>
            <a:ln w="129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4"/>
            <p:cNvSpPr/>
            <p:nvPr/>
          </p:nvSpPr>
          <p:spPr>
            <a:xfrm>
              <a:off x="2297155" y="4415562"/>
              <a:ext cx="430530" cy="857250"/>
            </a:xfrm>
            <a:custGeom>
              <a:avLst/>
              <a:gdLst/>
              <a:ahLst/>
              <a:cxnLst/>
              <a:rect l="l" t="t" r="r" b="b"/>
              <a:pathLst>
                <a:path w="430529" h="857250">
                  <a:moveTo>
                    <a:pt x="430518" y="857250"/>
                  </a:moveTo>
                  <a:lnTo>
                    <a:pt x="384950" y="792680"/>
                  </a:lnTo>
                  <a:lnTo>
                    <a:pt x="358610" y="752668"/>
                  </a:lnTo>
                  <a:lnTo>
                    <a:pt x="333077" y="711974"/>
                  </a:lnTo>
                  <a:lnTo>
                    <a:pt x="308325" y="670643"/>
                  </a:lnTo>
                  <a:lnTo>
                    <a:pt x="284331" y="628720"/>
                  </a:lnTo>
                  <a:lnTo>
                    <a:pt x="261072" y="586249"/>
                  </a:lnTo>
                  <a:lnTo>
                    <a:pt x="238523" y="543275"/>
                  </a:lnTo>
                  <a:lnTo>
                    <a:pt x="216661" y="499844"/>
                  </a:lnTo>
                  <a:lnTo>
                    <a:pt x="195461" y="455999"/>
                  </a:lnTo>
                  <a:lnTo>
                    <a:pt x="174899" y="411785"/>
                  </a:lnTo>
                  <a:lnTo>
                    <a:pt x="154953" y="367248"/>
                  </a:lnTo>
                  <a:lnTo>
                    <a:pt x="135597" y="322432"/>
                  </a:lnTo>
                  <a:lnTo>
                    <a:pt x="116808" y="277382"/>
                  </a:lnTo>
                  <a:lnTo>
                    <a:pt x="98562" y="232143"/>
                  </a:lnTo>
                  <a:lnTo>
                    <a:pt x="80835" y="186759"/>
                  </a:lnTo>
                  <a:lnTo>
                    <a:pt x="63603" y="141275"/>
                  </a:lnTo>
                  <a:lnTo>
                    <a:pt x="46843" y="95737"/>
                  </a:lnTo>
                  <a:lnTo>
                    <a:pt x="13045" y="0"/>
                  </a:lnTo>
                  <a:lnTo>
                    <a:pt x="0" y="0"/>
                  </a:lnTo>
                  <a:lnTo>
                    <a:pt x="37726" y="106532"/>
                  </a:lnTo>
                  <a:lnTo>
                    <a:pt x="55263" y="154029"/>
                  </a:lnTo>
                  <a:lnTo>
                    <a:pt x="73270" y="201420"/>
                  </a:lnTo>
                  <a:lnTo>
                    <a:pt x="91782" y="248664"/>
                  </a:lnTo>
                  <a:lnTo>
                    <a:pt x="110836" y="295717"/>
                  </a:lnTo>
                  <a:lnTo>
                    <a:pt x="130468" y="342539"/>
                  </a:lnTo>
                  <a:lnTo>
                    <a:pt x="150716" y="389086"/>
                  </a:lnTo>
                  <a:lnTo>
                    <a:pt x="171614" y="435317"/>
                  </a:lnTo>
                  <a:lnTo>
                    <a:pt x="193201" y="481190"/>
                  </a:lnTo>
                  <a:lnTo>
                    <a:pt x="215512" y="526662"/>
                  </a:lnTo>
                  <a:lnTo>
                    <a:pt x="238583" y="571692"/>
                  </a:lnTo>
                  <a:lnTo>
                    <a:pt x="262451" y="616236"/>
                  </a:lnTo>
                  <a:lnTo>
                    <a:pt x="287153" y="660254"/>
                  </a:lnTo>
                  <a:lnTo>
                    <a:pt x="312724" y="703703"/>
                  </a:lnTo>
                  <a:lnTo>
                    <a:pt x="339202" y="746541"/>
                  </a:lnTo>
                  <a:lnTo>
                    <a:pt x="366622" y="788725"/>
                  </a:lnTo>
                  <a:lnTo>
                    <a:pt x="395021" y="830214"/>
                  </a:lnTo>
                  <a:lnTo>
                    <a:pt x="414535" y="857250"/>
                  </a:lnTo>
                  <a:lnTo>
                    <a:pt x="430518" y="857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5"/>
            <p:cNvSpPr/>
            <p:nvPr/>
          </p:nvSpPr>
          <p:spPr>
            <a:xfrm>
              <a:off x="4464803" y="4415561"/>
              <a:ext cx="744220" cy="857250"/>
            </a:xfrm>
            <a:custGeom>
              <a:avLst/>
              <a:gdLst/>
              <a:ahLst/>
              <a:cxnLst/>
              <a:rect l="l" t="t" r="r" b="b"/>
              <a:pathLst>
                <a:path w="744220" h="857250">
                  <a:moveTo>
                    <a:pt x="743916" y="0"/>
                  </a:moveTo>
                  <a:lnTo>
                    <a:pt x="727127" y="0"/>
                  </a:lnTo>
                  <a:lnTo>
                    <a:pt x="709913" y="20411"/>
                  </a:lnTo>
                  <a:lnTo>
                    <a:pt x="284941" y="531357"/>
                  </a:lnTo>
                  <a:lnTo>
                    <a:pt x="185466" y="648093"/>
                  </a:lnTo>
                  <a:lnTo>
                    <a:pt x="118383" y="725197"/>
                  </a:lnTo>
                  <a:lnTo>
                    <a:pt x="50542" y="801576"/>
                  </a:lnTo>
                  <a:lnTo>
                    <a:pt x="16297" y="839455"/>
                  </a:lnTo>
                  <a:lnTo>
                    <a:pt x="0" y="857249"/>
                  </a:lnTo>
                  <a:lnTo>
                    <a:pt x="17217" y="857249"/>
                  </a:lnTo>
                  <a:lnTo>
                    <a:pt x="74903" y="793408"/>
                  </a:lnTo>
                  <a:lnTo>
                    <a:pt x="141336" y="718253"/>
                  </a:lnTo>
                  <a:lnTo>
                    <a:pt x="207056" y="642429"/>
                  </a:lnTo>
                  <a:lnTo>
                    <a:pt x="304571" y="527700"/>
                  </a:lnTo>
                  <a:lnTo>
                    <a:pt x="721948" y="26002"/>
                  </a:lnTo>
                  <a:lnTo>
                    <a:pt x="7439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6"/>
            <p:cNvSpPr/>
            <p:nvPr/>
          </p:nvSpPr>
          <p:spPr>
            <a:xfrm>
              <a:off x="3116483" y="4415561"/>
              <a:ext cx="1481455" cy="749935"/>
            </a:xfrm>
            <a:custGeom>
              <a:avLst/>
              <a:gdLst/>
              <a:ahLst/>
              <a:cxnLst/>
              <a:rect l="l" t="t" r="r" b="b"/>
              <a:pathLst>
                <a:path w="1481454" h="749935">
                  <a:moveTo>
                    <a:pt x="1481415" y="0"/>
                  </a:moveTo>
                  <a:lnTo>
                    <a:pt x="1465988" y="0"/>
                  </a:lnTo>
                  <a:lnTo>
                    <a:pt x="1397332" y="89154"/>
                  </a:lnTo>
                  <a:lnTo>
                    <a:pt x="1345516" y="153924"/>
                  </a:lnTo>
                  <a:lnTo>
                    <a:pt x="1217103" y="307665"/>
                  </a:lnTo>
                  <a:lnTo>
                    <a:pt x="1183211" y="347212"/>
                  </a:lnTo>
                  <a:lnTo>
                    <a:pt x="1148547" y="386646"/>
                  </a:lnTo>
                  <a:lnTo>
                    <a:pt x="1113085" y="425686"/>
                  </a:lnTo>
                  <a:lnTo>
                    <a:pt x="1076797" y="464053"/>
                  </a:lnTo>
                  <a:lnTo>
                    <a:pt x="1039655" y="501468"/>
                  </a:lnTo>
                  <a:lnTo>
                    <a:pt x="1001631" y="537650"/>
                  </a:lnTo>
                  <a:lnTo>
                    <a:pt x="962699" y="572322"/>
                  </a:lnTo>
                  <a:lnTo>
                    <a:pt x="922831" y="605203"/>
                  </a:lnTo>
                  <a:lnTo>
                    <a:pt x="881999" y="636014"/>
                  </a:lnTo>
                  <a:lnTo>
                    <a:pt x="840175" y="664475"/>
                  </a:lnTo>
                  <a:lnTo>
                    <a:pt x="797332" y="690308"/>
                  </a:lnTo>
                  <a:lnTo>
                    <a:pt x="753442" y="713232"/>
                  </a:lnTo>
                  <a:lnTo>
                    <a:pt x="711532" y="728472"/>
                  </a:lnTo>
                  <a:lnTo>
                    <a:pt x="671908" y="736092"/>
                  </a:lnTo>
                  <a:lnTo>
                    <a:pt x="626268" y="736156"/>
                  </a:lnTo>
                  <a:lnTo>
                    <a:pt x="581627" y="728187"/>
                  </a:lnTo>
                  <a:lnTo>
                    <a:pt x="538301" y="713282"/>
                  </a:lnTo>
                  <a:lnTo>
                    <a:pt x="496606" y="692535"/>
                  </a:lnTo>
                  <a:lnTo>
                    <a:pt x="456859" y="667041"/>
                  </a:lnTo>
                  <a:lnTo>
                    <a:pt x="419376" y="637895"/>
                  </a:lnTo>
                  <a:lnTo>
                    <a:pt x="384473" y="606192"/>
                  </a:lnTo>
                  <a:lnTo>
                    <a:pt x="352467" y="573027"/>
                  </a:lnTo>
                  <a:lnTo>
                    <a:pt x="323674" y="539496"/>
                  </a:lnTo>
                  <a:lnTo>
                    <a:pt x="290908" y="499110"/>
                  </a:lnTo>
                  <a:lnTo>
                    <a:pt x="262240" y="458530"/>
                  </a:lnTo>
                  <a:lnTo>
                    <a:pt x="234404" y="416843"/>
                  </a:lnTo>
                  <a:lnTo>
                    <a:pt x="207369" y="374131"/>
                  </a:lnTo>
                  <a:lnTo>
                    <a:pt x="181105" y="330472"/>
                  </a:lnTo>
                  <a:lnTo>
                    <a:pt x="155581" y="285947"/>
                  </a:lnTo>
                  <a:lnTo>
                    <a:pt x="130766" y="240636"/>
                  </a:lnTo>
                  <a:lnTo>
                    <a:pt x="106631" y="194620"/>
                  </a:lnTo>
                  <a:lnTo>
                    <a:pt x="83144" y="147978"/>
                  </a:lnTo>
                  <a:lnTo>
                    <a:pt x="60276" y="100790"/>
                  </a:lnTo>
                  <a:lnTo>
                    <a:pt x="37995" y="53137"/>
                  </a:lnTo>
                  <a:lnTo>
                    <a:pt x="16272" y="5098"/>
                  </a:lnTo>
                  <a:lnTo>
                    <a:pt x="14037" y="0"/>
                  </a:lnTo>
                  <a:lnTo>
                    <a:pt x="0" y="0"/>
                  </a:lnTo>
                  <a:lnTo>
                    <a:pt x="20844" y="46577"/>
                  </a:lnTo>
                  <a:lnTo>
                    <a:pt x="42602" y="93635"/>
                  </a:lnTo>
                  <a:lnTo>
                    <a:pt x="64934" y="140262"/>
                  </a:lnTo>
                  <a:lnTo>
                    <a:pt x="87872" y="186379"/>
                  </a:lnTo>
                  <a:lnTo>
                    <a:pt x="111447" y="231906"/>
                  </a:lnTo>
                  <a:lnTo>
                    <a:pt x="135693" y="276762"/>
                  </a:lnTo>
                  <a:lnTo>
                    <a:pt x="160639" y="320866"/>
                  </a:lnTo>
                  <a:lnTo>
                    <a:pt x="186319" y="364139"/>
                  </a:lnTo>
                  <a:lnTo>
                    <a:pt x="212764" y="406499"/>
                  </a:lnTo>
                  <a:lnTo>
                    <a:pt x="240005" y="447867"/>
                  </a:lnTo>
                  <a:lnTo>
                    <a:pt x="268074" y="488162"/>
                  </a:lnTo>
                  <a:lnTo>
                    <a:pt x="297004" y="527304"/>
                  </a:lnTo>
                  <a:lnTo>
                    <a:pt x="330532" y="566928"/>
                  </a:lnTo>
                  <a:lnTo>
                    <a:pt x="360659" y="600340"/>
                  </a:lnTo>
                  <a:lnTo>
                    <a:pt x="394353" y="633061"/>
                  </a:lnTo>
                  <a:lnTo>
                    <a:pt x="431175" y="663930"/>
                  </a:lnTo>
                  <a:lnTo>
                    <a:pt x="470687" y="691786"/>
                  </a:lnTo>
                  <a:lnTo>
                    <a:pt x="512449" y="715467"/>
                  </a:lnTo>
                  <a:lnTo>
                    <a:pt x="556025" y="733814"/>
                  </a:lnTo>
                  <a:lnTo>
                    <a:pt x="600975" y="745665"/>
                  </a:lnTo>
                  <a:lnTo>
                    <a:pt x="646860" y="749859"/>
                  </a:lnTo>
                  <a:lnTo>
                    <a:pt x="693244" y="745236"/>
                  </a:lnTo>
                  <a:lnTo>
                    <a:pt x="735916" y="733806"/>
                  </a:lnTo>
                  <a:lnTo>
                    <a:pt x="780112" y="714756"/>
                  </a:lnTo>
                  <a:lnTo>
                    <a:pt x="843603" y="678999"/>
                  </a:lnTo>
                  <a:lnTo>
                    <a:pt x="883248" y="651938"/>
                  </a:lnTo>
                  <a:lnTo>
                    <a:pt x="921398" y="622714"/>
                  </a:lnTo>
                  <a:lnTo>
                    <a:pt x="958309" y="591900"/>
                  </a:lnTo>
                  <a:lnTo>
                    <a:pt x="994234" y="560070"/>
                  </a:lnTo>
                  <a:lnTo>
                    <a:pt x="1045288" y="512826"/>
                  </a:lnTo>
                  <a:lnTo>
                    <a:pt x="1081853" y="476079"/>
                  </a:lnTo>
                  <a:lnTo>
                    <a:pt x="1117862" y="438583"/>
                  </a:lnTo>
                  <a:lnTo>
                    <a:pt x="1153328" y="400422"/>
                  </a:lnTo>
                  <a:lnTo>
                    <a:pt x="1188264" y="361683"/>
                  </a:lnTo>
                  <a:lnTo>
                    <a:pt x="1222681" y="322451"/>
                  </a:lnTo>
                  <a:lnTo>
                    <a:pt x="1256593" y="282812"/>
                  </a:lnTo>
                  <a:lnTo>
                    <a:pt x="1290012" y="242851"/>
                  </a:lnTo>
                  <a:lnTo>
                    <a:pt x="1322951" y="202653"/>
                  </a:lnTo>
                  <a:lnTo>
                    <a:pt x="1355422" y="162306"/>
                  </a:lnTo>
                  <a:lnTo>
                    <a:pt x="1407238" y="96774"/>
                  </a:lnTo>
                  <a:lnTo>
                    <a:pt x="1458292" y="30480"/>
                  </a:lnTo>
                  <a:lnTo>
                    <a:pt x="14814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7"/>
            <p:cNvSpPr/>
            <p:nvPr/>
          </p:nvSpPr>
          <p:spPr>
            <a:xfrm>
              <a:off x="3766293" y="51680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8"/>
            <p:cNvSpPr/>
            <p:nvPr/>
          </p:nvSpPr>
          <p:spPr>
            <a:xfrm>
              <a:off x="3766293" y="52061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9"/>
            <p:cNvSpPr/>
            <p:nvPr/>
          </p:nvSpPr>
          <p:spPr>
            <a:xfrm>
              <a:off x="3766293" y="52442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20"/>
            <p:cNvSpPr txBox="1"/>
            <p:nvPr/>
          </p:nvSpPr>
          <p:spPr>
            <a:xfrm>
              <a:off x="1630648" y="4049548"/>
              <a:ext cx="203200" cy="6426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400" b="1" spc="20" dirty="0">
                  <a:latin typeface="Gulim"/>
                  <a:cs typeface="Gulim"/>
                </a:rPr>
                <a:t>비</a:t>
              </a:r>
              <a:endParaRPr sz="1400">
                <a:latin typeface="Gulim"/>
                <a:cs typeface="Gulim"/>
              </a:endParaRPr>
            </a:p>
            <a:p>
              <a:pPr>
                <a:lnSpc>
                  <a:spcPct val="100000"/>
                </a:lnSpc>
                <a:spcBef>
                  <a:spcPts val="10"/>
                </a:spcBef>
              </a:pPr>
              <a:endParaRPr sz="1450">
                <a:latin typeface="Times New Roman"/>
                <a:cs typeface="Times New Roman"/>
              </a:endParaRPr>
            </a:p>
            <a:p>
              <a:pPr marL="12700">
                <a:lnSpc>
                  <a:spcPct val="100000"/>
                </a:lnSpc>
              </a:pPr>
              <a:r>
                <a:rPr sz="1400" b="1" spc="20" dirty="0">
                  <a:latin typeface="Gulim"/>
                  <a:cs typeface="Gulim"/>
                </a:rPr>
                <a:t>용</a:t>
              </a:r>
              <a:endParaRPr sz="1400">
                <a:latin typeface="Gulim"/>
                <a:cs typeface="Gulim"/>
              </a:endParaRPr>
            </a:p>
          </p:txBody>
        </p:sp>
        <p:sp>
          <p:nvSpPr>
            <p:cNvPr id="162" name="object 21"/>
            <p:cNvSpPr/>
            <p:nvPr/>
          </p:nvSpPr>
          <p:spPr>
            <a:xfrm>
              <a:off x="4359818" y="4415561"/>
              <a:ext cx="119380" cy="57150"/>
            </a:xfrm>
            <a:custGeom>
              <a:avLst/>
              <a:gdLst/>
              <a:ahLst/>
              <a:cxnLst/>
              <a:rect l="l" t="t" r="r" b="b"/>
              <a:pathLst>
                <a:path w="119379" h="57150">
                  <a:moveTo>
                    <a:pt x="119150" y="0"/>
                  </a:moveTo>
                  <a:lnTo>
                    <a:pt x="0" y="0"/>
                  </a:lnTo>
                  <a:lnTo>
                    <a:pt x="76273" y="57150"/>
                  </a:lnTo>
                  <a:lnTo>
                    <a:pt x="119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22"/>
            <p:cNvSpPr/>
            <p:nvPr/>
          </p:nvSpPr>
          <p:spPr>
            <a:xfrm>
              <a:off x="4686789" y="4415561"/>
              <a:ext cx="363220" cy="328930"/>
            </a:xfrm>
            <a:custGeom>
              <a:avLst/>
              <a:gdLst/>
              <a:ahLst/>
              <a:cxnLst/>
              <a:rect l="l" t="t" r="r" b="b"/>
              <a:pathLst>
                <a:path w="363220" h="328930">
                  <a:moveTo>
                    <a:pt x="85089" y="190046"/>
                  </a:moveTo>
                  <a:lnTo>
                    <a:pt x="85089" y="171450"/>
                  </a:lnTo>
                  <a:lnTo>
                    <a:pt x="25399" y="240792"/>
                  </a:lnTo>
                  <a:lnTo>
                    <a:pt x="11429" y="227838"/>
                  </a:lnTo>
                  <a:lnTo>
                    <a:pt x="8889" y="226314"/>
                  </a:lnTo>
                  <a:lnTo>
                    <a:pt x="3809" y="226314"/>
                  </a:lnTo>
                  <a:lnTo>
                    <a:pt x="2539" y="227076"/>
                  </a:lnTo>
                  <a:lnTo>
                    <a:pt x="1269" y="228600"/>
                  </a:lnTo>
                  <a:lnTo>
                    <a:pt x="0" y="231648"/>
                  </a:lnTo>
                  <a:lnTo>
                    <a:pt x="0" y="236982"/>
                  </a:lnTo>
                  <a:lnTo>
                    <a:pt x="1269" y="238506"/>
                  </a:lnTo>
                  <a:lnTo>
                    <a:pt x="34289" y="266476"/>
                  </a:lnTo>
                  <a:lnTo>
                    <a:pt x="34289" y="248412"/>
                  </a:lnTo>
                  <a:lnTo>
                    <a:pt x="85089" y="190046"/>
                  </a:lnTo>
                  <a:close/>
                </a:path>
                <a:path w="363220" h="328930">
                  <a:moveTo>
                    <a:pt x="114299" y="218268"/>
                  </a:moveTo>
                  <a:lnTo>
                    <a:pt x="114299" y="199644"/>
                  </a:lnTo>
                  <a:lnTo>
                    <a:pt x="111759" y="202692"/>
                  </a:lnTo>
                  <a:lnTo>
                    <a:pt x="60959" y="262128"/>
                  </a:lnTo>
                  <a:lnTo>
                    <a:pt x="58419" y="264414"/>
                  </a:lnTo>
                  <a:lnTo>
                    <a:pt x="57149" y="265176"/>
                  </a:lnTo>
                  <a:lnTo>
                    <a:pt x="54609" y="265176"/>
                  </a:lnTo>
                  <a:lnTo>
                    <a:pt x="53339" y="264414"/>
                  </a:lnTo>
                  <a:lnTo>
                    <a:pt x="52069" y="262890"/>
                  </a:lnTo>
                  <a:lnTo>
                    <a:pt x="34289" y="248412"/>
                  </a:lnTo>
                  <a:lnTo>
                    <a:pt x="34289" y="266476"/>
                  </a:lnTo>
                  <a:lnTo>
                    <a:pt x="44449" y="275082"/>
                  </a:lnTo>
                  <a:lnTo>
                    <a:pt x="48259" y="278130"/>
                  </a:lnTo>
                  <a:lnTo>
                    <a:pt x="52069" y="279654"/>
                  </a:lnTo>
                  <a:lnTo>
                    <a:pt x="57149" y="278892"/>
                  </a:lnTo>
                  <a:lnTo>
                    <a:pt x="60959" y="278130"/>
                  </a:lnTo>
                  <a:lnTo>
                    <a:pt x="64769" y="275844"/>
                  </a:lnTo>
                  <a:lnTo>
                    <a:pt x="67309" y="272034"/>
                  </a:lnTo>
                  <a:lnTo>
                    <a:pt x="114299" y="218268"/>
                  </a:lnTo>
                  <a:close/>
                </a:path>
                <a:path w="363220" h="328930">
                  <a:moveTo>
                    <a:pt x="126999" y="200406"/>
                  </a:moveTo>
                  <a:lnTo>
                    <a:pt x="126999" y="192024"/>
                  </a:lnTo>
                  <a:lnTo>
                    <a:pt x="125729" y="188214"/>
                  </a:lnTo>
                  <a:lnTo>
                    <a:pt x="121919" y="185166"/>
                  </a:lnTo>
                  <a:lnTo>
                    <a:pt x="78739" y="148590"/>
                  </a:lnTo>
                  <a:lnTo>
                    <a:pt x="77469" y="147066"/>
                  </a:lnTo>
                  <a:lnTo>
                    <a:pt x="76199" y="146304"/>
                  </a:lnTo>
                  <a:lnTo>
                    <a:pt x="73659" y="147066"/>
                  </a:lnTo>
                  <a:lnTo>
                    <a:pt x="72389" y="147066"/>
                  </a:lnTo>
                  <a:lnTo>
                    <a:pt x="69849" y="147828"/>
                  </a:lnTo>
                  <a:lnTo>
                    <a:pt x="68579" y="149352"/>
                  </a:lnTo>
                  <a:lnTo>
                    <a:pt x="67309" y="152400"/>
                  </a:lnTo>
                  <a:lnTo>
                    <a:pt x="67309" y="156210"/>
                  </a:lnTo>
                  <a:lnTo>
                    <a:pt x="69849" y="159258"/>
                  </a:lnTo>
                  <a:lnTo>
                    <a:pt x="85089" y="171450"/>
                  </a:lnTo>
                  <a:lnTo>
                    <a:pt x="85089" y="190046"/>
                  </a:lnTo>
                  <a:lnTo>
                    <a:pt x="93979" y="179832"/>
                  </a:lnTo>
                  <a:lnTo>
                    <a:pt x="110489" y="194310"/>
                  </a:lnTo>
                  <a:lnTo>
                    <a:pt x="113029" y="195834"/>
                  </a:lnTo>
                  <a:lnTo>
                    <a:pt x="114299" y="197358"/>
                  </a:lnTo>
                  <a:lnTo>
                    <a:pt x="114299" y="218268"/>
                  </a:lnTo>
                  <a:lnTo>
                    <a:pt x="121919" y="209550"/>
                  </a:lnTo>
                  <a:lnTo>
                    <a:pt x="125729" y="204978"/>
                  </a:lnTo>
                  <a:lnTo>
                    <a:pt x="126999" y="200406"/>
                  </a:lnTo>
                  <a:close/>
                </a:path>
                <a:path w="363220" h="328930">
                  <a:moveTo>
                    <a:pt x="121919" y="290885"/>
                  </a:moveTo>
                  <a:lnTo>
                    <a:pt x="121919" y="272034"/>
                  </a:lnTo>
                  <a:lnTo>
                    <a:pt x="83819" y="316992"/>
                  </a:lnTo>
                  <a:lnTo>
                    <a:pt x="81279" y="318516"/>
                  </a:lnTo>
                  <a:lnTo>
                    <a:pt x="81279" y="325374"/>
                  </a:lnTo>
                  <a:lnTo>
                    <a:pt x="83819" y="327660"/>
                  </a:lnTo>
                  <a:lnTo>
                    <a:pt x="85089" y="327660"/>
                  </a:lnTo>
                  <a:lnTo>
                    <a:pt x="87629" y="328422"/>
                  </a:lnTo>
                  <a:lnTo>
                    <a:pt x="88899" y="328422"/>
                  </a:lnTo>
                  <a:lnTo>
                    <a:pt x="90169" y="327660"/>
                  </a:lnTo>
                  <a:lnTo>
                    <a:pt x="91439" y="326136"/>
                  </a:lnTo>
                  <a:lnTo>
                    <a:pt x="121919" y="290885"/>
                  </a:lnTo>
                  <a:close/>
                </a:path>
                <a:path w="363220" h="328930">
                  <a:moveTo>
                    <a:pt x="180339" y="221742"/>
                  </a:moveTo>
                  <a:lnTo>
                    <a:pt x="180339" y="217932"/>
                  </a:lnTo>
                  <a:lnTo>
                    <a:pt x="176529" y="214884"/>
                  </a:lnTo>
                  <a:lnTo>
                    <a:pt x="175259" y="214122"/>
                  </a:lnTo>
                  <a:lnTo>
                    <a:pt x="172719" y="214122"/>
                  </a:lnTo>
                  <a:lnTo>
                    <a:pt x="170179" y="215646"/>
                  </a:lnTo>
                  <a:lnTo>
                    <a:pt x="168909" y="217170"/>
                  </a:lnTo>
                  <a:lnTo>
                    <a:pt x="130809" y="262128"/>
                  </a:lnTo>
                  <a:lnTo>
                    <a:pt x="105409" y="240792"/>
                  </a:lnTo>
                  <a:lnTo>
                    <a:pt x="104139" y="239268"/>
                  </a:lnTo>
                  <a:lnTo>
                    <a:pt x="102869" y="238506"/>
                  </a:lnTo>
                  <a:lnTo>
                    <a:pt x="100329" y="239268"/>
                  </a:lnTo>
                  <a:lnTo>
                    <a:pt x="99059" y="239268"/>
                  </a:lnTo>
                  <a:lnTo>
                    <a:pt x="96519" y="240030"/>
                  </a:lnTo>
                  <a:lnTo>
                    <a:pt x="96519" y="241554"/>
                  </a:lnTo>
                  <a:lnTo>
                    <a:pt x="93979" y="243840"/>
                  </a:lnTo>
                  <a:lnTo>
                    <a:pt x="93979" y="247650"/>
                  </a:lnTo>
                  <a:lnTo>
                    <a:pt x="96519" y="250698"/>
                  </a:lnTo>
                  <a:lnTo>
                    <a:pt x="121919" y="272034"/>
                  </a:lnTo>
                  <a:lnTo>
                    <a:pt x="121919" y="290885"/>
                  </a:lnTo>
                  <a:lnTo>
                    <a:pt x="179069" y="224790"/>
                  </a:lnTo>
                  <a:lnTo>
                    <a:pt x="180339" y="221742"/>
                  </a:lnTo>
                  <a:close/>
                </a:path>
                <a:path w="363220" h="328930">
                  <a:moveTo>
                    <a:pt x="204469" y="92202"/>
                  </a:moveTo>
                  <a:lnTo>
                    <a:pt x="204469" y="88392"/>
                  </a:lnTo>
                  <a:lnTo>
                    <a:pt x="203199" y="82296"/>
                  </a:lnTo>
                  <a:lnTo>
                    <a:pt x="199389" y="75438"/>
                  </a:lnTo>
                  <a:lnTo>
                    <a:pt x="195579" y="70104"/>
                  </a:lnTo>
                  <a:lnTo>
                    <a:pt x="187959" y="60960"/>
                  </a:lnTo>
                  <a:lnTo>
                    <a:pt x="181609" y="55626"/>
                  </a:lnTo>
                  <a:lnTo>
                    <a:pt x="179069" y="52578"/>
                  </a:lnTo>
                  <a:lnTo>
                    <a:pt x="175259" y="49530"/>
                  </a:lnTo>
                  <a:lnTo>
                    <a:pt x="170179" y="48006"/>
                  </a:lnTo>
                  <a:lnTo>
                    <a:pt x="161289" y="49530"/>
                  </a:lnTo>
                  <a:lnTo>
                    <a:pt x="157479" y="52578"/>
                  </a:lnTo>
                  <a:lnTo>
                    <a:pt x="152399" y="57150"/>
                  </a:lnTo>
                  <a:lnTo>
                    <a:pt x="111759" y="104394"/>
                  </a:lnTo>
                  <a:lnTo>
                    <a:pt x="110489" y="107442"/>
                  </a:lnTo>
                  <a:lnTo>
                    <a:pt x="110489" y="110490"/>
                  </a:lnTo>
                  <a:lnTo>
                    <a:pt x="115569" y="115062"/>
                  </a:lnTo>
                  <a:lnTo>
                    <a:pt x="119379" y="115062"/>
                  </a:lnTo>
                  <a:lnTo>
                    <a:pt x="121919" y="112014"/>
                  </a:lnTo>
                  <a:lnTo>
                    <a:pt x="162559" y="64008"/>
                  </a:lnTo>
                  <a:lnTo>
                    <a:pt x="166369" y="61722"/>
                  </a:lnTo>
                  <a:lnTo>
                    <a:pt x="167639" y="61722"/>
                  </a:lnTo>
                  <a:lnTo>
                    <a:pt x="172719" y="66294"/>
                  </a:lnTo>
                  <a:lnTo>
                    <a:pt x="177799" y="70104"/>
                  </a:lnTo>
                  <a:lnTo>
                    <a:pt x="181609" y="73914"/>
                  </a:lnTo>
                  <a:lnTo>
                    <a:pt x="184149" y="77724"/>
                  </a:lnTo>
                  <a:lnTo>
                    <a:pt x="187959" y="82296"/>
                  </a:lnTo>
                  <a:lnTo>
                    <a:pt x="190499" y="86868"/>
                  </a:lnTo>
                  <a:lnTo>
                    <a:pt x="191769" y="92202"/>
                  </a:lnTo>
                  <a:lnTo>
                    <a:pt x="193039" y="96774"/>
                  </a:lnTo>
                  <a:lnTo>
                    <a:pt x="195579" y="98298"/>
                  </a:lnTo>
                  <a:lnTo>
                    <a:pt x="203199" y="95250"/>
                  </a:lnTo>
                  <a:lnTo>
                    <a:pt x="204469" y="92202"/>
                  </a:lnTo>
                  <a:close/>
                </a:path>
                <a:path w="363220" h="328930">
                  <a:moveTo>
                    <a:pt x="231139" y="81534"/>
                  </a:moveTo>
                  <a:lnTo>
                    <a:pt x="229869" y="78486"/>
                  </a:lnTo>
                  <a:lnTo>
                    <a:pt x="228599" y="76962"/>
                  </a:lnTo>
                  <a:lnTo>
                    <a:pt x="226059" y="76200"/>
                  </a:lnTo>
                  <a:lnTo>
                    <a:pt x="224789" y="76200"/>
                  </a:lnTo>
                  <a:lnTo>
                    <a:pt x="222249" y="76962"/>
                  </a:lnTo>
                  <a:lnTo>
                    <a:pt x="222249" y="77724"/>
                  </a:lnTo>
                  <a:lnTo>
                    <a:pt x="220979" y="78486"/>
                  </a:lnTo>
                  <a:lnTo>
                    <a:pt x="219709" y="80010"/>
                  </a:lnTo>
                  <a:lnTo>
                    <a:pt x="217169" y="85296"/>
                  </a:lnTo>
                  <a:lnTo>
                    <a:pt x="213359" y="90868"/>
                  </a:lnTo>
                  <a:lnTo>
                    <a:pt x="209549" y="96726"/>
                  </a:lnTo>
                  <a:lnTo>
                    <a:pt x="205739" y="102870"/>
                  </a:lnTo>
                  <a:lnTo>
                    <a:pt x="200659" y="111252"/>
                  </a:lnTo>
                  <a:lnTo>
                    <a:pt x="195579" y="118110"/>
                  </a:lnTo>
                  <a:lnTo>
                    <a:pt x="191769" y="122682"/>
                  </a:lnTo>
                  <a:lnTo>
                    <a:pt x="167639" y="101346"/>
                  </a:lnTo>
                  <a:lnTo>
                    <a:pt x="166369" y="99822"/>
                  </a:lnTo>
                  <a:lnTo>
                    <a:pt x="161289" y="99822"/>
                  </a:lnTo>
                  <a:lnTo>
                    <a:pt x="157479" y="102108"/>
                  </a:lnTo>
                  <a:lnTo>
                    <a:pt x="156209" y="105156"/>
                  </a:lnTo>
                  <a:lnTo>
                    <a:pt x="156209" y="108204"/>
                  </a:lnTo>
                  <a:lnTo>
                    <a:pt x="157479" y="110490"/>
                  </a:lnTo>
                  <a:lnTo>
                    <a:pt x="160019" y="111252"/>
                  </a:lnTo>
                  <a:lnTo>
                    <a:pt x="184149" y="132588"/>
                  </a:lnTo>
                  <a:lnTo>
                    <a:pt x="184149" y="150825"/>
                  </a:lnTo>
                  <a:lnTo>
                    <a:pt x="199389" y="132659"/>
                  </a:lnTo>
                  <a:lnTo>
                    <a:pt x="207009" y="121920"/>
                  </a:lnTo>
                  <a:lnTo>
                    <a:pt x="214629" y="111490"/>
                  </a:lnTo>
                  <a:lnTo>
                    <a:pt x="220979" y="101917"/>
                  </a:lnTo>
                  <a:lnTo>
                    <a:pt x="226059" y="93202"/>
                  </a:lnTo>
                  <a:lnTo>
                    <a:pt x="229869" y="85344"/>
                  </a:lnTo>
                  <a:lnTo>
                    <a:pt x="229869" y="83058"/>
                  </a:lnTo>
                  <a:lnTo>
                    <a:pt x="231139" y="81534"/>
                  </a:lnTo>
                  <a:close/>
                </a:path>
                <a:path w="363220" h="328930">
                  <a:moveTo>
                    <a:pt x="184149" y="150825"/>
                  </a:moveTo>
                  <a:lnTo>
                    <a:pt x="184149" y="132588"/>
                  </a:lnTo>
                  <a:lnTo>
                    <a:pt x="182879" y="134874"/>
                  </a:lnTo>
                  <a:lnTo>
                    <a:pt x="179069" y="138684"/>
                  </a:lnTo>
                  <a:lnTo>
                    <a:pt x="171449" y="147828"/>
                  </a:lnTo>
                  <a:lnTo>
                    <a:pt x="167639" y="151638"/>
                  </a:lnTo>
                  <a:lnTo>
                    <a:pt x="163829" y="156972"/>
                  </a:lnTo>
                  <a:lnTo>
                    <a:pt x="161289" y="158496"/>
                  </a:lnTo>
                  <a:lnTo>
                    <a:pt x="161289" y="165354"/>
                  </a:lnTo>
                  <a:lnTo>
                    <a:pt x="163829" y="166116"/>
                  </a:lnTo>
                  <a:lnTo>
                    <a:pt x="165099" y="167640"/>
                  </a:lnTo>
                  <a:lnTo>
                    <a:pt x="168909" y="167640"/>
                  </a:lnTo>
                  <a:lnTo>
                    <a:pt x="171449" y="166116"/>
                  </a:lnTo>
                  <a:lnTo>
                    <a:pt x="181609" y="153852"/>
                  </a:lnTo>
                  <a:lnTo>
                    <a:pt x="184149" y="150825"/>
                  </a:lnTo>
                  <a:close/>
                </a:path>
                <a:path w="363220" h="328930">
                  <a:moveTo>
                    <a:pt x="242569" y="40386"/>
                  </a:moveTo>
                  <a:lnTo>
                    <a:pt x="242569" y="37338"/>
                  </a:lnTo>
                  <a:lnTo>
                    <a:pt x="240029" y="35052"/>
                  </a:lnTo>
                  <a:lnTo>
                    <a:pt x="236219" y="32004"/>
                  </a:lnTo>
                  <a:lnTo>
                    <a:pt x="233679" y="32766"/>
                  </a:lnTo>
                  <a:lnTo>
                    <a:pt x="229869" y="35814"/>
                  </a:lnTo>
                  <a:lnTo>
                    <a:pt x="219709" y="48768"/>
                  </a:lnTo>
                  <a:lnTo>
                    <a:pt x="186689" y="19812"/>
                  </a:lnTo>
                  <a:lnTo>
                    <a:pt x="182879" y="18288"/>
                  </a:lnTo>
                  <a:lnTo>
                    <a:pt x="181609" y="19050"/>
                  </a:lnTo>
                  <a:lnTo>
                    <a:pt x="179069" y="19050"/>
                  </a:lnTo>
                  <a:lnTo>
                    <a:pt x="177799" y="19812"/>
                  </a:lnTo>
                  <a:lnTo>
                    <a:pt x="175259" y="22860"/>
                  </a:lnTo>
                  <a:lnTo>
                    <a:pt x="175259" y="27432"/>
                  </a:lnTo>
                  <a:lnTo>
                    <a:pt x="177799" y="30480"/>
                  </a:lnTo>
                  <a:lnTo>
                    <a:pt x="228599" y="74328"/>
                  </a:lnTo>
                  <a:lnTo>
                    <a:pt x="228599" y="56388"/>
                  </a:lnTo>
                  <a:lnTo>
                    <a:pt x="240029" y="43434"/>
                  </a:lnTo>
                  <a:lnTo>
                    <a:pt x="242569" y="40386"/>
                  </a:lnTo>
                  <a:close/>
                </a:path>
                <a:path w="363220" h="328930">
                  <a:moveTo>
                    <a:pt x="292099" y="103632"/>
                  </a:moveTo>
                  <a:lnTo>
                    <a:pt x="292099" y="101346"/>
                  </a:lnTo>
                  <a:lnTo>
                    <a:pt x="289559" y="98298"/>
                  </a:lnTo>
                  <a:lnTo>
                    <a:pt x="285749" y="96012"/>
                  </a:lnTo>
                  <a:lnTo>
                    <a:pt x="283209" y="96012"/>
                  </a:lnTo>
                  <a:lnTo>
                    <a:pt x="280670" y="99060"/>
                  </a:lnTo>
                  <a:lnTo>
                    <a:pt x="222249" y="167640"/>
                  </a:lnTo>
                  <a:lnTo>
                    <a:pt x="218439" y="170688"/>
                  </a:lnTo>
                  <a:lnTo>
                    <a:pt x="217169" y="170688"/>
                  </a:lnTo>
                  <a:lnTo>
                    <a:pt x="214629" y="169926"/>
                  </a:lnTo>
                  <a:lnTo>
                    <a:pt x="213359" y="168402"/>
                  </a:lnTo>
                  <a:lnTo>
                    <a:pt x="199389" y="155448"/>
                  </a:lnTo>
                  <a:lnTo>
                    <a:pt x="198119" y="154686"/>
                  </a:lnTo>
                  <a:lnTo>
                    <a:pt x="195579" y="153924"/>
                  </a:lnTo>
                  <a:lnTo>
                    <a:pt x="194309" y="153924"/>
                  </a:lnTo>
                  <a:lnTo>
                    <a:pt x="191769" y="154686"/>
                  </a:lnTo>
                  <a:lnTo>
                    <a:pt x="190499" y="155448"/>
                  </a:lnTo>
                  <a:lnTo>
                    <a:pt x="187959" y="157734"/>
                  </a:lnTo>
                  <a:lnTo>
                    <a:pt x="187959" y="164592"/>
                  </a:lnTo>
                  <a:lnTo>
                    <a:pt x="190499" y="166116"/>
                  </a:lnTo>
                  <a:lnTo>
                    <a:pt x="205739" y="179070"/>
                  </a:lnTo>
                  <a:lnTo>
                    <a:pt x="209549" y="182880"/>
                  </a:lnTo>
                  <a:lnTo>
                    <a:pt x="213359" y="184404"/>
                  </a:lnTo>
                  <a:lnTo>
                    <a:pt x="217169" y="183642"/>
                  </a:lnTo>
                  <a:lnTo>
                    <a:pt x="222249" y="183642"/>
                  </a:lnTo>
                  <a:lnTo>
                    <a:pt x="226059" y="181356"/>
                  </a:lnTo>
                  <a:lnTo>
                    <a:pt x="228599" y="177546"/>
                  </a:lnTo>
                  <a:lnTo>
                    <a:pt x="289559" y="107442"/>
                  </a:lnTo>
                  <a:lnTo>
                    <a:pt x="292099" y="103632"/>
                  </a:lnTo>
                  <a:close/>
                </a:path>
                <a:path w="363220" h="328930">
                  <a:moveTo>
                    <a:pt x="261619" y="89154"/>
                  </a:moveTo>
                  <a:lnTo>
                    <a:pt x="261619" y="85344"/>
                  </a:lnTo>
                  <a:lnTo>
                    <a:pt x="260349" y="83820"/>
                  </a:lnTo>
                  <a:lnTo>
                    <a:pt x="259079" y="83058"/>
                  </a:lnTo>
                  <a:lnTo>
                    <a:pt x="228599" y="56388"/>
                  </a:lnTo>
                  <a:lnTo>
                    <a:pt x="228599" y="74328"/>
                  </a:lnTo>
                  <a:lnTo>
                    <a:pt x="250189" y="92964"/>
                  </a:lnTo>
                  <a:lnTo>
                    <a:pt x="251459" y="94488"/>
                  </a:lnTo>
                  <a:lnTo>
                    <a:pt x="252729" y="95250"/>
                  </a:lnTo>
                  <a:lnTo>
                    <a:pt x="255269" y="95250"/>
                  </a:lnTo>
                  <a:lnTo>
                    <a:pt x="259079" y="93726"/>
                  </a:lnTo>
                  <a:lnTo>
                    <a:pt x="261619" y="89154"/>
                  </a:lnTo>
                  <a:close/>
                </a:path>
                <a:path w="363220" h="328930">
                  <a:moveTo>
                    <a:pt x="276859" y="0"/>
                  </a:moveTo>
                  <a:lnTo>
                    <a:pt x="252729" y="0"/>
                  </a:lnTo>
                  <a:lnTo>
                    <a:pt x="275589" y="19776"/>
                  </a:lnTo>
                  <a:lnTo>
                    <a:pt x="275589" y="1524"/>
                  </a:lnTo>
                  <a:lnTo>
                    <a:pt x="276859" y="0"/>
                  </a:lnTo>
                  <a:close/>
                </a:path>
                <a:path w="363220" h="328930">
                  <a:moveTo>
                    <a:pt x="363220" y="4572"/>
                  </a:moveTo>
                  <a:lnTo>
                    <a:pt x="361949" y="0"/>
                  </a:lnTo>
                  <a:lnTo>
                    <a:pt x="347979" y="0"/>
                  </a:lnTo>
                  <a:lnTo>
                    <a:pt x="347979" y="5334"/>
                  </a:lnTo>
                  <a:lnTo>
                    <a:pt x="346709" y="6858"/>
                  </a:lnTo>
                  <a:lnTo>
                    <a:pt x="322579" y="35052"/>
                  </a:lnTo>
                  <a:lnTo>
                    <a:pt x="320039" y="37338"/>
                  </a:lnTo>
                  <a:lnTo>
                    <a:pt x="317499" y="37338"/>
                  </a:lnTo>
                  <a:lnTo>
                    <a:pt x="314959" y="35814"/>
                  </a:lnTo>
                  <a:lnTo>
                    <a:pt x="275589" y="1524"/>
                  </a:lnTo>
                  <a:lnTo>
                    <a:pt x="275589" y="19776"/>
                  </a:lnTo>
                  <a:lnTo>
                    <a:pt x="307339" y="47244"/>
                  </a:lnTo>
                  <a:lnTo>
                    <a:pt x="311149" y="50292"/>
                  </a:lnTo>
                  <a:lnTo>
                    <a:pt x="314959" y="51054"/>
                  </a:lnTo>
                  <a:lnTo>
                    <a:pt x="322579" y="51054"/>
                  </a:lnTo>
                  <a:lnTo>
                    <a:pt x="326389" y="48768"/>
                  </a:lnTo>
                  <a:lnTo>
                    <a:pt x="328929" y="44958"/>
                  </a:lnTo>
                  <a:lnTo>
                    <a:pt x="358139" y="11430"/>
                  </a:lnTo>
                  <a:lnTo>
                    <a:pt x="361949" y="8382"/>
                  </a:lnTo>
                  <a:lnTo>
                    <a:pt x="363220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23"/>
            <p:cNvSpPr/>
            <p:nvPr/>
          </p:nvSpPr>
          <p:spPr>
            <a:xfrm>
              <a:off x="1997297" y="5272050"/>
              <a:ext cx="0" cy="858519"/>
            </a:xfrm>
            <a:custGeom>
              <a:avLst/>
              <a:gdLst/>
              <a:ahLst/>
              <a:cxnLst/>
              <a:rect l="l" t="t" r="r" b="b"/>
              <a:pathLst>
                <a:path h="858520">
                  <a:moveTo>
                    <a:pt x="0" y="0"/>
                  </a:moveTo>
                  <a:lnTo>
                    <a:pt x="0" y="858012"/>
                  </a:lnTo>
                </a:path>
              </a:pathLst>
            </a:custGeom>
            <a:ln w="129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24"/>
            <p:cNvSpPr/>
            <p:nvPr/>
          </p:nvSpPr>
          <p:spPr>
            <a:xfrm>
              <a:off x="2711691" y="5272812"/>
              <a:ext cx="2818130" cy="845185"/>
            </a:xfrm>
            <a:custGeom>
              <a:avLst/>
              <a:gdLst/>
              <a:ahLst/>
              <a:cxnLst/>
              <a:rect l="l" t="t" r="r" b="b"/>
              <a:pathLst>
                <a:path w="2818129" h="845185">
                  <a:moveTo>
                    <a:pt x="2817870" y="832103"/>
                  </a:moveTo>
                  <a:lnTo>
                    <a:pt x="2798058" y="829055"/>
                  </a:lnTo>
                  <a:lnTo>
                    <a:pt x="2777484" y="825245"/>
                  </a:lnTo>
                  <a:lnTo>
                    <a:pt x="2727547" y="819433"/>
                  </a:lnTo>
                  <a:lnTo>
                    <a:pt x="2677533" y="813890"/>
                  </a:lnTo>
                  <a:lnTo>
                    <a:pt x="2627446" y="808590"/>
                  </a:lnTo>
                  <a:lnTo>
                    <a:pt x="2577294" y="803508"/>
                  </a:lnTo>
                  <a:lnTo>
                    <a:pt x="2527081" y="798617"/>
                  </a:lnTo>
                  <a:lnTo>
                    <a:pt x="2476814" y="793891"/>
                  </a:lnTo>
                  <a:lnTo>
                    <a:pt x="2426498" y="789306"/>
                  </a:lnTo>
                  <a:lnTo>
                    <a:pt x="2376140" y="784835"/>
                  </a:lnTo>
                  <a:lnTo>
                    <a:pt x="2325745" y="780453"/>
                  </a:lnTo>
                  <a:lnTo>
                    <a:pt x="2275319" y="776133"/>
                  </a:lnTo>
                  <a:lnTo>
                    <a:pt x="2123914" y="763292"/>
                  </a:lnTo>
                  <a:lnTo>
                    <a:pt x="2073423" y="758965"/>
                  </a:lnTo>
                  <a:lnTo>
                    <a:pt x="2022931" y="754573"/>
                  </a:lnTo>
                  <a:lnTo>
                    <a:pt x="1972442" y="750088"/>
                  </a:lnTo>
                  <a:lnTo>
                    <a:pt x="1921964" y="745485"/>
                  </a:lnTo>
                  <a:lnTo>
                    <a:pt x="1871502" y="740740"/>
                  </a:lnTo>
                  <a:lnTo>
                    <a:pt x="1821061" y="735825"/>
                  </a:lnTo>
                  <a:lnTo>
                    <a:pt x="1770648" y="730715"/>
                  </a:lnTo>
                  <a:lnTo>
                    <a:pt x="1720269" y="725384"/>
                  </a:lnTo>
                  <a:lnTo>
                    <a:pt x="1669929" y="719806"/>
                  </a:lnTo>
                  <a:lnTo>
                    <a:pt x="1619635" y="713957"/>
                  </a:lnTo>
                  <a:lnTo>
                    <a:pt x="1569391" y="707809"/>
                  </a:lnTo>
                  <a:lnTo>
                    <a:pt x="1519205" y="701337"/>
                  </a:lnTo>
                  <a:lnTo>
                    <a:pt x="1469081" y="694516"/>
                  </a:lnTo>
                  <a:lnTo>
                    <a:pt x="1419026" y="687320"/>
                  </a:lnTo>
                  <a:lnTo>
                    <a:pt x="1369046" y="679722"/>
                  </a:lnTo>
                  <a:lnTo>
                    <a:pt x="1319146" y="671697"/>
                  </a:lnTo>
                  <a:lnTo>
                    <a:pt x="1269333" y="663220"/>
                  </a:lnTo>
                  <a:lnTo>
                    <a:pt x="1219611" y="654264"/>
                  </a:lnTo>
                  <a:lnTo>
                    <a:pt x="1169988" y="644804"/>
                  </a:lnTo>
                  <a:lnTo>
                    <a:pt x="1120469" y="634814"/>
                  </a:lnTo>
                  <a:lnTo>
                    <a:pt x="1071059" y="624268"/>
                  </a:lnTo>
                  <a:lnTo>
                    <a:pt x="1021765" y="613140"/>
                  </a:lnTo>
                  <a:lnTo>
                    <a:pt x="972592" y="601405"/>
                  </a:lnTo>
                  <a:lnTo>
                    <a:pt x="923547" y="589038"/>
                  </a:lnTo>
                  <a:lnTo>
                    <a:pt x="874635" y="576011"/>
                  </a:lnTo>
                  <a:lnTo>
                    <a:pt x="825862" y="562299"/>
                  </a:lnTo>
                  <a:lnTo>
                    <a:pt x="777234" y="547877"/>
                  </a:lnTo>
                  <a:lnTo>
                    <a:pt x="739896" y="536447"/>
                  </a:lnTo>
                  <a:lnTo>
                    <a:pt x="703320" y="523493"/>
                  </a:lnTo>
                  <a:lnTo>
                    <a:pt x="655836" y="506525"/>
                  </a:lnTo>
                  <a:lnTo>
                    <a:pt x="609636" y="487979"/>
                  </a:lnTo>
                  <a:lnTo>
                    <a:pt x="564697" y="467900"/>
                  </a:lnTo>
                  <a:lnTo>
                    <a:pt x="520995" y="446333"/>
                  </a:lnTo>
                  <a:lnTo>
                    <a:pt x="478505" y="423323"/>
                  </a:lnTo>
                  <a:lnTo>
                    <a:pt x="437204" y="398914"/>
                  </a:lnTo>
                  <a:lnTo>
                    <a:pt x="397068" y="373151"/>
                  </a:lnTo>
                  <a:lnTo>
                    <a:pt x="358073" y="346080"/>
                  </a:lnTo>
                  <a:lnTo>
                    <a:pt x="320194" y="317744"/>
                  </a:lnTo>
                  <a:lnTo>
                    <a:pt x="283409" y="288190"/>
                  </a:lnTo>
                  <a:lnTo>
                    <a:pt x="247693" y="257460"/>
                  </a:lnTo>
                  <a:lnTo>
                    <a:pt x="213022" y="225601"/>
                  </a:lnTo>
                  <a:lnTo>
                    <a:pt x="179373" y="192657"/>
                  </a:lnTo>
                  <a:lnTo>
                    <a:pt x="146721" y="158672"/>
                  </a:lnTo>
                  <a:lnTo>
                    <a:pt x="115042" y="123693"/>
                  </a:lnTo>
                  <a:lnTo>
                    <a:pt x="84313" y="87762"/>
                  </a:lnTo>
                  <a:lnTo>
                    <a:pt x="54510" y="50926"/>
                  </a:lnTo>
                  <a:lnTo>
                    <a:pt x="25608" y="13229"/>
                  </a:lnTo>
                  <a:lnTo>
                    <a:pt x="15982" y="0"/>
                  </a:lnTo>
                  <a:lnTo>
                    <a:pt x="0" y="0"/>
                  </a:lnTo>
                  <a:lnTo>
                    <a:pt x="48000" y="63245"/>
                  </a:lnTo>
                  <a:lnTo>
                    <a:pt x="87624" y="110489"/>
                  </a:lnTo>
                  <a:lnTo>
                    <a:pt x="122276" y="149837"/>
                  </a:lnTo>
                  <a:lnTo>
                    <a:pt x="157700" y="187768"/>
                  </a:lnTo>
                  <a:lnTo>
                    <a:pt x="193952" y="224255"/>
                  </a:lnTo>
                  <a:lnTo>
                    <a:pt x="231084" y="259267"/>
                  </a:lnTo>
                  <a:lnTo>
                    <a:pt x="269153" y="292777"/>
                  </a:lnTo>
                  <a:lnTo>
                    <a:pt x="308213" y="324755"/>
                  </a:lnTo>
                  <a:lnTo>
                    <a:pt x="348318" y="355172"/>
                  </a:lnTo>
                  <a:lnTo>
                    <a:pt x="389524" y="384000"/>
                  </a:lnTo>
                  <a:lnTo>
                    <a:pt x="431885" y="411210"/>
                  </a:lnTo>
                  <a:lnTo>
                    <a:pt x="475456" y="436772"/>
                  </a:lnTo>
                  <a:lnTo>
                    <a:pt x="520292" y="460658"/>
                  </a:lnTo>
                  <a:lnTo>
                    <a:pt x="566447" y="482839"/>
                  </a:lnTo>
                  <a:lnTo>
                    <a:pt x="613976" y="503286"/>
                  </a:lnTo>
                  <a:lnTo>
                    <a:pt x="698748" y="535685"/>
                  </a:lnTo>
                  <a:lnTo>
                    <a:pt x="773424" y="560069"/>
                  </a:lnTo>
                  <a:lnTo>
                    <a:pt x="811524" y="572261"/>
                  </a:lnTo>
                  <a:lnTo>
                    <a:pt x="860043" y="585936"/>
                  </a:lnTo>
                  <a:lnTo>
                    <a:pt x="908831" y="598947"/>
                  </a:lnTo>
                  <a:lnTo>
                    <a:pt x="957869" y="611321"/>
                  </a:lnTo>
                  <a:lnTo>
                    <a:pt x="1007142" y="623082"/>
                  </a:lnTo>
                  <a:lnTo>
                    <a:pt x="1056632" y="634255"/>
                  </a:lnTo>
                  <a:lnTo>
                    <a:pt x="1106323" y="644863"/>
                  </a:lnTo>
                  <a:lnTo>
                    <a:pt x="1156196" y="654932"/>
                  </a:lnTo>
                  <a:lnTo>
                    <a:pt x="1206236" y="664486"/>
                  </a:lnTo>
                  <a:lnTo>
                    <a:pt x="1256426" y="673550"/>
                  </a:lnTo>
                  <a:lnTo>
                    <a:pt x="1306747" y="682149"/>
                  </a:lnTo>
                  <a:lnTo>
                    <a:pt x="1357185" y="690307"/>
                  </a:lnTo>
                  <a:lnTo>
                    <a:pt x="1407721" y="698048"/>
                  </a:lnTo>
                  <a:lnTo>
                    <a:pt x="1458338" y="705397"/>
                  </a:lnTo>
                  <a:lnTo>
                    <a:pt x="1509020" y="712379"/>
                  </a:lnTo>
                  <a:lnTo>
                    <a:pt x="1559749" y="719019"/>
                  </a:lnTo>
                  <a:lnTo>
                    <a:pt x="1610510" y="725341"/>
                  </a:lnTo>
                  <a:lnTo>
                    <a:pt x="1661284" y="731369"/>
                  </a:lnTo>
                  <a:lnTo>
                    <a:pt x="1712054" y="737128"/>
                  </a:lnTo>
                  <a:lnTo>
                    <a:pt x="1762805" y="742643"/>
                  </a:lnTo>
                  <a:lnTo>
                    <a:pt x="1813518" y="747939"/>
                  </a:lnTo>
                  <a:lnTo>
                    <a:pt x="1864177" y="753039"/>
                  </a:lnTo>
                  <a:lnTo>
                    <a:pt x="1914765" y="757969"/>
                  </a:lnTo>
                  <a:lnTo>
                    <a:pt x="1965266" y="762754"/>
                  </a:lnTo>
                  <a:lnTo>
                    <a:pt x="2015661" y="767417"/>
                  </a:lnTo>
                  <a:lnTo>
                    <a:pt x="2065934" y="771983"/>
                  </a:lnTo>
                  <a:lnTo>
                    <a:pt x="2116068" y="776477"/>
                  </a:lnTo>
                  <a:lnTo>
                    <a:pt x="2197602" y="783335"/>
                  </a:lnTo>
                  <a:lnTo>
                    <a:pt x="2277612" y="789431"/>
                  </a:lnTo>
                  <a:lnTo>
                    <a:pt x="2330173" y="794143"/>
                  </a:lnTo>
                  <a:lnTo>
                    <a:pt x="2383001" y="798579"/>
                  </a:lnTo>
                  <a:lnTo>
                    <a:pt x="2436009" y="802896"/>
                  </a:lnTo>
                  <a:lnTo>
                    <a:pt x="2489113" y="807253"/>
                  </a:lnTo>
                  <a:lnTo>
                    <a:pt x="2542229" y="811807"/>
                  </a:lnTo>
                  <a:lnTo>
                    <a:pt x="2595270" y="816717"/>
                  </a:lnTo>
                  <a:lnTo>
                    <a:pt x="2648152" y="822139"/>
                  </a:lnTo>
                  <a:lnTo>
                    <a:pt x="2700790" y="828231"/>
                  </a:lnTo>
                  <a:lnTo>
                    <a:pt x="2753100" y="835151"/>
                  </a:lnTo>
                  <a:lnTo>
                    <a:pt x="2796534" y="841247"/>
                  </a:lnTo>
                  <a:lnTo>
                    <a:pt x="2815584" y="845057"/>
                  </a:lnTo>
                  <a:lnTo>
                    <a:pt x="2817870" y="8321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25"/>
            <p:cNvSpPr/>
            <p:nvPr/>
          </p:nvSpPr>
          <p:spPr>
            <a:xfrm>
              <a:off x="3179349" y="5272811"/>
              <a:ext cx="1303020" cy="857250"/>
            </a:xfrm>
            <a:custGeom>
              <a:avLst/>
              <a:gdLst/>
              <a:ahLst/>
              <a:cxnLst/>
              <a:rect l="l" t="t" r="r" b="b"/>
              <a:pathLst>
                <a:path w="1303020" h="857250">
                  <a:moveTo>
                    <a:pt x="1302672" y="0"/>
                  </a:moveTo>
                  <a:lnTo>
                    <a:pt x="1285454" y="0"/>
                  </a:lnTo>
                  <a:lnTo>
                    <a:pt x="1267269" y="19855"/>
                  </a:lnTo>
                  <a:lnTo>
                    <a:pt x="1232534" y="57261"/>
                  </a:lnTo>
                  <a:lnTo>
                    <a:pt x="1197531" y="94406"/>
                  </a:lnTo>
                  <a:lnTo>
                    <a:pt x="1162243" y="131275"/>
                  </a:lnTo>
                  <a:lnTo>
                    <a:pt x="1126655" y="167852"/>
                  </a:lnTo>
                  <a:lnTo>
                    <a:pt x="1090751" y="204122"/>
                  </a:lnTo>
                  <a:lnTo>
                    <a:pt x="1054516" y="240067"/>
                  </a:lnTo>
                  <a:lnTo>
                    <a:pt x="1017934" y="275673"/>
                  </a:lnTo>
                  <a:lnTo>
                    <a:pt x="980988" y="310924"/>
                  </a:lnTo>
                  <a:lnTo>
                    <a:pt x="943664" y="345803"/>
                  </a:lnTo>
                  <a:lnTo>
                    <a:pt x="905945" y="380296"/>
                  </a:lnTo>
                  <a:lnTo>
                    <a:pt x="867815" y="414385"/>
                  </a:lnTo>
                  <a:lnTo>
                    <a:pt x="829260" y="448056"/>
                  </a:lnTo>
                  <a:lnTo>
                    <a:pt x="773634" y="493014"/>
                  </a:lnTo>
                  <a:lnTo>
                    <a:pt x="733347" y="524476"/>
                  </a:lnTo>
                  <a:lnTo>
                    <a:pt x="692532" y="554473"/>
                  </a:lnTo>
                  <a:lnTo>
                    <a:pt x="651204" y="583037"/>
                  </a:lnTo>
                  <a:lnTo>
                    <a:pt x="609379" y="610201"/>
                  </a:lnTo>
                  <a:lnTo>
                    <a:pt x="567071" y="635999"/>
                  </a:lnTo>
                  <a:lnTo>
                    <a:pt x="524297" y="660461"/>
                  </a:lnTo>
                  <a:lnTo>
                    <a:pt x="481072" y="683622"/>
                  </a:lnTo>
                  <a:lnTo>
                    <a:pt x="437411" y="705515"/>
                  </a:lnTo>
                  <a:lnTo>
                    <a:pt x="393329" y="726171"/>
                  </a:lnTo>
                  <a:lnTo>
                    <a:pt x="348842" y="745624"/>
                  </a:lnTo>
                  <a:lnTo>
                    <a:pt x="303965" y="763907"/>
                  </a:lnTo>
                  <a:lnTo>
                    <a:pt x="258714" y="781052"/>
                  </a:lnTo>
                  <a:lnTo>
                    <a:pt x="213103" y="797093"/>
                  </a:lnTo>
                  <a:lnTo>
                    <a:pt x="167149" y="812061"/>
                  </a:lnTo>
                  <a:lnTo>
                    <a:pt x="120866" y="825990"/>
                  </a:lnTo>
                  <a:lnTo>
                    <a:pt x="74270" y="838912"/>
                  </a:lnTo>
                  <a:lnTo>
                    <a:pt x="27377" y="850861"/>
                  </a:lnTo>
                  <a:lnTo>
                    <a:pt x="0" y="857250"/>
                  </a:lnTo>
                  <a:lnTo>
                    <a:pt x="53795" y="857250"/>
                  </a:lnTo>
                  <a:lnTo>
                    <a:pt x="117744" y="840066"/>
                  </a:lnTo>
                  <a:lnTo>
                    <a:pt x="163745" y="826354"/>
                  </a:lnTo>
                  <a:lnTo>
                    <a:pt x="209432" y="811626"/>
                  </a:lnTo>
                  <a:lnTo>
                    <a:pt x="254792" y="795849"/>
                  </a:lnTo>
                  <a:lnTo>
                    <a:pt x="299813" y="778991"/>
                  </a:lnTo>
                  <a:lnTo>
                    <a:pt x="344485" y="761021"/>
                  </a:lnTo>
                  <a:lnTo>
                    <a:pt x="388795" y="741907"/>
                  </a:lnTo>
                  <a:lnTo>
                    <a:pt x="432732" y="721616"/>
                  </a:lnTo>
                  <a:lnTo>
                    <a:pt x="476284" y="700117"/>
                  </a:lnTo>
                  <a:lnTo>
                    <a:pt x="519439" y="677379"/>
                  </a:lnTo>
                  <a:lnTo>
                    <a:pt x="562186" y="653369"/>
                  </a:lnTo>
                  <a:lnTo>
                    <a:pt x="604514" y="628055"/>
                  </a:lnTo>
                  <a:lnTo>
                    <a:pt x="646410" y="601406"/>
                  </a:lnTo>
                  <a:lnTo>
                    <a:pt x="687863" y="573390"/>
                  </a:lnTo>
                  <a:lnTo>
                    <a:pt x="728861" y="543976"/>
                  </a:lnTo>
                  <a:lnTo>
                    <a:pt x="769394" y="513130"/>
                  </a:lnTo>
                  <a:lnTo>
                    <a:pt x="809448" y="480822"/>
                  </a:lnTo>
                  <a:lnTo>
                    <a:pt x="865074" y="433578"/>
                  </a:lnTo>
                  <a:lnTo>
                    <a:pt x="902707" y="400193"/>
                  </a:lnTo>
                  <a:lnTo>
                    <a:pt x="939931" y="366419"/>
                  </a:lnTo>
                  <a:lnTo>
                    <a:pt x="976763" y="332270"/>
                  </a:lnTo>
                  <a:lnTo>
                    <a:pt x="1013216" y="297762"/>
                  </a:lnTo>
                  <a:lnTo>
                    <a:pt x="1049307" y="262909"/>
                  </a:lnTo>
                  <a:lnTo>
                    <a:pt x="1085052" y="227726"/>
                  </a:lnTo>
                  <a:lnTo>
                    <a:pt x="1120464" y="192228"/>
                  </a:lnTo>
                  <a:lnTo>
                    <a:pt x="1155561" y="156429"/>
                  </a:lnTo>
                  <a:lnTo>
                    <a:pt x="1190356" y="120345"/>
                  </a:lnTo>
                  <a:lnTo>
                    <a:pt x="1224866" y="83990"/>
                  </a:lnTo>
                  <a:lnTo>
                    <a:pt x="1259106" y="47379"/>
                  </a:lnTo>
                  <a:lnTo>
                    <a:pt x="1293091" y="10527"/>
                  </a:lnTo>
                  <a:lnTo>
                    <a:pt x="13026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26"/>
            <p:cNvSpPr/>
            <p:nvPr/>
          </p:nvSpPr>
          <p:spPr>
            <a:xfrm>
              <a:off x="3766293" y="52823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27"/>
            <p:cNvSpPr/>
            <p:nvPr/>
          </p:nvSpPr>
          <p:spPr>
            <a:xfrm>
              <a:off x="3766293" y="53204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28"/>
            <p:cNvSpPr/>
            <p:nvPr/>
          </p:nvSpPr>
          <p:spPr>
            <a:xfrm>
              <a:off x="3766293" y="53585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29"/>
            <p:cNvSpPr/>
            <p:nvPr/>
          </p:nvSpPr>
          <p:spPr>
            <a:xfrm>
              <a:off x="3766293" y="53966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30"/>
            <p:cNvSpPr/>
            <p:nvPr/>
          </p:nvSpPr>
          <p:spPr>
            <a:xfrm>
              <a:off x="3766293" y="54347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31"/>
            <p:cNvSpPr/>
            <p:nvPr/>
          </p:nvSpPr>
          <p:spPr>
            <a:xfrm>
              <a:off x="3766293" y="54728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32"/>
            <p:cNvSpPr/>
            <p:nvPr/>
          </p:nvSpPr>
          <p:spPr>
            <a:xfrm>
              <a:off x="3766293" y="55109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33"/>
            <p:cNvSpPr/>
            <p:nvPr/>
          </p:nvSpPr>
          <p:spPr>
            <a:xfrm>
              <a:off x="3766293" y="55490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34"/>
            <p:cNvSpPr/>
            <p:nvPr/>
          </p:nvSpPr>
          <p:spPr>
            <a:xfrm>
              <a:off x="3766293" y="55871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35"/>
            <p:cNvSpPr/>
            <p:nvPr/>
          </p:nvSpPr>
          <p:spPr>
            <a:xfrm>
              <a:off x="3766293" y="56252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36"/>
            <p:cNvSpPr/>
            <p:nvPr/>
          </p:nvSpPr>
          <p:spPr>
            <a:xfrm>
              <a:off x="3766293" y="56633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37"/>
            <p:cNvSpPr/>
            <p:nvPr/>
          </p:nvSpPr>
          <p:spPr>
            <a:xfrm>
              <a:off x="3766293" y="57014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38"/>
            <p:cNvSpPr/>
            <p:nvPr/>
          </p:nvSpPr>
          <p:spPr>
            <a:xfrm>
              <a:off x="3766293" y="57395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39"/>
            <p:cNvSpPr/>
            <p:nvPr/>
          </p:nvSpPr>
          <p:spPr>
            <a:xfrm>
              <a:off x="3766293" y="57776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40"/>
            <p:cNvSpPr/>
            <p:nvPr/>
          </p:nvSpPr>
          <p:spPr>
            <a:xfrm>
              <a:off x="3766293" y="58157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41"/>
            <p:cNvSpPr/>
            <p:nvPr/>
          </p:nvSpPr>
          <p:spPr>
            <a:xfrm>
              <a:off x="3766293" y="58538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42"/>
            <p:cNvSpPr/>
            <p:nvPr/>
          </p:nvSpPr>
          <p:spPr>
            <a:xfrm>
              <a:off x="3766293" y="58919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43"/>
            <p:cNvSpPr/>
            <p:nvPr/>
          </p:nvSpPr>
          <p:spPr>
            <a:xfrm>
              <a:off x="3766293" y="59300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44"/>
            <p:cNvSpPr/>
            <p:nvPr/>
          </p:nvSpPr>
          <p:spPr>
            <a:xfrm>
              <a:off x="3766293" y="59681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45"/>
            <p:cNvSpPr/>
            <p:nvPr/>
          </p:nvSpPr>
          <p:spPr>
            <a:xfrm>
              <a:off x="3766293" y="60062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46"/>
            <p:cNvSpPr/>
            <p:nvPr/>
          </p:nvSpPr>
          <p:spPr>
            <a:xfrm>
              <a:off x="3766293" y="60443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47"/>
            <p:cNvSpPr/>
            <p:nvPr/>
          </p:nvSpPr>
          <p:spPr>
            <a:xfrm>
              <a:off x="3766293" y="60824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48"/>
            <p:cNvSpPr/>
            <p:nvPr/>
          </p:nvSpPr>
          <p:spPr>
            <a:xfrm>
              <a:off x="3766293" y="61205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49"/>
            <p:cNvSpPr/>
            <p:nvPr/>
          </p:nvSpPr>
          <p:spPr>
            <a:xfrm>
              <a:off x="4947380" y="5777256"/>
              <a:ext cx="475615" cy="186690"/>
            </a:xfrm>
            <a:custGeom>
              <a:avLst/>
              <a:gdLst/>
              <a:ahLst/>
              <a:cxnLst/>
              <a:rect l="l" t="t" r="r" b="b"/>
              <a:pathLst>
                <a:path w="475615" h="186689">
                  <a:moveTo>
                    <a:pt x="18288" y="7619"/>
                  </a:moveTo>
                  <a:lnTo>
                    <a:pt x="18288" y="3809"/>
                  </a:lnTo>
                  <a:lnTo>
                    <a:pt x="15240" y="761"/>
                  </a:lnTo>
                  <a:lnTo>
                    <a:pt x="13716" y="0"/>
                  </a:lnTo>
                  <a:lnTo>
                    <a:pt x="8382" y="0"/>
                  </a:lnTo>
                  <a:lnTo>
                    <a:pt x="7620" y="1523"/>
                  </a:lnTo>
                  <a:lnTo>
                    <a:pt x="6096" y="3047"/>
                  </a:lnTo>
                  <a:lnTo>
                    <a:pt x="5334" y="4571"/>
                  </a:lnTo>
                  <a:lnTo>
                    <a:pt x="4572" y="6857"/>
                  </a:lnTo>
                  <a:lnTo>
                    <a:pt x="0" y="52577"/>
                  </a:lnTo>
                  <a:lnTo>
                    <a:pt x="0" y="57911"/>
                  </a:lnTo>
                  <a:lnTo>
                    <a:pt x="762" y="61721"/>
                  </a:lnTo>
                  <a:lnTo>
                    <a:pt x="3810" y="64769"/>
                  </a:lnTo>
                  <a:lnTo>
                    <a:pt x="6096" y="67817"/>
                  </a:lnTo>
                  <a:lnTo>
                    <a:pt x="9906" y="70103"/>
                  </a:lnTo>
                  <a:lnTo>
                    <a:pt x="13716" y="70103"/>
                  </a:lnTo>
                  <a:lnTo>
                    <a:pt x="13716" y="52577"/>
                  </a:lnTo>
                  <a:lnTo>
                    <a:pt x="16002" y="32765"/>
                  </a:lnTo>
                  <a:lnTo>
                    <a:pt x="17526" y="32911"/>
                  </a:lnTo>
                  <a:lnTo>
                    <a:pt x="17526" y="20573"/>
                  </a:lnTo>
                  <a:lnTo>
                    <a:pt x="18288" y="7619"/>
                  </a:lnTo>
                  <a:close/>
                </a:path>
                <a:path w="475615" h="186689">
                  <a:moveTo>
                    <a:pt x="64008" y="74294"/>
                  </a:moveTo>
                  <a:lnTo>
                    <a:pt x="64008" y="37337"/>
                  </a:lnTo>
                  <a:lnTo>
                    <a:pt x="62484" y="57911"/>
                  </a:lnTo>
                  <a:lnTo>
                    <a:pt x="62484" y="59435"/>
                  </a:lnTo>
                  <a:lnTo>
                    <a:pt x="60960" y="60959"/>
                  </a:lnTo>
                  <a:lnTo>
                    <a:pt x="57912" y="62483"/>
                  </a:lnTo>
                  <a:lnTo>
                    <a:pt x="55626" y="61721"/>
                  </a:lnTo>
                  <a:lnTo>
                    <a:pt x="18288" y="58673"/>
                  </a:lnTo>
                  <a:lnTo>
                    <a:pt x="16764" y="57911"/>
                  </a:lnTo>
                  <a:lnTo>
                    <a:pt x="15240" y="57911"/>
                  </a:lnTo>
                  <a:lnTo>
                    <a:pt x="13716" y="56387"/>
                  </a:lnTo>
                  <a:lnTo>
                    <a:pt x="13716" y="70103"/>
                  </a:lnTo>
                  <a:lnTo>
                    <a:pt x="16002" y="70187"/>
                  </a:lnTo>
                  <a:lnTo>
                    <a:pt x="57150" y="74675"/>
                  </a:lnTo>
                  <a:lnTo>
                    <a:pt x="61722" y="74675"/>
                  </a:lnTo>
                  <a:lnTo>
                    <a:pt x="64008" y="74294"/>
                  </a:lnTo>
                  <a:close/>
                </a:path>
                <a:path w="475615" h="186689">
                  <a:moveTo>
                    <a:pt x="80010" y="12953"/>
                  </a:moveTo>
                  <a:lnTo>
                    <a:pt x="80010" y="9905"/>
                  </a:lnTo>
                  <a:lnTo>
                    <a:pt x="76962" y="6857"/>
                  </a:lnTo>
                  <a:lnTo>
                    <a:pt x="75438" y="6095"/>
                  </a:lnTo>
                  <a:lnTo>
                    <a:pt x="70866" y="6095"/>
                  </a:lnTo>
                  <a:lnTo>
                    <a:pt x="69342" y="7619"/>
                  </a:lnTo>
                  <a:lnTo>
                    <a:pt x="67818" y="8381"/>
                  </a:lnTo>
                  <a:lnTo>
                    <a:pt x="67056" y="9905"/>
                  </a:lnTo>
                  <a:lnTo>
                    <a:pt x="67056" y="12191"/>
                  </a:lnTo>
                  <a:lnTo>
                    <a:pt x="65532" y="25145"/>
                  </a:lnTo>
                  <a:lnTo>
                    <a:pt x="17526" y="20573"/>
                  </a:lnTo>
                  <a:lnTo>
                    <a:pt x="17526" y="32911"/>
                  </a:lnTo>
                  <a:lnTo>
                    <a:pt x="64008" y="37337"/>
                  </a:lnTo>
                  <a:lnTo>
                    <a:pt x="64008" y="74294"/>
                  </a:lnTo>
                  <a:lnTo>
                    <a:pt x="66294" y="73913"/>
                  </a:lnTo>
                  <a:lnTo>
                    <a:pt x="70104" y="70865"/>
                  </a:lnTo>
                  <a:lnTo>
                    <a:pt x="73152" y="68579"/>
                  </a:lnTo>
                  <a:lnTo>
                    <a:pt x="74676" y="64769"/>
                  </a:lnTo>
                  <a:lnTo>
                    <a:pt x="75438" y="60197"/>
                  </a:lnTo>
                  <a:lnTo>
                    <a:pt x="80010" y="12953"/>
                  </a:lnTo>
                  <a:close/>
                </a:path>
                <a:path w="475615" h="186689">
                  <a:moveTo>
                    <a:pt x="99060" y="124205"/>
                  </a:moveTo>
                  <a:lnTo>
                    <a:pt x="99060" y="103631"/>
                  </a:lnTo>
                  <a:lnTo>
                    <a:pt x="98298" y="105155"/>
                  </a:lnTo>
                  <a:lnTo>
                    <a:pt x="98298" y="110489"/>
                  </a:lnTo>
                  <a:lnTo>
                    <a:pt x="97536" y="111251"/>
                  </a:lnTo>
                  <a:lnTo>
                    <a:pt x="96774" y="111251"/>
                  </a:lnTo>
                  <a:lnTo>
                    <a:pt x="96012" y="112013"/>
                  </a:lnTo>
                  <a:lnTo>
                    <a:pt x="92964" y="112013"/>
                  </a:lnTo>
                  <a:lnTo>
                    <a:pt x="19812" y="104393"/>
                  </a:lnTo>
                  <a:lnTo>
                    <a:pt x="14478" y="103631"/>
                  </a:lnTo>
                  <a:lnTo>
                    <a:pt x="10668" y="105155"/>
                  </a:lnTo>
                  <a:lnTo>
                    <a:pt x="4572" y="109727"/>
                  </a:lnTo>
                  <a:lnTo>
                    <a:pt x="3048" y="113537"/>
                  </a:lnTo>
                  <a:lnTo>
                    <a:pt x="2286" y="118109"/>
                  </a:lnTo>
                  <a:lnTo>
                    <a:pt x="1524" y="126491"/>
                  </a:lnTo>
                  <a:lnTo>
                    <a:pt x="762" y="131063"/>
                  </a:lnTo>
                  <a:lnTo>
                    <a:pt x="15240" y="141808"/>
                  </a:lnTo>
                  <a:lnTo>
                    <a:pt x="15240" y="126491"/>
                  </a:lnTo>
                  <a:lnTo>
                    <a:pt x="16002" y="120395"/>
                  </a:lnTo>
                  <a:lnTo>
                    <a:pt x="16002" y="118109"/>
                  </a:lnTo>
                  <a:lnTo>
                    <a:pt x="17526" y="116585"/>
                  </a:lnTo>
                  <a:lnTo>
                    <a:pt x="19812" y="116585"/>
                  </a:lnTo>
                  <a:lnTo>
                    <a:pt x="95250" y="124205"/>
                  </a:lnTo>
                  <a:lnTo>
                    <a:pt x="99060" y="124205"/>
                  </a:lnTo>
                  <a:close/>
                </a:path>
                <a:path w="475615" h="186689">
                  <a:moveTo>
                    <a:pt x="112776" y="100583"/>
                  </a:moveTo>
                  <a:lnTo>
                    <a:pt x="96012" y="89078"/>
                  </a:lnTo>
                  <a:lnTo>
                    <a:pt x="12192" y="80771"/>
                  </a:lnTo>
                  <a:lnTo>
                    <a:pt x="7620" y="80009"/>
                  </a:lnTo>
                  <a:lnTo>
                    <a:pt x="5334" y="81533"/>
                  </a:lnTo>
                  <a:lnTo>
                    <a:pt x="4572" y="86105"/>
                  </a:lnTo>
                  <a:lnTo>
                    <a:pt x="4572" y="89915"/>
                  </a:lnTo>
                  <a:lnTo>
                    <a:pt x="6096" y="92201"/>
                  </a:lnTo>
                  <a:lnTo>
                    <a:pt x="10668" y="92963"/>
                  </a:lnTo>
                  <a:lnTo>
                    <a:pt x="93726" y="100583"/>
                  </a:lnTo>
                  <a:lnTo>
                    <a:pt x="96012" y="101345"/>
                  </a:lnTo>
                  <a:lnTo>
                    <a:pt x="97536" y="101345"/>
                  </a:lnTo>
                  <a:lnTo>
                    <a:pt x="98298" y="102107"/>
                  </a:lnTo>
                  <a:lnTo>
                    <a:pt x="98298" y="102869"/>
                  </a:lnTo>
                  <a:lnTo>
                    <a:pt x="99060" y="103631"/>
                  </a:lnTo>
                  <a:lnTo>
                    <a:pt x="99060" y="124205"/>
                  </a:lnTo>
                  <a:lnTo>
                    <a:pt x="99822" y="124205"/>
                  </a:lnTo>
                  <a:lnTo>
                    <a:pt x="103632" y="123443"/>
                  </a:lnTo>
                  <a:lnTo>
                    <a:pt x="107442" y="120395"/>
                  </a:lnTo>
                  <a:lnTo>
                    <a:pt x="109728" y="118871"/>
                  </a:lnTo>
                  <a:lnTo>
                    <a:pt x="111252" y="115823"/>
                  </a:lnTo>
                  <a:lnTo>
                    <a:pt x="112014" y="112013"/>
                  </a:lnTo>
                  <a:lnTo>
                    <a:pt x="112014" y="105155"/>
                  </a:lnTo>
                  <a:lnTo>
                    <a:pt x="112776" y="100583"/>
                  </a:lnTo>
                  <a:close/>
                </a:path>
                <a:path w="475615" h="186689">
                  <a:moveTo>
                    <a:pt x="113538" y="146303"/>
                  </a:moveTo>
                  <a:lnTo>
                    <a:pt x="113538" y="143255"/>
                  </a:lnTo>
                  <a:lnTo>
                    <a:pt x="112776" y="141731"/>
                  </a:lnTo>
                  <a:lnTo>
                    <a:pt x="110490" y="139445"/>
                  </a:lnTo>
                  <a:lnTo>
                    <a:pt x="108966" y="138683"/>
                  </a:lnTo>
                  <a:lnTo>
                    <a:pt x="105918" y="138604"/>
                  </a:lnTo>
                  <a:lnTo>
                    <a:pt x="19812" y="129619"/>
                  </a:lnTo>
                  <a:lnTo>
                    <a:pt x="16002" y="129539"/>
                  </a:lnTo>
                  <a:lnTo>
                    <a:pt x="15240" y="128777"/>
                  </a:lnTo>
                  <a:lnTo>
                    <a:pt x="15240" y="141808"/>
                  </a:lnTo>
                  <a:lnTo>
                    <a:pt x="105918" y="150875"/>
                  </a:lnTo>
                  <a:lnTo>
                    <a:pt x="108204" y="150875"/>
                  </a:lnTo>
                  <a:lnTo>
                    <a:pt x="111252" y="149351"/>
                  </a:lnTo>
                  <a:lnTo>
                    <a:pt x="112776" y="147827"/>
                  </a:lnTo>
                  <a:lnTo>
                    <a:pt x="113538" y="146303"/>
                  </a:lnTo>
                  <a:close/>
                </a:path>
                <a:path w="475615" h="186689">
                  <a:moveTo>
                    <a:pt x="121920" y="9905"/>
                  </a:moveTo>
                  <a:lnTo>
                    <a:pt x="119634" y="7619"/>
                  </a:lnTo>
                  <a:lnTo>
                    <a:pt x="115062" y="6857"/>
                  </a:lnTo>
                  <a:lnTo>
                    <a:pt x="110490" y="6857"/>
                  </a:lnTo>
                  <a:lnTo>
                    <a:pt x="108204" y="8381"/>
                  </a:lnTo>
                  <a:lnTo>
                    <a:pt x="107442" y="12953"/>
                  </a:lnTo>
                  <a:lnTo>
                    <a:pt x="101346" y="76961"/>
                  </a:lnTo>
                  <a:lnTo>
                    <a:pt x="101346" y="78485"/>
                  </a:lnTo>
                  <a:lnTo>
                    <a:pt x="102108" y="80771"/>
                  </a:lnTo>
                  <a:lnTo>
                    <a:pt x="102870" y="82295"/>
                  </a:lnTo>
                  <a:lnTo>
                    <a:pt x="105918" y="83819"/>
                  </a:lnTo>
                  <a:lnTo>
                    <a:pt x="110490" y="83819"/>
                  </a:lnTo>
                  <a:lnTo>
                    <a:pt x="112014" y="83057"/>
                  </a:lnTo>
                  <a:lnTo>
                    <a:pt x="115062" y="80009"/>
                  </a:lnTo>
                  <a:lnTo>
                    <a:pt x="115062" y="78485"/>
                  </a:lnTo>
                  <a:lnTo>
                    <a:pt x="117348" y="56387"/>
                  </a:lnTo>
                  <a:lnTo>
                    <a:pt x="118110" y="56496"/>
                  </a:lnTo>
                  <a:lnTo>
                    <a:pt x="118110" y="44957"/>
                  </a:lnTo>
                  <a:lnTo>
                    <a:pt x="121158" y="13715"/>
                  </a:lnTo>
                  <a:lnTo>
                    <a:pt x="121920" y="9905"/>
                  </a:lnTo>
                  <a:close/>
                </a:path>
                <a:path w="475615" h="186689">
                  <a:moveTo>
                    <a:pt x="140970" y="48767"/>
                  </a:moveTo>
                  <a:lnTo>
                    <a:pt x="138684" y="46481"/>
                  </a:lnTo>
                  <a:lnTo>
                    <a:pt x="134874" y="46481"/>
                  </a:lnTo>
                  <a:lnTo>
                    <a:pt x="118110" y="44957"/>
                  </a:lnTo>
                  <a:lnTo>
                    <a:pt x="118110" y="56496"/>
                  </a:lnTo>
                  <a:lnTo>
                    <a:pt x="133350" y="58673"/>
                  </a:lnTo>
                  <a:lnTo>
                    <a:pt x="137922" y="58673"/>
                  </a:lnTo>
                  <a:lnTo>
                    <a:pt x="140208" y="57149"/>
                  </a:lnTo>
                  <a:lnTo>
                    <a:pt x="140208" y="52577"/>
                  </a:lnTo>
                  <a:lnTo>
                    <a:pt x="140970" y="48767"/>
                  </a:lnTo>
                  <a:close/>
                </a:path>
                <a:path w="475615" h="186689">
                  <a:moveTo>
                    <a:pt x="236982" y="63780"/>
                  </a:moveTo>
                  <a:lnTo>
                    <a:pt x="236982" y="35813"/>
                  </a:lnTo>
                  <a:lnTo>
                    <a:pt x="236220" y="39623"/>
                  </a:lnTo>
                  <a:lnTo>
                    <a:pt x="234767" y="46196"/>
                  </a:lnTo>
                  <a:lnTo>
                    <a:pt x="201072" y="68579"/>
                  </a:lnTo>
                  <a:lnTo>
                    <a:pt x="180594" y="70103"/>
                  </a:lnTo>
                  <a:lnTo>
                    <a:pt x="177546" y="69341"/>
                  </a:lnTo>
                  <a:lnTo>
                    <a:pt x="176022" y="70103"/>
                  </a:lnTo>
                  <a:lnTo>
                    <a:pt x="174498" y="71627"/>
                  </a:lnTo>
                  <a:lnTo>
                    <a:pt x="172974" y="72389"/>
                  </a:lnTo>
                  <a:lnTo>
                    <a:pt x="172212" y="73913"/>
                  </a:lnTo>
                  <a:lnTo>
                    <a:pt x="172212" y="77723"/>
                  </a:lnTo>
                  <a:lnTo>
                    <a:pt x="172974" y="79247"/>
                  </a:lnTo>
                  <a:lnTo>
                    <a:pt x="174498" y="80771"/>
                  </a:lnTo>
                  <a:lnTo>
                    <a:pt x="175260" y="82295"/>
                  </a:lnTo>
                  <a:lnTo>
                    <a:pt x="176784" y="83057"/>
                  </a:lnTo>
                  <a:lnTo>
                    <a:pt x="180594" y="82997"/>
                  </a:lnTo>
                  <a:lnTo>
                    <a:pt x="188976" y="82666"/>
                  </a:lnTo>
                  <a:lnTo>
                    <a:pt x="227945" y="71294"/>
                  </a:lnTo>
                  <a:lnTo>
                    <a:pt x="234029" y="66865"/>
                  </a:lnTo>
                  <a:lnTo>
                    <a:pt x="236982" y="63780"/>
                  </a:lnTo>
                  <a:close/>
                </a:path>
                <a:path w="475615" h="186689">
                  <a:moveTo>
                    <a:pt x="305562" y="32003"/>
                  </a:moveTo>
                  <a:lnTo>
                    <a:pt x="303276" y="29717"/>
                  </a:lnTo>
                  <a:lnTo>
                    <a:pt x="299466" y="29717"/>
                  </a:lnTo>
                  <a:lnTo>
                    <a:pt x="191154" y="19114"/>
                  </a:lnTo>
                  <a:lnTo>
                    <a:pt x="190214" y="19002"/>
                  </a:lnTo>
                  <a:lnTo>
                    <a:pt x="185928" y="18287"/>
                  </a:lnTo>
                  <a:lnTo>
                    <a:pt x="183642" y="20573"/>
                  </a:lnTo>
                  <a:lnTo>
                    <a:pt x="183642" y="24383"/>
                  </a:lnTo>
                  <a:lnTo>
                    <a:pt x="182880" y="28193"/>
                  </a:lnTo>
                  <a:lnTo>
                    <a:pt x="184404" y="30479"/>
                  </a:lnTo>
                  <a:lnTo>
                    <a:pt x="188976" y="31241"/>
                  </a:lnTo>
                  <a:lnTo>
                    <a:pt x="236982" y="35813"/>
                  </a:lnTo>
                  <a:lnTo>
                    <a:pt x="236982" y="63780"/>
                  </a:lnTo>
                  <a:lnTo>
                    <a:pt x="238541" y="62150"/>
                  </a:lnTo>
                  <a:lnTo>
                    <a:pt x="241554" y="57149"/>
                  </a:lnTo>
                  <a:lnTo>
                    <a:pt x="243423" y="62745"/>
                  </a:lnTo>
                  <a:lnTo>
                    <a:pt x="246792" y="68198"/>
                  </a:lnTo>
                  <a:lnTo>
                    <a:pt x="249936" y="71667"/>
                  </a:lnTo>
                  <a:lnTo>
                    <a:pt x="249936" y="41147"/>
                  </a:lnTo>
                  <a:lnTo>
                    <a:pt x="250698" y="37337"/>
                  </a:lnTo>
                  <a:lnTo>
                    <a:pt x="297942" y="41909"/>
                  </a:lnTo>
                  <a:lnTo>
                    <a:pt x="302514" y="41909"/>
                  </a:lnTo>
                  <a:lnTo>
                    <a:pt x="304800" y="40385"/>
                  </a:lnTo>
                  <a:lnTo>
                    <a:pt x="304800" y="35813"/>
                  </a:lnTo>
                  <a:lnTo>
                    <a:pt x="305562" y="32003"/>
                  </a:lnTo>
                  <a:close/>
                </a:path>
                <a:path w="475615" h="186689">
                  <a:moveTo>
                    <a:pt x="306324" y="87629"/>
                  </a:moveTo>
                  <a:lnTo>
                    <a:pt x="304038" y="83057"/>
                  </a:lnTo>
                  <a:lnTo>
                    <a:pt x="301752" y="82295"/>
                  </a:lnTo>
                  <a:lnTo>
                    <a:pt x="299466" y="82295"/>
                  </a:lnTo>
                  <a:lnTo>
                    <a:pt x="288928" y="80009"/>
                  </a:lnTo>
                  <a:lnTo>
                    <a:pt x="252412" y="54292"/>
                  </a:lnTo>
                  <a:lnTo>
                    <a:pt x="249936" y="41147"/>
                  </a:lnTo>
                  <a:lnTo>
                    <a:pt x="249936" y="71667"/>
                  </a:lnTo>
                  <a:lnTo>
                    <a:pt x="286928" y="92213"/>
                  </a:lnTo>
                  <a:lnTo>
                    <a:pt x="297942" y="94487"/>
                  </a:lnTo>
                  <a:lnTo>
                    <a:pt x="302514" y="94487"/>
                  </a:lnTo>
                  <a:lnTo>
                    <a:pt x="303276" y="92963"/>
                  </a:lnTo>
                  <a:lnTo>
                    <a:pt x="304800" y="92201"/>
                  </a:lnTo>
                  <a:lnTo>
                    <a:pt x="305562" y="90677"/>
                  </a:lnTo>
                  <a:lnTo>
                    <a:pt x="305562" y="89153"/>
                  </a:lnTo>
                  <a:lnTo>
                    <a:pt x="306324" y="87629"/>
                  </a:lnTo>
                  <a:close/>
                </a:path>
                <a:path w="475615" h="186689">
                  <a:moveTo>
                    <a:pt x="309372" y="115823"/>
                  </a:moveTo>
                  <a:lnTo>
                    <a:pt x="309372" y="111251"/>
                  </a:lnTo>
                  <a:lnTo>
                    <a:pt x="307086" y="108965"/>
                  </a:lnTo>
                  <a:lnTo>
                    <a:pt x="302514" y="108891"/>
                  </a:lnTo>
                  <a:lnTo>
                    <a:pt x="171450" y="96011"/>
                  </a:lnTo>
                  <a:lnTo>
                    <a:pt x="166878" y="95249"/>
                  </a:lnTo>
                  <a:lnTo>
                    <a:pt x="164592" y="96773"/>
                  </a:lnTo>
                  <a:lnTo>
                    <a:pt x="163830" y="101345"/>
                  </a:lnTo>
                  <a:lnTo>
                    <a:pt x="163830" y="105155"/>
                  </a:lnTo>
                  <a:lnTo>
                    <a:pt x="165354" y="107441"/>
                  </a:lnTo>
                  <a:lnTo>
                    <a:pt x="169164" y="107441"/>
                  </a:lnTo>
                  <a:lnTo>
                    <a:pt x="229362" y="113537"/>
                  </a:lnTo>
                  <a:lnTo>
                    <a:pt x="229362" y="164591"/>
                  </a:lnTo>
                  <a:lnTo>
                    <a:pt x="234696" y="164591"/>
                  </a:lnTo>
                  <a:lnTo>
                    <a:pt x="236220" y="163067"/>
                  </a:lnTo>
                  <a:lnTo>
                    <a:pt x="237744" y="162305"/>
                  </a:lnTo>
                  <a:lnTo>
                    <a:pt x="238506" y="160781"/>
                  </a:lnTo>
                  <a:lnTo>
                    <a:pt x="238506" y="158495"/>
                  </a:lnTo>
                  <a:lnTo>
                    <a:pt x="243078" y="115061"/>
                  </a:lnTo>
                  <a:lnTo>
                    <a:pt x="302514" y="121157"/>
                  </a:lnTo>
                  <a:lnTo>
                    <a:pt x="306324" y="121157"/>
                  </a:lnTo>
                  <a:lnTo>
                    <a:pt x="308610" y="119633"/>
                  </a:lnTo>
                  <a:lnTo>
                    <a:pt x="309372" y="115823"/>
                  </a:lnTo>
                  <a:close/>
                </a:path>
                <a:path w="475615" h="186689">
                  <a:moveTo>
                    <a:pt x="229362" y="164591"/>
                  </a:moveTo>
                  <a:lnTo>
                    <a:pt x="229362" y="113537"/>
                  </a:lnTo>
                  <a:lnTo>
                    <a:pt x="224790" y="156971"/>
                  </a:lnTo>
                  <a:lnTo>
                    <a:pt x="224790" y="159257"/>
                  </a:lnTo>
                  <a:lnTo>
                    <a:pt x="226314" y="162305"/>
                  </a:lnTo>
                  <a:lnTo>
                    <a:pt x="227838" y="163829"/>
                  </a:lnTo>
                  <a:lnTo>
                    <a:pt x="229362" y="164591"/>
                  </a:lnTo>
                  <a:close/>
                </a:path>
                <a:path w="475615" h="186689">
                  <a:moveTo>
                    <a:pt x="367284" y="43433"/>
                  </a:moveTo>
                  <a:lnTo>
                    <a:pt x="367284" y="41147"/>
                  </a:lnTo>
                  <a:lnTo>
                    <a:pt x="366522" y="38861"/>
                  </a:lnTo>
                  <a:lnTo>
                    <a:pt x="364236" y="36575"/>
                  </a:lnTo>
                  <a:lnTo>
                    <a:pt x="361188" y="35051"/>
                  </a:lnTo>
                  <a:lnTo>
                    <a:pt x="358902" y="35051"/>
                  </a:lnTo>
                  <a:lnTo>
                    <a:pt x="357378" y="35813"/>
                  </a:lnTo>
                  <a:lnTo>
                    <a:pt x="356616" y="36575"/>
                  </a:lnTo>
                  <a:lnTo>
                    <a:pt x="354330" y="38099"/>
                  </a:lnTo>
                  <a:lnTo>
                    <a:pt x="353568" y="39623"/>
                  </a:lnTo>
                  <a:lnTo>
                    <a:pt x="353568" y="41909"/>
                  </a:lnTo>
                  <a:lnTo>
                    <a:pt x="343662" y="145541"/>
                  </a:lnTo>
                  <a:lnTo>
                    <a:pt x="342900" y="150113"/>
                  </a:lnTo>
                  <a:lnTo>
                    <a:pt x="343662" y="153923"/>
                  </a:lnTo>
                  <a:lnTo>
                    <a:pt x="346710" y="156971"/>
                  </a:lnTo>
                  <a:lnTo>
                    <a:pt x="348996" y="160019"/>
                  </a:lnTo>
                  <a:lnTo>
                    <a:pt x="352806" y="162305"/>
                  </a:lnTo>
                  <a:lnTo>
                    <a:pt x="356616" y="162305"/>
                  </a:lnTo>
                  <a:lnTo>
                    <a:pt x="356616" y="147065"/>
                  </a:lnTo>
                  <a:lnTo>
                    <a:pt x="357378" y="145541"/>
                  </a:lnTo>
                  <a:lnTo>
                    <a:pt x="361950" y="92963"/>
                  </a:lnTo>
                  <a:lnTo>
                    <a:pt x="363474" y="93106"/>
                  </a:lnTo>
                  <a:lnTo>
                    <a:pt x="363474" y="80771"/>
                  </a:lnTo>
                  <a:lnTo>
                    <a:pt x="367284" y="43433"/>
                  </a:lnTo>
                  <a:close/>
                </a:path>
                <a:path w="475615" h="186689">
                  <a:moveTo>
                    <a:pt x="410718" y="165544"/>
                  </a:moveTo>
                  <a:lnTo>
                    <a:pt x="410718" y="97535"/>
                  </a:lnTo>
                  <a:lnTo>
                    <a:pt x="405384" y="150113"/>
                  </a:lnTo>
                  <a:lnTo>
                    <a:pt x="405384" y="151637"/>
                  </a:lnTo>
                  <a:lnTo>
                    <a:pt x="404622" y="153161"/>
                  </a:lnTo>
                  <a:lnTo>
                    <a:pt x="403860" y="153923"/>
                  </a:lnTo>
                  <a:lnTo>
                    <a:pt x="402336" y="154685"/>
                  </a:lnTo>
                  <a:lnTo>
                    <a:pt x="398526" y="154685"/>
                  </a:lnTo>
                  <a:lnTo>
                    <a:pt x="361950" y="150875"/>
                  </a:lnTo>
                  <a:lnTo>
                    <a:pt x="359664" y="150875"/>
                  </a:lnTo>
                  <a:lnTo>
                    <a:pt x="358902" y="150113"/>
                  </a:lnTo>
                  <a:lnTo>
                    <a:pt x="358140" y="150113"/>
                  </a:lnTo>
                  <a:lnTo>
                    <a:pt x="356616" y="147065"/>
                  </a:lnTo>
                  <a:lnTo>
                    <a:pt x="356616" y="162305"/>
                  </a:lnTo>
                  <a:lnTo>
                    <a:pt x="358140" y="162384"/>
                  </a:lnTo>
                  <a:lnTo>
                    <a:pt x="401574" y="166877"/>
                  </a:lnTo>
                  <a:lnTo>
                    <a:pt x="406146" y="167639"/>
                  </a:lnTo>
                  <a:lnTo>
                    <a:pt x="409956" y="166115"/>
                  </a:lnTo>
                  <a:lnTo>
                    <a:pt x="410718" y="165544"/>
                  </a:lnTo>
                  <a:close/>
                </a:path>
                <a:path w="475615" h="186689">
                  <a:moveTo>
                    <a:pt x="429006" y="48767"/>
                  </a:moveTo>
                  <a:lnTo>
                    <a:pt x="429006" y="44195"/>
                  </a:lnTo>
                  <a:lnTo>
                    <a:pt x="427482" y="41909"/>
                  </a:lnTo>
                  <a:lnTo>
                    <a:pt x="422910" y="41147"/>
                  </a:lnTo>
                  <a:lnTo>
                    <a:pt x="418338" y="41147"/>
                  </a:lnTo>
                  <a:lnTo>
                    <a:pt x="416052" y="42671"/>
                  </a:lnTo>
                  <a:lnTo>
                    <a:pt x="415290" y="47243"/>
                  </a:lnTo>
                  <a:lnTo>
                    <a:pt x="411480" y="86105"/>
                  </a:lnTo>
                  <a:lnTo>
                    <a:pt x="363474" y="80771"/>
                  </a:lnTo>
                  <a:lnTo>
                    <a:pt x="363474" y="93106"/>
                  </a:lnTo>
                  <a:lnTo>
                    <a:pt x="410718" y="97535"/>
                  </a:lnTo>
                  <a:lnTo>
                    <a:pt x="410718" y="165544"/>
                  </a:lnTo>
                  <a:lnTo>
                    <a:pt x="413004" y="163829"/>
                  </a:lnTo>
                  <a:lnTo>
                    <a:pt x="416052" y="160781"/>
                  </a:lnTo>
                  <a:lnTo>
                    <a:pt x="418338" y="157733"/>
                  </a:lnTo>
                  <a:lnTo>
                    <a:pt x="418338" y="153161"/>
                  </a:lnTo>
                  <a:lnTo>
                    <a:pt x="429006" y="48767"/>
                  </a:lnTo>
                  <a:close/>
                </a:path>
                <a:path w="475615" h="186689">
                  <a:moveTo>
                    <a:pt x="475488" y="48767"/>
                  </a:moveTo>
                  <a:lnTo>
                    <a:pt x="475488" y="46481"/>
                  </a:lnTo>
                  <a:lnTo>
                    <a:pt x="474726" y="44957"/>
                  </a:lnTo>
                  <a:lnTo>
                    <a:pt x="472440" y="42671"/>
                  </a:lnTo>
                  <a:lnTo>
                    <a:pt x="470916" y="41909"/>
                  </a:lnTo>
                  <a:lnTo>
                    <a:pt x="468630" y="41909"/>
                  </a:lnTo>
                  <a:lnTo>
                    <a:pt x="467106" y="41147"/>
                  </a:lnTo>
                  <a:lnTo>
                    <a:pt x="462534" y="43433"/>
                  </a:lnTo>
                  <a:lnTo>
                    <a:pt x="461772" y="44957"/>
                  </a:lnTo>
                  <a:lnTo>
                    <a:pt x="461772" y="47243"/>
                  </a:lnTo>
                  <a:lnTo>
                    <a:pt x="448818" y="179069"/>
                  </a:lnTo>
                  <a:lnTo>
                    <a:pt x="448056" y="181355"/>
                  </a:lnTo>
                  <a:lnTo>
                    <a:pt x="448818" y="182879"/>
                  </a:lnTo>
                  <a:lnTo>
                    <a:pt x="450342" y="184403"/>
                  </a:lnTo>
                  <a:lnTo>
                    <a:pt x="451104" y="185927"/>
                  </a:lnTo>
                  <a:lnTo>
                    <a:pt x="452628" y="186689"/>
                  </a:lnTo>
                  <a:lnTo>
                    <a:pt x="456438" y="186689"/>
                  </a:lnTo>
                  <a:lnTo>
                    <a:pt x="458724" y="185927"/>
                  </a:lnTo>
                  <a:lnTo>
                    <a:pt x="460248" y="185165"/>
                  </a:lnTo>
                  <a:lnTo>
                    <a:pt x="461772" y="183641"/>
                  </a:lnTo>
                  <a:lnTo>
                    <a:pt x="462534" y="182117"/>
                  </a:lnTo>
                  <a:lnTo>
                    <a:pt x="462534" y="180593"/>
                  </a:lnTo>
                  <a:lnTo>
                    <a:pt x="475488" y="487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50"/>
            <p:cNvSpPr/>
            <p:nvPr/>
          </p:nvSpPr>
          <p:spPr>
            <a:xfrm>
              <a:off x="1997297" y="6129300"/>
              <a:ext cx="0" cy="109220"/>
            </a:xfrm>
            <a:custGeom>
              <a:avLst/>
              <a:gdLst/>
              <a:ahLst/>
              <a:cxnLst/>
              <a:rect l="l" t="t" r="r" b="b"/>
              <a:pathLst>
                <a:path h="109220">
                  <a:moveTo>
                    <a:pt x="0" y="0"/>
                  </a:moveTo>
                  <a:lnTo>
                    <a:pt x="0" y="108965"/>
                  </a:lnTo>
                </a:path>
              </a:pathLst>
            </a:custGeom>
            <a:ln w="129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51"/>
            <p:cNvSpPr/>
            <p:nvPr/>
          </p:nvSpPr>
          <p:spPr>
            <a:xfrm>
              <a:off x="1997691" y="6238266"/>
              <a:ext cx="3987800" cy="0"/>
            </a:xfrm>
            <a:custGeom>
              <a:avLst/>
              <a:gdLst/>
              <a:ahLst/>
              <a:cxnLst/>
              <a:rect l="l" t="t" r="r" b="b"/>
              <a:pathLst>
                <a:path w="3987800">
                  <a:moveTo>
                    <a:pt x="0" y="0"/>
                  </a:moveTo>
                  <a:lnTo>
                    <a:pt x="3987545" y="0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52"/>
            <p:cNvSpPr/>
            <p:nvPr/>
          </p:nvSpPr>
          <p:spPr>
            <a:xfrm>
              <a:off x="2060937" y="6130061"/>
              <a:ext cx="1172210" cy="92710"/>
            </a:xfrm>
            <a:custGeom>
              <a:avLst/>
              <a:gdLst/>
              <a:ahLst/>
              <a:cxnLst/>
              <a:rect l="l" t="t" r="r" b="b"/>
              <a:pathLst>
                <a:path w="1172210" h="92710">
                  <a:moveTo>
                    <a:pt x="1172207" y="0"/>
                  </a:moveTo>
                  <a:lnTo>
                    <a:pt x="1118411" y="0"/>
                  </a:lnTo>
                  <a:lnTo>
                    <a:pt x="1098613" y="4619"/>
                  </a:lnTo>
                  <a:lnTo>
                    <a:pt x="1051170" y="14719"/>
                  </a:lnTo>
                  <a:lnTo>
                    <a:pt x="1003476" y="23944"/>
                  </a:lnTo>
                  <a:lnTo>
                    <a:pt x="955546" y="32325"/>
                  </a:lnTo>
                  <a:lnTo>
                    <a:pt x="907394" y="39898"/>
                  </a:lnTo>
                  <a:lnTo>
                    <a:pt x="859038" y="46693"/>
                  </a:lnTo>
                  <a:lnTo>
                    <a:pt x="809880" y="52811"/>
                  </a:lnTo>
                  <a:lnTo>
                    <a:pt x="761367" y="58122"/>
                  </a:lnTo>
                  <a:lnTo>
                    <a:pt x="712667" y="62763"/>
                  </a:lnTo>
                  <a:lnTo>
                    <a:pt x="663792" y="66765"/>
                  </a:lnTo>
                  <a:lnTo>
                    <a:pt x="614710" y="70163"/>
                  </a:lnTo>
                  <a:lnTo>
                    <a:pt x="565443" y="72985"/>
                  </a:lnTo>
                  <a:lnTo>
                    <a:pt x="516078" y="75259"/>
                  </a:lnTo>
                  <a:lnTo>
                    <a:pt x="466631" y="77019"/>
                  </a:lnTo>
                  <a:lnTo>
                    <a:pt x="417116" y="78298"/>
                  </a:lnTo>
                  <a:lnTo>
                    <a:pt x="367503" y="79127"/>
                  </a:lnTo>
                  <a:lnTo>
                    <a:pt x="317947" y="79540"/>
                  </a:lnTo>
                  <a:lnTo>
                    <a:pt x="267863" y="79566"/>
                  </a:lnTo>
                  <a:lnTo>
                    <a:pt x="218694" y="79248"/>
                  </a:lnTo>
                  <a:lnTo>
                    <a:pt x="108966" y="79248"/>
                  </a:lnTo>
                  <a:lnTo>
                    <a:pt x="0" y="77724"/>
                  </a:lnTo>
                  <a:lnTo>
                    <a:pt x="0" y="90678"/>
                  </a:lnTo>
                  <a:lnTo>
                    <a:pt x="218694" y="92206"/>
                  </a:lnTo>
                  <a:lnTo>
                    <a:pt x="267863" y="92494"/>
                  </a:lnTo>
                  <a:lnTo>
                    <a:pt x="317947" y="92436"/>
                  </a:lnTo>
                  <a:lnTo>
                    <a:pt x="367550" y="92001"/>
                  </a:lnTo>
                  <a:lnTo>
                    <a:pt x="417188" y="91153"/>
                  </a:lnTo>
                  <a:lnTo>
                    <a:pt x="466766" y="89860"/>
                  </a:lnTo>
                  <a:lnTo>
                    <a:pt x="516228" y="88092"/>
                  </a:lnTo>
                  <a:lnTo>
                    <a:pt x="565560" y="85816"/>
                  </a:lnTo>
                  <a:lnTo>
                    <a:pt x="614752" y="83000"/>
                  </a:lnTo>
                  <a:lnTo>
                    <a:pt x="663863" y="79607"/>
                  </a:lnTo>
                  <a:lnTo>
                    <a:pt x="712888" y="75602"/>
                  </a:lnTo>
                  <a:lnTo>
                    <a:pt x="761769" y="70953"/>
                  </a:lnTo>
                  <a:lnTo>
                    <a:pt x="810491" y="65629"/>
                  </a:lnTo>
                  <a:lnTo>
                    <a:pt x="858194" y="59714"/>
                  </a:lnTo>
                  <a:lnTo>
                    <a:pt x="906298" y="52993"/>
                  </a:lnTo>
                  <a:lnTo>
                    <a:pt x="954180" y="45509"/>
                  </a:lnTo>
                  <a:lnTo>
                    <a:pt x="1001828" y="37232"/>
                  </a:lnTo>
                  <a:lnTo>
                    <a:pt x="1049230" y="28128"/>
                  </a:lnTo>
                  <a:lnTo>
                    <a:pt x="1096376" y="18166"/>
                  </a:lnTo>
                  <a:lnTo>
                    <a:pt x="1143253" y="7315"/>
                  </a:lnTo>
                  <a:lnTo>
                    <a:pt x="11722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53"/>
            <p:cNvSpPr/>
            <p:nvPr/>
          </p:nvSpPr>
          <p:spPr>
            <a:xfrm>
              <a:off x="3766293" y="61586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54"/>
            <p:cNvSpPr/>
            <p:nvPr/>
          </p:nvSpPr>
          <p:spPr>
            <a:xfrm>
              <a:off x="3766293" y="6196737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55"/>
            <p:cNvSpPr/>
            <p:nvPr/>
          </p:nvSpPr>
          <p:spPr>
            <a:xfrm>
              <a:off x="3766293" y="6231788"/>
              <a:ext cx="19050" cy="0"/>
            </a:xfrm>
            <a:custGeom>
              <a:avLst/>
              <a:gdLst/>
              <a:ahLst/>
              <a:cxnLst/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295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56"/>
            <p:cNvSpPr txBox="1"/>
            <p:nvPr/>
          </p:nvSpPr>
          <p:spPr>
            <a:xfrm>
              <a:off x="3492977" y="6483061"/>
              <a:ext cx="1104961" cy="25039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b="1" dirty="0">
                  <a:latin typeface="Gulim"/>
                  <a:cs typeface="Gulim"/>
                </a:rPr>
                <a:t>주문량</a:t>
              </a:r>
              <a:endParaRPr sz="1000" dirty="0">
                <a:latin typeface="Gulim"/>
                <a:cs typeface="Gulim"/>
              </a:endParaRPr>
            </a:p>
          </p:txBody>
        </p:sp>
        <p:sp>
          <p:nvSpPr>
            <p:cNvPr id="198" name="object 57"/>
            <p:cNvSpPr/>
            <p:nvPr/>
          </p:nvSpPr>
          <p:spPr>
            <a:xfrm>
              <a:off x="1997297" y="6377712"/>
              <a:ext cx="0" cy="419100"/>
            </a:xfrm>
            <a:custGeom>
              <a:avLst/>
              <a:gdLst/>
              <a:ahLst/>
              <a:cxnLst/>
              <a:rect l="l" t="t" r="r" b="b"/>
              <a:pathLst>
                <a:path h="419100">
                  <a:moveTo>
                    <a:pt x="0" y="0"/>
                  </a:moveTo>
                  <a:lnTo>
                    <a:pt x="0" y="419100"/>
                  </a:lnTo>
                </a:path>
              </a:pathLst>
            </a:custGeom>
            <a:ln w="129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58"/>
            <p:cNvSpPr/>
            <p:nvPr/>
          </p:nvSpPr>
          <p:spPr>
            <a:xfrm>
              <a:off x="3800964" y="6632219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591"/>
                  </a:lnTo>
                </a:path>
              </a:pathLst>
            </a:custGeom>
            <a:ln w="129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59"/>
            <p:cNvSpPr/>
            <p:nvPr/>
          </p:nvSpPr>
          <p:spPr>
            <a:xfrm>
              <a:off x="1997691" y="6657366"/>
              <a:ext cx="1803400" cy="76200"/>
            </a:xfrm>
            <a:custGeom>
              <a:avLst/>
              <a:gdLst/>
              <a:ahLst/>
              <a:cxnLst/>
              <a:rect l="l" t="t" r="r" b="b"/>
              <a:pathLst>
                <a:path w="1803400" h="76200">
                  <a:moveTo>
                    <a:pt x="76200" y="32004"/>
                  </a:moveTo>
                  <a:lnTo>
                    <a:pt x="76200" y="0"/>
                  </a:lnTo>
                  <a:lnTo>
                    <a:pt x="0" y="38100"/>
                  </a:lnTo>
                  <a:lnTo>
                    <a:pt x="63246" y="69723"/>
                  </a:lnTo>
                  <a:lnTo>
                    <a:pt x="63246" y="32004"/>
                  </a:lnTo>
                  <a:lnTo>
                    <a:pt x="76200" y="32004"/>
                  </a:lnTo>
                  <a:close/>
                </a:path>
                <a:path w="1803400" h="76200">
                  <a:moveTo>
                    <a:pt x="1739646" y="44196"/>
                  </a:moveTo>
                  <a:lnTo>
                    <a:pt x="1739646" y="32004"/>
                  </a:lnTo>
                  <a:lnTo>
                    <a:pt x="63246" y="32004"/>
                  </a:lnTo>
                  <a:lnTo>
                    <a:pt x="63246" y="44196"/>
                  </a:lnTo>
                  <a:lnTo>
                    <a:pt x="1739646" y="44196"/>
                  </a:lnTo>
                  <a:close/>
                </a:path>
                <a:path w="1803400" h="76200">
                  <a:moveTo>
                    <a:pt x="76200" y="76200"/>
                  </a:moveTo>
                  <a:lnTo>
                    <a:pt x="76200" y="44196"/>
                  </a:lnTo>
                  <a:lnTo>
                    <a:pt x="63246" y="44196"/>
                  </a:lnTo>
                  <a:lnTo>
                    <a:pt x="63246" y="69723"/>
                  </a:lnTo>
                  <a:lnTo>
                    <a:pt x="76200" y="76200"/>
                  </a:lnTo>
                  <a:close/>
                </a:path>
                <a:path w="1803400" h="76200">
                  <a:moveTo>
                    <a:pt x="1802892" y="38100"/>
                  </a:moveTo>
                  <a:lnTo>
                    <a:pt x="1726692" y="0"/>
                  </a:lnTo>
                  <a:lnTo>
                    <a:pt x="1726692" y="32004"/>
                  </a:lnTo>
                  <a:lnTo>
                    <a:pt x="1739646" y="32004"/>
                  </a:lnTo>
                  <a:lnTo>
                    <a:pt x="1739646" y="69723"/>
                  </a:lnTo>
                  <a:lnTo>
                    <a:pt x="1802892" y="38100"/>
                  </a:lnTo>
                  <a:close/>
                </a:path>
                <a:path w="1803400" h="76200">
                  <a:moveTo>
                    <a:pt x="1739646" y="69723"/>
                  </a:moveTo>
                  <a:lnTo>
                    <a:pt x="1739646" y="44196"/>
                  </a:lnTo>
                  <a:lnTo>
                    <a:pt x="1726692" y="44196"/>
                  </a:lnTo>
                  <a:lnTo>
                    <a:pt x="1726692" y="76200"/>
                  </a:lnTo>
                  <a:lnTo>
                    <a:pt x="1739646" y="697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60"/>
            <p:cNvSpPr txBox="1"/>
            <p:nvPr/>
          </p:nvSpPr>
          <p:spPr>
            <a:xfrm>
              <a:off x="2378933" y="6441465"/>
              <a:ext cx="1539492" cy="25039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b="1" dirty="0">
                  <a:latin typeface="Gulim"/>
                  <a:cs typeface="Gulim"/>
                </a:rPr>
                <a:t>경제주문량</a:t>
              </a:r>
              <a:endParaRPr sz="1000" dirty="0">
                <a:latin typeface="Gulim"/>
                <a:cs typeface="Gulim"/>
              </a:endParaRPr>
            </a:p>
          </p:txBody>
        </p:sp>
      </p:grpSp>
      <p:sp>
        <p:nvSpPr>
          <p:cNvPr id="203" name="object 4"/>
          <p:cNvSpPr txBox="1"/>
          <p:nvPr/>
        </p:nvSpPr>
        <p:spPr>
          <a:xfrm>
            <a:off x="-43313" y="5100388"/>
            <a:ext cx="6934696" cy="3873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1300" b="1" spc="5" dirty="0">
                <a:solidFill>
                  <a:srgbClr val="FF0000"/>
                </a:solidFill>
                <a:latin typeface="Gulim"/>
                <a:cs typeface="Gulim"/>
              </a:rPr>
              <a:t>2. </a:t>
            </a:r>
            <a:r>
              <a:rPr sz="1300" b="1" spc="20" dirty="0">
                <a:solidFill>
                  <a:srgbClr val="FF0000"/>
                </a:solidFill>
                <a:latin typeface="Gulim"/>
                <a:cs typeface="Gulim"/>
              </a:rPr>
              <a:t>더블 </a:t>
            </a:r>
            <a:r>
              <a:rPr sz="1300" b="1" spc="30" dirty="0">
                <a:solidFill>
                  <a:srgbClr val="FF0000"/>
                </a:solidFill>
                <a:latin typeface="Gulim"/>
                <a:cs typeface="Gulim"/>
              </a:rPr>
              <a:t>빈 </a:t>
            </a:r>
            <a:r>
              <a:rPr sz="1300" b="1" spc="5" dirty="0">
                <a:solidFill>
                  <a:srgbClr val="FF0000"/>
                </a:solidFill>
                <a:latin typeface="Gulim"/>
                <a:cs typeface="Gulim"/>
              </a:rPr>
              <a:t>(Double bin)</a:t>
            </a:r>
            <a:r>
              <a:rPr sz="1300" b="1" spc="-33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20" dirty="0">
                <a:solidFill>
                  <a:srgbClr val="FF0000"/>
                </a:solidFill>
                <a:latin typeface="Gulim"/>
                <a:cs typeface="Gulim"/>
              </a:rPr>
              <a:t>방식</a:t>
            </a:r>
            <a:endParaRPr sz="1300" dirty="0">
              <a:latin typeface="Gulim"/>
              <a:cs typeface="Gulim"/>
            </a:endParaRPr>
          </a:p>
          <a:p>
            <a:pPr marL="304800">
              <a:lnSpc>
                <a:spcPct val="100000"/>
              </a:lnSpc>
              <a:spcBef>
                <a:spcPts val="1310"/>
              </a:spcBef>
            </a:pPr>
            <a:r>
              <a:rPr sz="1300" b="1" spc="15" dirty="0">
                <a:latin typeface="Gulim"/>
                <a:cs typeface="Gulim"/>
              </a:rPr>
              <a:t>주문 점과 </a:t>
            </a:r>
            <a:r>
              <a:rPr sz="1300" b="1" spc="10" dirty="0">
                <a:latin typeface="Gulim"/>
                <a:cs typeface="Gulim"/>
              </a:rPr>
              <a:t>주문량이 </a:t>
            </a:r>
            <a:r>
              <a:rPr sz="1300" b="1" spc="15" dirty="0">
                <a:latin typeface="Gulim"/>
                <a:cs typeface="Gulim"/>
              </a:rPr>
              <a:t>같은</a:t>
            </a:r>
            <a:r>
              <a:rPr sz="1300" b="1" spc="-235" dirty="0">
                <a:latin typeface="Gulim"/>
                <a:cs typeface="Gulim"/>
              </a:rPr>
              <a:t> </a:t>
            </a:r>
            <a:r>
              <a:rPr sz="1300" b="1" spc="5" dirty="0">
                <a:latin typeface="Gulim"/>
                <a:cs typeface="Gulim"/>
              </a:rPr>
              <a:t>방식이다.</a:t>
            </a:r>
            <a:endParaRPr sz="1300" dirty="0">
              <a:latin typeface="Gulim"/>
              <a:cs typeface="Gulim"/>
            </a:endParaRPr>
          </a:p>
          <a:p>
            <a:pPr marL="304800" marR="5080">
              <a:lnSpc>
                <a:spcPct val="120000"/>
              </a:lnSpc>
            </a:pPr>
            <a:r>
              <a:rPr sz="1300" b="1" spc="5" dirty="0">
                <a:latin typeface="Gulim"/>
                <a:cs typeface="Gulim"/>
              </a:rPr>
              <a:t>즉, </a:t>
            </a:r>
            <a:r>
              <a:rPr sz="1300" b="1" spc="10" dirty="0">
                <a:latin typeface="Gulim"/>
                <a:cs typeface="Gulim"/>
              </a:rPr>
              <a:t>품목별로 </a:t>
            </a:r>
            <a:r>
              <a:rPr sz="1300" b="1" spc="30" dirty="0">
                <a:latin typeface="Gulim"/>
                <a:cs typeface="Gulim"/>
              </a:rPr>
              <a:t>한 </a:t>
            </a:r>
            <a:r>
              <a:rPr sz="1300" b="1" spc="15" dirty="0">
                <a:latin typeface="Gulim"/>
                <a:cs typeface="Gulim"/>
              </a:rPr>
              <a:t>번의 </a:t>
            </a:r>
            <a:r>
              <a:rPr sz="1300" b="1" spc="10" dirty="0">
                <a:latin typeface="Gulim"/>
                <a:cs typeface="Gulim"/>
              </a:rPr>
              <a:t>주문량과 </a:t>
            </a:r>
            <a:r>
              <a:rPr sz="1300" b="1" spc="15" dirty="0">
                <a:latin typeface="Gulim"/>
                <a:cs typeface="Gulim"/>
              </a:rPr>
              <a:t>같은 크기의 상자 또는 놓아둘 곳을 </a:t>
            </a:r>
            <a:r>
              <a:rPr sz="1300" b="1" spc="5" dirty="0">
                <a:latin typeface="Gulim"/>
                <a:cs typeface="Gulim"/>
              </a:rPr>
              <a:t>준비하여  </a:t>
            </a:r>
            <a:r>
              <a:rPr sz="1300" b="1" spc="30" dirty="0">
                <a:latin typeface="Gulim"/>
                <a:cs typeface="Gulim"/>
              </a:rPr>
              <a:t>그 중 </a:t>
            </a:r>
            <a:r>
              <a:rPr sz="1300" b="1" spc="15" dirty="0">
                <a:latin typeface="Gulim"/>
                <a:cs typeface="Gulim"/>
              </a:rPr>
              <a:t>하나가 사용이 끝나면 즉시 </a:t>
            </a:r>
            <a:r>
              <a:rPr sz="1300" b="1" spc="30" dirty="0">
                <a:latin typeface="Gulim"/>
                <a:cs typeface="Gulim"/>
              </a:rPr>
              <a:t>그 </a:t>
            </a:r>
            <a:r>
              <a:rPr sz="1300" b="1" spc="15" dirty="0">
                <a:latin typeface="Gulim"/>
                <a:cs typeface="Gulim"/>
              </a:rPr>
              <a:t>양만큼 </a:t>
            </a:r>
            <a:r>
              <a:rPr sz="1300" b="1" spc="5" dirty="0">
                <a:latin typeface="Gulim"/>
                <a:cs typeface="Gulim"/>
              </a:rPr>
              <a:t>주문한다. </a:t>
            </a:r>
            <a:r>
              <a:rPr sz="1300" b="1" spc="30" dirty="0">
                <a:latin typeface="Gulim"/>
                <a:cs typeface="Gulim"/>
              </a:rPr>
              <a:t>이 </a:t>
            </a:r>
            <a:r>
              <a:rPr sz="1300" b="1" spc="15" dirty="0">
                <a:latin typeface="Gulim"/>
                <a:cs typeface="Gulim"/>
              </a:rPr>
              <a:t>경우 출하할 </a:t>
            </a:r>
            <a:r>
              <a:rPr sz="1300" b="1" spc="5" dirty="0">
                <a:latin typeface="Gulim"/>
                <a:cs typeface="Gulim"/>
              </a:rPr>
              <a:t>때마다  </a:t>
            </a:r>
            <a:r>
              <a:rPr sz="1300" b="1" spc="15" dirty="0">
                <a:latin typeface="Gulim"/>
                <a:cs typeface="Gulim"/>
              </a:rPr>
              <a:t>장부에</a:t>
            </a:r>
            <a:r>
              <a:rPr sz="1300" b="1" spc="-45" dirty="0">
                <a:latin typeface="Gulim"/>
                <a:cs typeface="Gulim"/>
              </a:rPr>
              <a:t> </a:t>
            </a:r>
            <a:r>
              <a:rPr sz="1300" b="1" spc="10" dirty="0">
                <a:latin typeface="Gulim"/>
                <a:cs typeface="Gulim"/>
              </a:rPr>
              <a:t>기재하는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등의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절차를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생략할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30" dirty="0">
                <a:latin typeface="Gulim"/>
                <a:cs typeface="Gulim"/>
              </a:rPr>
              <a:t>수</a:t>
            </a:r>
            <a:r>
              <a:rPr sz="1300" b="1" spc="-35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있기</a:t>
            </a:r>
            <a:r>
              <a:rPr sz="1300" b="1" spc="-35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때문에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싸고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가벼운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자재에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-5" dirty="0">
                <a:latin typeface="Gulim"/>
                <a:cs typeface="Gulim"/>
              </a:rPr>
              <a:t>적용.</a:t>
            </a:r>
            <a:endParaRPr sz="13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5" dirty="0">
                <a:solidFill>
                  <a:srgbClr val="FF0000"/>
                </a:solidFill>
                <a:latin typeface="Gulim"/>
                <a:cs typeface="Gulim"/>
              </a:rPr>
              <a:t>3.</a:t>
            </a:r>
            <a:r>
              <a:rPr sz="1300" b="1" spc="-13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포장법</a:t>
            </a:r>
            <a:endParaRPr sz="1300" dirty="0">
              <a:latin typeface="Gulim"/>
              <a:cs typeface="Gulim"/>
            </a:endParaRPr>
          </a:p>
          <a:p>
            <a:pPr marL="278765" marR="29845">
              <a:lnSpc>
                <a:spcPct val="120000"/>
              </a:lnSpc>
              <a:spcBef>
                <a:spcPts val="925"/>
              </a:spcBef>
            </a:pPr>
            <a:r>
              <a:rPr sz="1300" b="1" spc="15" dirty="0">
                <a:latin typeface="Gulim"/>
                <a:cs typeface="Gulim"/>
              </a:rPr>
              <a:t>발주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점에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0" dirty="0">
                <a:latin typeface="Gulim"/>
                <a:cs typeface="Gulim"/>
              </a:rPr>
              <a:t>상당하는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양을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별도</a:t>
            </a:r>
            <a:r>
              <a:rPr sz="1300" b="1" spc="-35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포장해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5" dirty="0">
                <a:latin typeface="Gulim"/>
                <a:cs typeface="Gulim"/>
              </a:rPr>
              <a:t>두고,</a:t>
            </a:r>
            <a:r>
              <a:rPr sz="1300" b="1" spc="-25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나머지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비포장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0" dirty="0">
                <a:latin typeface="Gulim"/>
                <a:cs typeface="Gulim"/>
              </a:rPr>
              <a:t>물건부터</a:t>
            </a:r>
            <a:r>
              <a:rPr sz="1300" b="1" spc="-45" dirty="0">
                <a:latin typeface="Gulim"/>
                <a:cs typeface="Gulim"/>
              </a:rPr>
              <a:t> </a:t>
            </a:r>
            <a:r>
              <a:rPr sz="1300" b="1" dirty="0">
                <a:latin typeface="Gulim"/>
                <a:cs typeface="Gulim"/>
              </a:rPr>
              <a:t>사용하여,  </a:t>
            </a:r>
            <a:r>
              <a:rPr sz="1300" b="1" spc="15" dirty="0">
                <a:latin typeface="Gulim"/>
                <a:cs typeface="Gulim"/>
              </a:rPr>
              <a:t>별도 포장한 것을 </a:t>
            </a:r>
            <a:r>
              <a:rPr sz="1300" b="1" spc="10" dirty="0">
                <a:latin typeface="Gulim"/>
                <a:cs typeface="Gulim"/>
              </a:rPr>
              <a:t>사용하기 </a:t>
            </a:r>
            <a:r>
              <a:rPr sz="1300" b="1" spc="5" dirty="0">
                <a:latin typeface="Gulim"/>
                <a:cs typeface="Gulim"/>
              </a:rPr>
              <a:t>시작하여, </a:t>
            </a:r>
            <a:r>
              <a:rPr sz="1300" b="1" spc="15" dirty="0">
                <a:latin typeface="Gulim"/>
                <a:cs typeface="Gulim"/>
              </a:rPr>
              <a:t>별도 포장한 것을 </a:t>
            </a:r>
            <a:r>
              <a:rPr sz="1300" b="1" spc="10" dirty="0">
                <a:latin typeface="Gulim"/>
                <a:cs typeface="Gulim"/>
              </a:rPr>
              <a:t>사용하기 </a:t>
            </a:r>
            <a:r>
              <a:rPr sz="1300" b="1" spc="15" dirty="0">
                <a:latin typeface="Gulim"/>
                <a:cs typeface="Gulim"/>
              </a:rPr>
              <a:t>시작할 </a:t>
            </a:r>
            <a:r>
              <a:rPr sz="1300" b="1" spc="30" dirty="0">
                <a:latin typeface="Gulim"/>
                <a:cs typeface="Gulim"/>
              </a:rPr>
              <a:t>때  그 </a:t>
            </a:r>
            <a:r>
              <a:rPr sz="1300" b="1" spc="15" dirty="0">
                <a:latin typeface="Gulim"/>
                <a:cs typeface="Gulim"/>
              </a:rPr>
              <a:t>포장에 붙여둔 </a:t>
            </a:r>
            <a:r>
              <a:rPr sz="1300" b="1" spc="10" dirty="0">
                <a:latin typeface="Gulim"/>
                <a:cs typeface="Gulim"/>
              </a:rPr>
              <a:t>발주전표를 이용하여 발주하는</a:t>
            </a:r>
            <a:r>
              <a:rPr sz="1300" b="1" spc="-355" dirty="0">
                <a:latin typeface="Gulim"/>
                <a:cs typeface="Gulim"/>
              </a:rPr>
              <a:t> </a:t>
            </a:r>
            <a:r>
              <a:rPr sz="1300" b="1" spc="5" dirty="0">
                <a:latin typeface="Gulim"/>
                <a:cs typeface="Gulim"/>
              </a:rPr>
              <a:t>방식이다.</a:t>
            </a:r>
            <a:endParaRPr sz="1300" dirty="0">
              <a:latin typeface="Gulim"/>
              <a:cs typeface="Gulim"/>
            </a:endParaRPr>
          </a:p>
          <a:p>
            <a:pPr marL="279400">
              <a:lnSpc>
                <a:spcPct val="100000"/>
              </a:lnSpc>
              <a:spcBef>
                <a:spcPts val="384"/>
              </a:spcBef>
            </a:pPr>
            <a:r>
              <a:rPr sz="1300" b="1" spc="10" dirty="0">
                <a:latin typeface="Gulim"/>
                <a:cs typeface="Gulim"/>
              </a:rPr>
              <a:t>기본적으로</a:t>
            </a:r>
            <a:r>
              <a:rPr sz="1300" b="1" spc="-5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더블</a:t>
            </a:r>
            <a:r>
              <a:rPr sz="1300" b="1" spc="-35" dirty="0">
                <a:latin typeface="Gulim"/>
                <a:cs typeface="Gulim"/>
              </a:rPr>
              <a:t> </a:t>
            </a:r>
            <a:r>
              <a:rPr sz="1300" b="1" spc="30" dirty="0">
                <a:latin typeface="Gulim"/>
                <a:cs typeface="Gulim"/>
              </a:rPr>
              <a:t>빈</a:t>
            </a:r>
            <a:r>
              <a:rPr sz="1300" b="1" spc="-35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방식과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5" dirty="0">
                <a:latin typeface="Gulim"/>
                <a:cs typeface="Gulim"/>
              </a:rPr>
              <a:t>동일하다.</a:t>
            </a:r>
            <a:r>
              <a:rPr sz="1300" b="1" spc="-25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사무의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0" dirty="0">
                <a:latin typeface="Gulim"/>
                <a:cs typeface="Gulim"/>
              </a:rPr>
              <a:t>간소화를</a:t>
            </a:r>
            <a:r>
              <a:rPr sz="1300" b="1" spc="-45" dirty="0">
                <a:latin typeface="Gulim"/>
                <a:cs typeface="Gulim"/>
              </a:rPr>
              <a:t> </a:t>
            </a:r>
            <a:r>
              <a:rPr sz="1300" b="1" spc="10" dirty="0">
                <a:latin typeface="Gulim"/>
                <a:cs typeface="Gulim"/>
              </a:rPr>
              <a:t>시도하고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-5" dirty="0" err="1">
                <a:latin typeface="Gulim"/>
                <a:cs typeface="Gulim"/>
              </a:rPr>
              <a:t>있다</a:t>
            </a:r>
            <a:r>
              <a:rPr sz="1300" b="1" spc="-5" dirty="0" smtClean="0">
                <a:latin typeface="Gulim"/>
                <a:cs typeface="Gulim"/>
              </a:rPr>
              <a:t>.</a:t>
            </a:r>
            <a:endParaRPr sz="13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300" b="1" spc="5" dirty="0">
                <a:solidFill>
                  <a:srgbClr val="FF0000"/>
                </a:solidFill>
                <a:latin typeface="Gulim"/>
                <a:cs typeface="Gulim"/>
              </a:rPr>
              <a:t>4. </a:t>
            </a:r>
            <a:r>
              <a:rPr sz="1300" b="1" spc="20" dirty="0">
                <a:solidFill>
                  <a:srgbClr val="FF0000"/>
                </a:solidFill>
                <a:latin typeface="Gulim"/>
                <a:cs typeface="Gulim"/>
              </a:rPr>
              <a:t>일괄</a:t>
            </a:r>
            <a:r>
              <a:rPr sz="1300" b="1" spc="-18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dirty="0">
                <a:solidFill>
                  <a:srgbClr val="FF0000"/>
                </a:solidFill>
                <a:latin typeface="Gulim"/>
                <a:cs typeface="Gulim"/>
              </a:rPr>
              <a:t>지출법</a:t>
            </a:r>
            <a:endParaRPr sz="1300" dirty="0">
              <a:latin typeface="Gulim"/>
              <a:cs typeface="Gulim"/>
            </a:endParaRPr>
          </a:p>
          <a:p>
            <a:pPr marL="278765" marR="30480">
              <a:lnSpc>
                <a:spcPct val="120000"/>
              </a:lnSpc>
              <a:spcBef>
                <a:spcPts val="330"/>
              </a:spcBef>
            </a:pPr>
            <a:r>
              <a:rPr sz="1300" b="1" spc="10" dirty="0">
                <a:latin typeface="Gulim"/>
                <a:cs typeface="Gulim"/>
              </a:rPr>
              <a:t>청구자는 한꺼번에 지출받아 현장에서 보관하며 자유롭게 사용하고 </a:t>
            </a:r>
            <a:r>
              <a:rPr sz="1300" b="1" spc="5" dirty="0">
                <a:latin typeface="Gulim"/>
                <a:cs typeface="Gulim"/>
              </a:rPr>
              <a:t>없어지면  </a:t>
            </a:r>
            <a:r>
              <a:rPr sz="1300" b="1" spc="15" dirty="0">
                <a:latin typeface="Gulim"/>
                <a:cs typeface="Gulim"/>
              </a:rPr>
              <a:t>또다시</a:t>
            </a:r>
            <a:r>
              <a:rPr sz="1300" b="1" spc="-45" dirty="0">
                <a:latin typeface="Gulim"/>
                <a:cs typeface="Gulim"/>
              </a:rPr>
              <a:t> </a:t>
            </a:r>
            <a:r>
              <a:rPr sz="1300" b="1" spc="5" dirty="0">
                <a:latin typeface="Gulim"/>
                <a:cs typeface="Gulim"/>
              </a:rPr>
              <a:t>청구한다.</a:t>
            </a:r>
            <a:r>
              <a:rPr sz="1300" b="1" spc="-25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사무</a:t>
            </a:r>
            <a:r>
              <a:rPr sz="1300" b="1" spc="-35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비용을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줄이기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위해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단가가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싸고</a:t>
            </a:r>
            <a:r>
              <a:rPr sz="1300" b="1" spc="-35" dirty="0">
                <a:latin typeface="Gulim"/>
                <a:cs typeface="Gulim"/>
              </a:rPr>
              <a:t> </a:t>
            </a:r>
            <a:r>
              <a:rPr sz="1300" b="1" spc="10" dirty="0">
                <a:latin typeface="Gulim"/>
                <a:cs typeface="Gulim"/>
              </a:rPr>
              <a:t>사용빈도가</a:t>
            </a:r>
            <a:r>
              <a:rPr sz="1300" b="1" spc="-45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많은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-5" dirty="0">
                <a:latin typeface="Gulim"/>
                <a:cs typeface="Gulim"/>
              </a:rPr>
              <a:t>볼트,  </a:t>
            </a:r>
            <a:r>
              <a:rPr sz="1300" b="1" spc="10" dirty="0">
                <a:latin typeface="Gulim"/>
                <a:cs typeface="Gulim"/>
              </a:rPr>
              <a:t>너트류와 </a:t>
            </a:r>
            <a:r>
              <a:rPr sz="1300" b="1" spc="15" dirty="0">
                <a:latin typeface="Gulim"/>
                <a:cs typeface="Gulim"/>
              </a:rPr>
              <a:t>같은 물품에</a:t>
            </a:r>
            <a:r>
              <a:rPr sz="1300" b="1" spc="-204" dirty="0">
                <a:latin typeface="Gulim"/>
                <a:cs typeface="Gulim"/>
              </a:rPr>
              <a:t> </a:t>
            </a:r>
            <a:r>
              <a:rPr sz="1300" b="1" dirty="0">
                <a:latin typeface="Gulim"/>
                <a:cs typeface="Gulim"/>
              </a:rPr>
              <a:t>적용된다.</a:t>
            </a:r>
            <a:endParaRPr sz="13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63166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사입</a:t>
            </a:r>
            <a:r>
              <a:rPr lang="ko-KR" altLang="en-US" b="1" dirty="0"/>
              <a:t>               소매 </a:t>
            </a:r>
            <a:r>
              <a:rPr lang="ko-KR" altLang="en-US" b="1" dirty="0" smtClean="0"/>
              <a:t>프로세스</a:t>
            </a:r>
            <a:endParaRPr lang="en-US" altLang="ko-KR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420613" y="8545562"/>
            <a:ext cx="8308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-49Page-</a:t>
            </a:r>
            <a:endParaRPr lang="ko-KR" altLang="en-US" sz="1300" dirty="0"/>
          </a:p>
        </p:txBody>
      </p:sp>
      <p:sp>
        <p:nvSpPr>
          <p:cNvPr id="118" name="왼쪽/오른쪽 화살표 117"/>
          <p:cNvSpPr/>
          <p:nvPr/>
        </p:nvSpPr>
        <p:spPr>
          <a:xfrm>
            <a:off x="692696" y="1383757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146" y="13508465"/>
            <a:ext cx="7272808" cy="371188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-371410" y="13140889"/>
            <a:ext cx="221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소매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발주 방식</a:t>
            </a:r>
            <a:endParaRPr lang="ko-KR" altLang="en-US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37198" y="5095938"/>
            <a:ext cx="237490" cy="1016634"/>
            <a:chOff x="-963488" y="6064002"/>
            <a:chExt cx="237490" cy="1016634"/>
          </a:xfrm>
        </p:grpSpPr>
        <p:sp>
          <p:nvSpPr>
            <p:cNvPr id="208" name="object 4"/>
            <p:cNvSpPr/>
            <p:nvPr/>
          </p:nvSpPr>
          <p:spPr>
            <a:xfrm>
              <a:off x="-963488" y="6064002"/>
              <a:ext cx="237490" cy="628650"/>
            </a:xfrm>
            <a:custGeom>
              <a:avLst/>
              <a:gdLst/>
              <a:ahLst/>
              <a:cxnLst/>
              <a:rect l="l" t="t" r="r" b="b"/>
              <a:pathLst>
                <a:path w="237490" h="628650">
                  <a:moveTo>
                    <a:pt x="236982" y="12954"/>
                  </a:moveTo>
                  <a:lnTo>
                    <a:pt x="236982" y="0"/>
                  </a:lnTo>
                  <a:lnTo>
                    <a:pt x="0" y="0"/>
                  </a:lnTo>
                  <a:lnTo>
                    <a:pt x="0" y="628649"/>
                  </a:lnTo>
                  <a:lnTo>
                    <a:pt x="6096" y="628649"/>
                  </a:lnTo>
                  <a:lnTo>
                    <a:pt x="6096" y="12954"/>
                  </a:lnTo>
                  <a:lnTo>
                    <a:pt x="12953" y="6858"/>
                  </a:lnTo>
                  <a:lnTo>
                    <a:pt x="12953" y="12954"/>
                  </a:lnTo>
                  <a:lnTo>
                    <a:pt x="236982" y="12954"/>
                  </a:lnTo>
                  <a:close/>
                </a:path>
                <a:path w="237490" h="628650">
                  <a:moveTo>
                    <a:pt x="12953" y="12954"/>
                  </a:moveTo>
                  <a:lnTo>
                    <a:pt x="12953" y="6858"/>
                  </a:lnTo>
                  <a:lnTo>
                    <a:pt x="6096" y="12954"/>
                  </a:lnTo>
                  <a:lnTo>
                    <a:pt x="12953" y="12954"/>
                  </a:lnTo>
                  <a:close/>
                </a:path>
                <a:path w="237490" h="628650">
                  <a:moveTo>
                    <a:pt x="12953" y="628649"/>
                  </a:moveTo>
                  <a:lnTo>
                    <a:pt x="12953" y="12954"/>
                  </a:lnTo>
                  <a:lnTo>
                    <a:pt x="6096" y="12954"/>
                  </a:lnTo>
                  <a:lnTo>
                    <a:pt x="6096" y="628649"/>
                  </a:lnTo>
                  <a:lnTo>
                    <a:pt x="12953" y="6286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00"/>
            </a:p>
          </p:txBody>
        </p:sp>
        <p:sp>
          <p:nvSpPr>
            <p:cNvPr id="210" name="object 6"/>
            <p:cNvSpPr/>
            <p:nvPr/>
          </p:nvSpPr>
          <p:spPr>
            <a:xfrm>
              <a:off x="-963488" y="6692651"/>
              <a:ext cx="234950" cy="387985"/>
            </a:xfrm>
            <a:custGeom>
              <a:avLst/>
              <a:gdLst/>
              <a:ahLst/>
              <a:cxnLst/>
              <a:rect l="l" t="t" r="r" b="b"/>
              <a:pathLst>
                <a:path w="234950" h="387985">
                  <a:moveTo>
                    <a:pt x="12954" y="374904"/>
                  </a:moveTo>
                  <a:lnTo>
                    <a:pt x="12953" y="0"/>
                  </a:lnTo>
                  <a:lnTo>
                    <a:pt x="0" y="0"/>
                  </a:lnTo>
                  <a:lnTo>
                    <a:pt x="0" y="387858"/>
                  </a:lnTo>
                  <a:lnTo>
                    <a:pt x="6096" y="387858"/>
                  </a:lnTo>
                  <a:lnTo>
                    <a:pt x="6096" y="374904"/>
                  </a:lnTo>
                  <a:lnTo>
                    <a:pt x="12954" y="374904"/>
                  </a:lnTo>
                  <a:close/>
                </a:path>
                <a:path w="234950" h="387985">
                  <a:moveTo>
                    <a:pt x="234696" y="387858"/>
                  </a:moveTo>
                  <a:lnTo>
                    <a:pt x="234696" y="374904"/>
                  </a:lnTo>
                  <a:lnTo>
                    <a:pt x="6096" y="374904"/>
                  </a:lnTo>
                  <a:lnTo>
                    <a:pt x="12954" y="381000"/>
                  </a:lnTo>
                  <a:lnTo>
                    <a:pt x="12954" y="387858"/>
                  </a:lnTo>
                  <a:lnTo>
                    <a:pt x="234696" y="387858"/>
                  </a:lnTo>
                  <a:close/>
                </a:path>
                <a:path w="234950" h="387985">
                  <a:moveTo>
                    <a:pt x="12954" y="387858"/>
                  </a:moveTo>
                  <a:lnTo>
                    <a:pt x="12954" y="381000"/>
                  </a:lnTo>
                  <a:lnTo>
                    <a:pt x="6096" y="374904"/>
                  </a:lnTo>
                  <a:lnTo>
                    <a:pt x="6096" y="387858"/>
                  </a:lnTo>
                  <a:lnTo>
                    <a:pt x="12954" y="3878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00"/>
            </a:p>
          </p:txBody>
        </p:sp>
      </p:grpSp>
      <p:sp>
        <p:nvSpPr>
          <p:cNvPr id="211" name="object 7"/>
          <p:cNvSpPr txBox="1"/>
          <p:nvPr/>
        </p:nvSpPr>
        <p:spPr>
          <a:xfrm>
            <a:off x="-40575" y="2195736"/>
            <a:ext cx="6858000" cy="4814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>
              <a:lnSpc>
                <a:spcPct val="100000"/>
              </a:lnSpc>
            </a:pPr>
            <a:endParaRPr lang="en-US" sz="1300" b="1" spc="15" dirty="0" smtClean="0">
              <a:solidFill>
                <a:srgbClr val="FF0000"/>
              </a:solidFill>
              <a:latin typeface="Gulim"/>
              <a:cs typeface="Gulim"/>
            </a:endParaRPr>
          </a:p>
          <a:p>
            <a:pPr marL="295910">
              <a:lnSpc>
                <a:spcPct val="100000"/>
              </a:lnSpc>
            </a:pPr>
            <a:endParaRPr lang="en-US" sz="1300" b="1" spc="15" dirty="0" smtClean="0">
              <a:solidFill>
                <a:srgbClr val="FF0000"/>
              </a:solidFill>
              <a:latin typeface="Gulim"/>
              <a:cs typeface="Gulim"/>
            </a:endParaRPr>
          </a:p>
          <a:p>
            <a:pPr marL="295910">
              <a:lnSpc>
                <a:spcPct val="100000"/>
              </a:lnSpc>
            </a:pPr>
            <a:r>
              <a:rPr sz="1300" b="1" spc="15" dirty="0" err="1" smtClean="0">
                <a:solidFill>
                  <a:srgbClr val="FF0000"/>
                </a:solidFill>
                <a:latin typeface="Gulim"/>
                <a:cs typeface="Gulim"/>
              </a:rPr>
              <a:t>필요한</a:t>
            </a:r>
            <a:r>
              <a:rPr sz="1300" b="1" spc="-45" dirty="0" smtClean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0" dirty="0">
                <a:solidFill>
                  <a:srgbClr val="FF0000"/>
                </a:solidFill>
                <a:latin typeface="Gulim"/>
                <a:cs typeface="Gulim"/>
              </a:rPr>
              <a:t>재고량을</a:t>
            </a:r>
            <a:r>
              <a:rPr sz="13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정해</a:t>
            </a:r>
            <a:r>
              <a:rPr sz="13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0" dirty="0">
                <a:solidFill>
                  <a:srgbClr val="FF0000"/>
                </a:solidFill>
                <a:latin typeface="Gulim"/>
                <a:cs typeface="Gulim"/>
              </a:rPr>
              <a:t>사용하면</a:t>
            </a:r>
            <a:r>
              <a:rPr sz="13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사용</a:t>
            </a:r>
            <a:r>
              <a:rPr sz="13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30" dirty="0">
                <a:solidFill>
                  <a:srgbClr val="FF0000"/>
                </a:solidFill>
                <a:latin typeface="Gulim"/>
                <a:cs typeface="Gulim"/>
              </a:rPr>
              <a:t>분</a:t>
            </a:r>
            <a:r>
              <a:rPr sz="1300" b="1" spc="-3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만큼</a:t>
            </a:r>
            <a:r>
              <a:rPr sz="1300" b="1" spc="-3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즉시</a:t>
            </a:r>
            <a:r>
              <a:rPr sz="13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0" dirty="0">
                <a:solidFill>
                  <a:srgbClr val="FF0000"/>
                </a:solidFill>
                <a:latin typeface="Gulim"/>
                <a:cs typeface="Gulim"/>
              </a:rPr>
              <a:t>보충하는</a:t>
            </a:r>
            <a:r>
              <a:rPr sz="13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dirty="0">
                <a:solidFill>
                  <a:srgbClr val="FF0000"/>
                </a:solidFill>
                <a:latin typeface="Gulim"/>
                <a:cs typeface="Gulim"/>
              </a:rPr>
              <a:t>방식이다.</a:t>
            </a:r>
            <a:endParaRPr sz="1300" dirty="0">
              <a:latin typeface="Gulim"/>
              <a:cs typeface="Gulim"/>
            </a:endParaRPr>
          </a:p>
          <a:p>
            <a:pPr marL="295910" marR="170180">
              <a:lnSpc>
                <a:spcPct val="120000"/>
              </a:lnSpc>
            </a:pPr>
            <a:r>
              <a:rPr sz="1300" b="1" spc="30" dirty="0">
                <a:solidFill>
                  <a:srgbClr val="FF0000"/>
                </a:solidFill>
                <a:latin typeface="Gulim"/>
                <a:cs typeface="Gulim"/>
              </a:rPr>
              <a:t>이</a:t>
            </a:r>
            <a:r>
              <a:rPr sz="13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방식은</a:t>
            </a:r>
            <a:r>
              <a:rPr sz="13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0" dirty="0">
                <a:solidFill>
                  <a:srgbClr val="FF0000"/>
                </a:solidFill>
                <a:latin typeface="Gulim"/>
                <a:cs typeface="Gulim"/>
              </a:rPr>
              <a:t>재고량은</a:t>
            </a:r>
            <a:r>
              <a:rPr sz="13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적지만</a:t>
            </a:r>
            <a:r>
              <a:rPr sz="13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주문</a:t>
            </a:r>
            <a:r>
              <a:rPr sz="13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회수가</a:t>
            </a:r>
            <a:r>
              <a:rPr sz="13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0" dirty="0">
                <a:solidFill>
                  <a:srgbClr val="FF0000"/>
                </a:solidFill>
                <a:latin typeface="Gulim"/>
                <a:cs typeface="Gulim"/>
              </a:rPr>
              <a:t>증가하여</a:t>
            </a:r>
            <a:r>
              <a:rPr sz="13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구입</a:t>
            </a:r>
            <a:r>
              <a:rPr sz="13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경비가</a:t>
            </a:r>
            <a:r>
              <a:rPr sz="13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0" dirty="0">
                <a:solidFill>
                  <a:srgbClr val="FF0000"/>
                </a:solidFill>
                <a:latin typeface="Gulim"/>
                <a:cs typeface="Gulim"/>
              </a:rPr>
              <a:t>증대하므로</a:t>
            </a:r>
            <a:r>
              <a:rPr sz="1300" b="1" spc="-4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사용</a:t>
            </a:r>
            <a:r>
              <a:rPr sz="1300" b="1" spc="-3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5" dirty="0">
                <a:solidFill>
                  <a:srgbClr val="FF0000"/>
                </a:solidFill>
                <a:latin typeface="Gulim"/>
                <a:cs typeface="Gulim"/>
              </a:rPr>
              <a:t>빈도가 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적고 단가가 비교적 비싼 것에</a:t>
            </a:r>
            <a:r>
              <a:rPr sz="1300" b="1" spc="-29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5" dirty="0">
                <a:solidFill>
                  <a:srgbClr val="FF0000"/>
                </a:solidFill>
                <a:latin typeface="Gulim"/>
                <a:cs typeface="Gulim"/>
              </a:rPr>
              <a:t>적용한다.</a:t>
            </a:r>
            <a:endParaRPr sz="1300" dirty="0">
              <a:latin typeface="Gulim"/>
              <a:cs typeface="Gulim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sz="1300" b="1" spc="25" dirty="0">
                <a:latin typeface="Gulim"/>
                <a:cs typeface="Gulim"/>
              </a:rPr>
              <a:t>정기 발주</a:t>
            </a:r>
            <a:r>
              <a:rPr sz="1300" b="1" spc="-229" dirty="0">
                <a:latin typeface="Gulim"/>
                <a:cs typeface="Gulim"/>
              </a:rPr>
              <a:t> </a:t>
            </a:r>
            <a:r>
              <a:rPr sz="1300" b="1" dirty="0">
                <a:latin typeface="Gulim"/>
                <a:cs typeface="Gulim"/>
              </a:rPr>
              <a:t>방식</a:t>
            </a:r>
            <a:endParaRPr sz="1300" dirty="0">
              <a:latin typeface="Gulim"/>
              <a:cs typeface="Gulim"/>
            </a:endParaRPr>
          </a:p>
          <a:p>
            <a:pPr marL="270510" marR="271780">
              <a:lnSpc>
                <a:spcPct val="120000"/>
              </a:lnSpc>
              <a:spcBef>
                <a:spcPts val="1195"/>
              </a:spcBef>
            </a:pPr>
            <a:r>
              <a:rPr sz="1300" b="1" spc="30" dirty="0">
                <a:solidFill>
                  <a:srgbClr val="FF0000"/>
                </a:solidFill>
                <a:latin typeface="Gulim"/>
                <a:cs typeface="Gulim"/>
              </a:rPr>
              <a:t>이</a:t>
            </a:r>
            <a:r>
              <a:rPr sz="13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방식은</a:t>
            </a:r>
            <a:r>
              <a:rPr sz="13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매월</a:t>
            </a:r>
            <a:r>
              <a:rPr sz="1300" b="1" spc="-3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5" dirty="0">
                <a:solidFill>
                  <a:srgbClr val="FF0000"/>
                </a:solidFill>
                <a:latin typeface="Gulim"/>
                <a:cs typeface="Gulim"/>
              </a:rPr>
              <a:t>1회나,</a:t>
            </a:r>
            <a:r>
              <a:rPr sz="1300" b="1" spc="-2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0" dirty="0">
                <a:solidFill>
                  <a:srgbClr val="FF0000"/>
                </a:solidFill>
                <a:latin typeface="Gulim"/>
                <a:cs typeface="Gulim"/>
              </a:rPr>
              <a:t>1일과</a:t>
            </a:r>
            <a:r>
              <a:rPr sz="1300" b="1" spc="-4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5" dirty="0">
                <a:solidFill>
                  <a:srgbClr val="FF0000"/>
                </a:solidFill>
                <a:latin typeface="Gulim"/>
                <a:cs typeface="Gulim"/>
              </a:rPr>
              <a:t>15일처럼</a:t>
            </a:r>
            <a:r>
              <a:rPr sz="1300" b="1" spc="-5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일정</a:t>
            </a:r>
            <a:r>
              <a:rPr sz="1300" b="1" spc="-3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기간에</a:t>
            </a:r>
            <a:r>
              <a:rPr sz="13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재고의</a:t>
            </a:r>
            <a:r>
              <a:rPr sz="13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실태를</a:t>
            </a:r>
            <a:r>
              <a:rPr sz="1300" b="1" spc="-4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10" dirty="0">
                <a:solidFill>
                  <a:srgbClr val="FF0000"/>
                </a:solidFill>
                <a:latin typeface="Gulim"/>
                <a:cs typeface="Gulim"/>
              </a:rPr>
              <a:t>조사하는</a:t>
            </a:r>
            <a:r>
              <a:rPr sz="1300" b="1" spc="-4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5" dirty="0">
                <a:solidFill>
                  <a:srgbClr val="FF0000"/>
                </a:solidFill>
                <a:latin typeface="Gulim"/>
                <a:cs typeface="Gulim"/>
              </a:rPr>
              <a:t>방식으로 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비교적 </a:t>
            </a:r>
            <a:r>
              <a:rPr sz="1300" b="1" spc="5" dirty="0">
                <a:solidFill>
                  <a:srgbClr val="FF0000"/>
                </a:solidFill>
                <a:latin typeface="Gulim"/>
                <a:cs typeface="Gulim"/>
              </a:rPr>
              <a:t>고액이며,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수요가 때마다 </a:t>
            </a:r>
            <a:r>
              <a:rPr sz="1300" b="1" spc="5" dirty="0">
                <a:solidFill>
                  <a:srgbClr val="FF0000"/>
                </a:solidFill>
                <a:latin typeface="Gulim"/>
                <a:cs typeface="Gulim"/>
              </a:rPr>
              <a:t>다르며,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발주 시기를 정해 보다 정확한 재고 </a:t>
            </a:r>
            <a:r>
              <a:rPr sz="1300" b="1" spc="5" dirty="0">
                <a:solidFill>
                  <a:srgbClr val="FF0000"/>
                </a:solidFill>
                <a:latin typeface="Gulim"/>
                <a:cs typeface="Gulim"/>
              </a:rPr>
              <a:t>관리를 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하고 싶을 </a:t>
            </a:r>
            <a:r>
              <a:rPr sz="1300" b="1" spc="30" dirty="0">
                <a:solidFill>
                  <a:srgbClr val="FF0000"/>
                </a:solidFill>
                <a:latin typeface="Gulim"/>
                <a:cs typeface="Gulim"/>
              </a:rPr>
              <a:t>때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사용</a:t>
            </a:r>
            <a:r>
              <a:rPr sz="1300" b="1" spc="-254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5" dirty="0">
                <a:solidFill>
                  <a:srgbClr val="FF0000"/>
                </a:solidFill>
                <a:latin typeface="Gulim"/>
                <a:cs typeface="Gulim"/>
              </a:rPr>
              <a:t>한다.</a:t>
            </a:r>
            <a:endParaRPr sz="1300" dirty="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00" b="1" spc="25" dirty="0">
                <a:latin typeface="Gulim"/>
                <a:cs typeface="Gulim"/>
              </a:rPr>
              <a:t>특별 </a:t>
            </a:r>
            <a:r>
              <a:rPr sz="1300" b="1" spc="20" dirty="0">
                <a:latin typeface="Gulim"/>
                <a:cs typeface="Gulim"/>
              </a:rPr>
              <a:t>계약에 </a:t>
            </a:r>
            <a:r>
              <a:rPr sz="1300" b="1" spc="25" dirty="0">
                <a:latin typeface="Gulim"/>
                <a:cs typeface="Gulim"/>
              </a:rPr>
              <a:t>의한</a:t>
            </a:r>
            <a:r>
              <a:rPr sz="1300" b="1" spc="-310" dirty="0">
                <a:latin typeface="Gulim"/>
                <a:cs typeface="Gulim"/>
              </a:rPr>
              <a:t> </a:t>
            </a:r>
            <a:r>
              <a:rPr sz="1300" b="1" dirty="0">
                <a:latin typeface="Gulim"/>
                <a:cs typeface="Gulim"/>
              </a:rPr>
              <a:t>방식</a:t>
            </a:r>
            <a:endParaRPr sz="1300" dirty="0">
              <a:latin typeface="Gulim"/>
              <a:cs typeface="Gulim"/>
            </a:endParaRPr>
          </a:p>
          <a:p>
            <a:pPr marL="448309">
              <a:lnSpc>
                <a:spcPct val="100000"/>
              </a:lnSpc>
              <a:spcBef>
                <a:spcPts val="950"/>
              </a:spcBef>
            </a:pPr>
            <a:r>
              <a:rPr sz="1300" b="1" spc="5" dirty="0">
                <a:solidFill>
                  <a:srgbClr val="FF0000"/>
                </a:solidFill>
                <a:latin typeface="Gulim"/>
                <a:cs typeface="Gulim"/>
              </a:rPr>
              <a:t>1. </a:t>
            </a:r>
            <a:r>
              <a:rPr sz="1300" b="1" spc="20" dirty="0">
                <a:solidFill>
                  <a:srgbClr val="FF0000"/>
                </a:solidFill>
                <a:latin typeface="Gulim"/>
                <a:cs typeface="Gulim"/>
              </a:rPr>
              <a:t>단가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계약을 이용한 </a:t>
            </a:r>
            <a:r>
              <a:rPr sz="1300" b="1" spc="20" dirty="0">
                <a:solidFill>
                  <a:srgbClr val="FF0000"/>
                </a:solidFill>
                <a:latin typeface="Gulim"/>
                <a:cs typeface="Gulim"/>
              </a:rPr>
              <a:t>분납</a:t>
            </a:r>
            <a:r>
              <a:rPr sz="1300" b="1" spc="-415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20" dirty="0">
                <a:solidFill>
                  <a:srgbClr val="FF0000"/>
                </a:solidFill>
                <a:latin typeface="Gulim"/>
                <a:cs typeface="Gulim"/>
              </a:rPr>
              <a:t>방식</a:t>
            </a:r>
            <a:endParaRPr sz="1300" dirty="0">
              <a:latin typeface="Gulim"/>
              <a:cs typeface="Gulim"/>
            </a:endParaRPr>
          </a:p>
          <a:p>
            <a:pPr marL="727710" marR="5080">
              <a:lnSpc>
                <a:spcPct val="120000"/>
              </a:lnSpc>
              <a:spcBef>
                <a:spcPts val="85"/>
              </a:spcBef>
            </a:pPr>
            <a:r>
              <a:rPr sz="1300" b="1" spc="15" dirty="0">
                <a:latin typeface="Gulim"/>
                <a:cs typeface="Gulim"/>
              </a:rPr>
              <a:t>기간의</a:t>
            </a:r>
            <a:r>
              <a:rPr sz="1300" b="1" spc="-45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평균</a:t>
            </a:r>
            <a:r>
              <a:rPr sz="1300" b="1" spc="-35" dirty="0">
                <a:latin typeface="Gulim"/>
                <a:cs typeface="Gulim"/>
              </a:rPr>
              <a:t> </a:t>
            </a:r>
            <a:r>
              <a:rPr sz="1300" b="1" spc="10" dirty="0">
                <a:latin typeface="Gulim"/>
                <a:cs typeface="Gulim"/>
              </a:rPr>
              <a:t>사용량을</a:t>
            </a:r>
            <a:r>
              <a:rPr sz="1300" b="1" spc="-45" dirty="0">
                <a:latin typeface="Gulim"/>
                <a:cs typeface="Gulim"/>
              </a:rPr>
              <a:t> </a:t>
            </a:r>
            <a:r>
              <a:rPr sz="1300" b="1" spc="10" dirty="0">
                <a:latin typeface="Gulim"/>
                <a:cs typeface="Gulim"/>
              </a:rPr>
              <a:t>기준으로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단가를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0" dirty="0">
                <a:latin typeface="Gulim"/>
                <a:cs typeface="Gulim"/>
              </a:rPr>
              <a:t>결정하며</a:t>
            </a:r>
            <a:r>
              <a:rPr sz="1300" b="1" spc="-45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재고를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보면서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소량</a:t>
            </a:r>
            <a:r>
              <a:rPr sz="1300" b="1" spc="-35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분납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5" dirty="0">
                <a:latin typeface="Gulim"/>
                <a:cs typeface="Gulim"/>
              </a:rPr>
              <a:t>방식으로  </a:t>
            </a:r>
            <a:r>
              <a:rPr sz="1300" b="1" spc="10" dirty="0">
                <a:latin typeface="Gulim"/>
                <a:cs typeface="Gulim"/>
              </a:rPr>
              <a:t>소비량이 </a:t>
            </a:r>
            <a:r>
              <a:rPr sz="1300" b="1" spc="15" dirty="0">
                <a:latin typeface="Gulim"/>
                <a:cs typeface="Gulim"/>
              </a:rPr>
              <a:t>일정한 경우에 </a:t>
            </a:r>
            <a:r>
              <a:rPr sz="1300" b="1" spc="10" dirty="0">
                <a:latin typeface="Gulim"/>
                <a:cs typeface="Gulim"/>
              </a:rPr>
              <a:t>효과적인</a:t>
            </a:r>
            <a:r>
              <a:rPr sz="1300" b="1" spc="-254" dirty="0">
                <a:latin typeface="Gulim"/>
                <a:cs typeface="Gulim"/>
              </a:rPr>
              <a:t> </a:t>
            </a:r>
            <a:r>
              <a:rPr sz="1300" b="1" spc="5" dirty="0">
                <a:latin typeface="Gulim"/>
                <a:cs typeface="Gulim"/>
              </a:rPr>
              <a:t>상비품이다.</a:t>
            </a:r>
            <a:endParaRPr sz="1300" dirty="0">
              <a:latin typeface="Gulim"/>
              <a:cs typeface="Gulim"/>
            </a:endParaRPr>
          </a:p>
          <a:p>
            <a:pPr marL="448309">
              <a:lnSpc>
                <a:spcPct val="100000"/>
              </a:lnSpc>
              <a:spcBef>
                <a:spcPts val="1045"/>
              </a:spcBef>
            </a:pPr>
            <a:r>
              <a:rPr sz="1300" b="1" spc="5" dirty="0">
                <a:solidFill>
                  <a:srgbClr val="FF0000"/>
                </a:solidFill>
                <a:latin typeface="Gulim"/>
                <a:cs typeface="Gulim"/>
              </a:rPr>
              <a:t>2. </a:t>
            </a:r>
            <a:r>
              <a:rPr sz="1300" b="1" spc="15" dirty="0">
                <a:solidFill>
                  <a:srgbClr val="FF0000"/>
                </a:solidFill>
                <a:latin typeface="Gulim"/>
                <a:cs typeface="Gulim"/>
              </a:rPr>
              <a:t>예탁품</a:t>
            </a:r>
            <a:r>
              <a:rPr sz="1300" b="1" spc="-200" dirty="0">
                <a:solidFill>
                  <a:srgbClr val="FF0000"/>
                </a:solidFill>
                <a:latin typeface="Gulim"/>
                <a:cs typeface="Gulim"/>
              </a:rPr>
              <a:t> </a:t>
            </a:r>
            <a:r>
              <a:rPr sz="1300" b="1" spc="20" dirty="0">
                <a:solidFill>
                  <a:srgbClr val="FF0000"/>
                </a:solidFill>
                <a:latin typeface="Gulim"/>
                <a:cs typeface="Gulim"/>
              </a:rPr>
              <a:t>제도</a:t>
            </a:r>
            <a:endParaRPr sz="1300" dirty="0">
              <a:latin typeface="Gulim"/>
              <a:cs typeface="Gulim"/>
            </a:endParaRPr>
          </a:p>
          <a:p>
            <a:pPr marL="715010" marR="485140">
              <a:lnSpc>
                <a:spcPts val="2300"/>
              </a:lnSpc>
              <a:spcBef>
                <a:spcPts val="120"/>
              </a:spcBef>
            </a:pPr>
            <a:r>
              <a:rPr sz="1300" b="1" spc="15" dirty="0">
                <a:latin typeface="Gulim"/>
                <a:cs typeface="Gulim"/>
              </a:rPr>
              <a:t>창고를</a:t>
            </a:r>
            <a:r>
              <a:rPr sz="1300" b="1" spc="-5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빌려준</a:t>
            </a:r>
            <a:r>
              <a:rPr sz="1300" b="1" spc="-45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형태로</a:t>
            </a:r>
            <a:r>
              <a:rPr sz="1300" b="1" spc="-45" dirty="0">
                <a:latin typeface="Gulim"/>
                <a:cs typeface="Gulim"/>
              </a:rPr>
              <a:t> </a:t>
            </a:r>
            <a:r>
              <a:rPr sz="1300" b="1" spc="10" dirty="0">
                <a:latin typeface="Gulim"/>
                <a:cs typeface="Gulim"/>
              </a:rPr>
              <a:t>납품업자의</a:t>
            </a:r>
            <a:r>
              <a:rPr sz="1300" b="1" spc="-50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자산을</a:t>
            </a:r>
            <a:r>
              <a:rPr sz="1300" b="1" spc="-45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그대로</a:t>
            </a:r>
            <a:r>
              <a:rPr sz="1300" b="1" spc="-45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재고로</a:t>
            </a:r>
            <a:r>
              <a:rPr sz="1300" b="1" spc="-45" dirty="0">
                <a:latin typeface="Gulim"/>
                <a:cs typeface="Gulim"/>
              </a:rPr>
              <a:t> </a:t>
            </a:r>
            <a:r>
              <a:rPr sz="1300" b="1" spc="15" dirty="0">
                <a:latin typeface="Gulim"/>
                <a:cs typeface="Gulim"/>
              </a:rPr>
              <a:t>하여</a:t>
            </a:r>
            <a:r>
              <a:rPr sz="1300" b="1" spc="-40" dirty="0">
                <a:latin typeface="Gulim"/>
                <a:cs typeface="Gulim"/>
              </a:rPr>
              <a:t> </a:t>
            </a:r>
            <a:r>
              <a:rPr sz="1300" b="1" spc="10" dirty="0">
                <a:latin typeface="Gulim"/>
                <a:cs typeface="Gulim"/>
              </a:rPr>
              <a:t>사용분만을</a:t>
            </a:r>
            <a:r>
              <a:rPr sz="1300" b="1" spc="-50" dirty="0">
                <a:latin typeface="Gulim"/>
                <a:cs typeface="Gulim"/>
              </a:rPr>
              <a:t> </a:t>
            </a:r>
            <a:r>
              <a:rPr sz="1300" b="1" spc="5" dirty="0">
                <a:latin typeface="Gulim"/>
                <a:cs typeface="Gulim"/>
              </a:rPr>
              <a:t>지불  </a:t>
            </a:r>
            <a:r>
              <a:rPr sz="1300" b="1" spc="10" dirty="0">
                <a:latin typeface="Gulim"/>
                <a:cs typeface="Gulim"/>
              </a:rPr>
              <a:t>대상으로 </a:t>
            </a:r>
            <a:r>
              <a:rPr sz="1300" b="1" spc="15" dirty="0">
                <a:latin typeface="Gulim"/>
                <a:cs typeface="Gulim"/>
              </a:rPr>
              <a:t>하는 </a:t>
            </a:r>
            <a:r>
              <a:rPr sz="1300" b="1" spc="5" dirty="0">
                <a:latin typeface="Gulim"/>
                <a:cs typeface="Gulim"/>
              </a:rPr>
              <a:t>방식으로, </a:t>
            </a:r>
            <a:r>
              <a:rPr sz="1300" b="1" spc="10" dirty="0">
                <a:latin typeface="Gulim"/>
                <a:cs typeface="Gulim"/>
              </a:rPr>
              <a:t>토야마의 </a:t>
            </a:r>
            <a:r>
              <a:rPr sz="1300" b="1" spc="15" dirty="0">
                <a:latin typeface="Gulim"/>
                <a:cs typeface="Gulim"/>
              </a:rPr>
              <a:t>약방과 같은 </a:t>
            </a:r>
            <a:r>
              <a:rPr sz="1300" b="1" spc="5" dirty="0">
                <a:latin typeface="Gulim"/>
                <a:cs typeface="Gulim"/>
              </a:rPr>
              <a:t>방식이다. </a:t>
            </a:r>
            <a:r>
              <a:rPr sz="1300" b="1" spc="15" dirty="0">
                <a:latin typeface="Gulim"/>
                <a:cs typeface="Gulim"/>
              </a:rPr>
              <a:t>장기간 사양 </a:t>
            </a:r>
            <a:r>
              <a:rPr sz="1300" b="1" spc="5" dirty="0">
                <a:latin typeface="Gulim"/>
                <a:cs typeface="Gulim"/>
              </a:rPr>
              <a:t>변화가  </a:t>
            </a:r>
            <a:r>
              <a:rPr sz="1300" b="1" spc="15" dirty="0">
                <a:latin typeface="Gulim"/>
                <a:cs typeface="Gulim"/>
              </a:rPr>
              <a:t>없이 </a:t>
            </a:r>
            <a:r>
              <a:rPr sz="1300" b="1" spc="10" dirty="0">
                <a:latin typeface="Gulim"/>
                <a:cs typeface="Gulim"/>
              </a:rPr>
              <a:t>소비량이 </a:t>
            </a:r>
            <a:r>
              <a:rPr sz="1300" b="1" spc="15" dirty="0">
                <a:latin typeface="Gulim"/>
                <a:cs typeface="Gulim"/>
              </a:rPr>
              <a:t>일정한 때에</a:t>
            </a:r>
            <a:r>
              <a:rPr sz="1300" b="1" spc="-240" dirty="0">
                <a:latin typeface="Gulim"/>
                <a:cs typeface="Gulim"/>
              </a:rPr>
              <a:t> </a:t>
            </a:r>
            <a:r>
              <a:rPr sz="1300" b="1" dirty="0">
                <a:latin typeface="Gulim"/>
                <a:cs typeface="Gulim"/>
              </a:rPr>
              <a:t>유효하다.</a:t>
            </a:r>
            <a:endParaRPr sz="1300" dirty="0">
              <a:latin typeface="Gulim"/>
              <a:cs typeface="Gulim"/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-40575" y="1808666"/>
            <a:ext cx="2850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pc="25" dirty="0" err="1" smtClean="0"/>
              <a:t>사입</a:t>
            </a:r>
            <a:r>
              <a:rPr lang="ko-KR" altLang="en-US" b="1" spc="25" dirty="0" smtClean="0"/>
              <a:t> 발주 </a:t>
            </a:r>
            <a:r>
              <a:rPr lang="ko-KR" altLang="en-US" b="1" spc="20" dirty="0"/>
              <a:t>방식의</a:t>
            </a:r>
            <a:r>
              <a:rPr lang="ko-KR" altLang="en-US" b="1" spc="-240" dirty="0"/>
              <a:t> </a:t>
            </a:r>
            <a:r>
              <a:rPr lang="ko-KR" altLang="en-US" b="1" spc="-240" dirty="0" smtClean="0"/>
              <a:t>상세 </a:t>
            </a:r>
            <a:r>
              <a:rPr lang="ko-KR" altLang="en-US" b="1" dirty="0" smtClean="0"/>
              <a:t>분류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-113940" y="2232800"/>
            <a:ext cx="128701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400">
              <a:lnSpc>
                <a:spcPct val="100000"/>
              </a:lnSpc>
            </a:pPr>
            <a:r>
              <a:rPr lang="ko-KR" altLang="en-US" sz="1300" b="1" spc="25" dirty="0" smtClean="0">
                <a:latin typeface="굴림" panose="020B0600000101010101" pitchFamily="50" charset="-127"/>
                <a:ea typeface="굴림" panose="020B0600000101010101" pitchFamily="50" charset="-127"/>
                <a:cs typeface="Gulim"/>
              </a:rPr>
              <a:t>정수 </a:t>
            </a:r>
            <a:r>
              <a:rPr lang="ko-KR" altLang="en-US" sz="1300" b="1" spc="25" dirty="0">
                <a:latin typeface="굴림" panose="020B0600000101010101" pitchFamily="50" charset="-127"/>
                <a:ea typeface="굴림" panose="020B0600000101010101" pitchFamily="50" charset="-127"/>
                <a:cs typeface="Gulim"/>
              </a:rPr>
              <a:t>발주</a:t>
            </a:r>
            <a:r>
              <a:rPr lang="ko-KR" altLang="en-US" sz="1300" b="1" spc="-229" dirty="0">
                <a:latin typeface="굴림" panose="020B0600000101010101" pitchFamily="50" charset="-127"/>
                <a:ea typeface="굴림" panose="020B0600000101010101" pitchFamily="50" charset="-127"/>
                <a:cs typeface="Gulim"/>
              </a:rPr>
              <a:t> </a:t>
            </a:r>
            <a:r>
              <a:rPr lang="ko-KR" altLang="en-US" sz="1300" b="1" dirty="0">
                <a:latin typeface="굴림" panose="020B0600000101010101" pitchFamily="50" charset="-127"/>
                <a:ea typeface="굴림" panose="020B0600000101010101" pitchFamily="50" charset="-127"/>
                <a:cs typeface="Gulim"/>
              </a:rPr>
              <a:t>방식</a:t>
            </a:r>
            <a:endParaRPr lang="ko-KR" altLang="en-US" sz="1300" dirty="0">
              <a:latin typeface="굴림" panose="020B0600000101010101" pitchFamily="50" charset="-127"/>
              <a:ea typeface="굴림" panose="020B0600000101010101" pitchFamily="50" charset="-127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66864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556851"/>
              </p:ext>
            </p:extLst>
          </p:nvPr>
        </p:nvGraphicFramePr>
        <p:xfrm>
          <a:off x="44625" y="2302232"/>
          <a:ext cx="6813377" cy="29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764"/>
                <a:gridCol w="2765532"/>
                <a:gridCol w="1886279"/>
                <a:gridCol w="1679802"/>
              </a:tblGrid>
              <a:tr h="12291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사입</a:t>
            </a:r>
            <a:r>
              <a:rPr lang="ko-KR" altLang="en-US" b="1" dirty="0"/>
              <a:t>               소매 </a:t>
            </a:r>
            <a:r>
              <a:rPr lang="ko-KR" altLang="en-US" b="1" dirty="0" smtClean="0"/>
              <a:t>프로세스</a:t>
            </a:r>
            <a:endParaRPr lang="en-US" altLang="ko-KR" b="1" dirty="0"/>
          </a:p>
        </p:txBody>
      </p:sp>
      <p:sp>
        <p:nvSpPr>
          <p:cNvPr id="118" name="왼쪽/오른쪽 화살표 117"/>
          <p:cNvSpPr/>
          <p:nvPr/>
        </p:nvSpPr>
        <p:spPr>
          <a:xfrm>
            <a:off x="692696" y="1383757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-291501" y="15733177"/>
            <a:ext cx="221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소매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발주 방식</a:t>
            </a:r>
            <a:endParaRPr lang="ko-KR" altLang="en-US" b="1" dirty="0"/>
          </a:p>
        </p:txBody>
      </p:sp>
      <p:sp>
        <p:nvSpPr>
          <p:cNvPr id="213" name="직사각형 212"/>
          <p:cNvSpPr/>
          <p:nvPr/>
        </p:nvSpPr>
        <p:spPr>
          <a:xfrm>
            <a:off x="-40575" y="1808666"/>
            <a:ext cx="2850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pc="25" dirty="0" err="1" smtClean="0"/>
              <a:t>사입</a:t>
            </a:r>
            <a:r>
              <a:rPr lang="ko-KR" altLang="en-US" b="1" spc="25" dirty="0" smtClean="0"/>
              <a:t> 발주 </a:t>
            </a:r>
            <a:r>
              <a:rPr lang="ko-KR" altLang="en-US" b="1" spc="20" dirty="0"/>
              <a:t>방식의</a:t>
            </a:r>
            <a:r>
              <a:rPr lang="ko-KR" altLang="en-US" b="1" spc="-240" dirty="0"/>
              <a:t> </a:t>
            </a:r>
            <a:r>
              <a:rPr lang="ko-KR" altLang="en-US" b="1" spc="-240" dirty="0" smtClean="0"/>
              <a:t>상세 </a:t>
            </a:r>
            <a:r>
              <a:rPr lang="ko-KR" altLang="en-US" b="1" dirty="0" smtClean="0"/>
              <a:t>분류</a:t>
            </a:r>
            <a:endParaRPr lang="ko-KR" altLang="en-US" b="1" dirty="0"/>
          </a:p>
        </p:txBody>
      </p:sp>
      <p:sp>
        <p:nvSpPr>
          <p:cNvPr id="215" name="object 2"/>
          <p:cNvSpPr txBox="1">
            <a:spLocks noGrp="1"/>
          </p:cNvSpPr>
          <p:nvPr>
            <p:ph type="title"/>
          </p:nvPr>
        </p:nvSpPr>
        <p:spPr>
          <a:xfrm>
            <a:off x="-1009418" y="-7013528"/>
            <a:ext cx="3517265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pc="25" dirty="0"/>
              <a:t>주요 발주 </a:t>
            </a:r>
            <a:r>
              <a:rPr spc="20" dirty="0"/>
              <a:t>방식의</a:t>
            </a:r>
            <a:r>
              <a:rPr spc="-315" dirty="0"/>
              <a:t> </a:t>
            </a:r>
            <a:r>
              <a:rPr dirty="0"/>
              <a:t>비교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00"/>
              </a:clrFrom>
              <a:clrTo>
                <a:srgbClr val="FFFF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39" y="2311882"/>
            <a:ext cx="6847061" cy="4852406"/>
          </a:xfrm>
          <a:prstGeom prst="rect">
            <a:avLst/>
          </a:prstGeom>
        </p:spPr>
      </p:pic>
      <p:sp>
        <p:nvSpPr>
          <p:cNvPr id="614" name="object 4"/>
          <p:cNvSpPr/>
          <p:nvPr/>
        </p:nvSpPr>
        <p:spPr>
          <a:xfrm>
            <a:off x="-753560" y="11045863"/>
            <a:ext cx="2540000" cy="483234"/>
          </a:xfrm>
          <a:custGeom>
            <a:avLst/>
            <a:gdLst/>
            <a:ahLst/>
            <a:cxnLst/>
            <a:rect l="l" t="t" r="r" b="b"/>
            <a:pathLst>
              <a:path w="2540000" h="483235">
                <a:moveTo>
                  <a:pt x="2539745" y="483107"/>
                </a:moveTo>
                <a:lnTo>
                  <a:pt x="2539745" y="0"/>
                </a:lnTo>
                <a:lnTo>
                  <a:pt x="0" y="0"/>
                </a:lnTo>
                <a:lnTo>
                  <a:pt x="0" y="483107"/>
                </a:lnTo>
                <a:lnTo>
                  <a:pt x="6096" y="483107"/>
                </a:lnTo>
                <a:lnTo>
                  <a:pt x="6095" y="12953"/>
                </a:lnTo>
                <a:lnTo>
                  <a:pt x="12953" y="6857"/>
                </a:lnTo>
                <a:lnTo>
                  <a:pt x="12953" y="12953"/>
                </a:lnTo>
                <a:lnTo>
                  <a:pt x="2527554" y="12953"/>
                </a:lnTo>
                <a:lnTo>
                  <a:pt x="2527554" y="6857"/>
                </a:lnTo>
                <a:lnTo>
                  <a:pt x="2533650" y="12953"/>
                </a:lnTo>
                <a:lnTo>
                  <a:pt x="2533650" y="483107"/>
                </a:lnTo>
                <a:lnTo>
                  <a:pt x="2539745" y="483107"/>
                </a:lnTo>
                <a:close/>
              </a:path>
              <a:path w="2540000" h="483235">
                <a:moveTo>
                  <a:pt x="12953" y="12953"/>
                </a:moveTo>
                <a:lnTo>
                  <a:pt x="12953" y="6857"/>
                </a:lnTo>
                <a:lnTo>
                  <a:pt x="6095" y="12953"/>
                </a:lnTo>
                <a:lnTo>
                  <a:pt x="12953" y="12953"/>
                </a:lnTo>
                <a:close/>
              </a:path>
              <a:path w="2540000" h="483235">
                <a:moveTo>
                  <a:pt x="12953" y="470153"/>
                </a:moveTo>
                <a:lnTo>
                  <a:pt x="12953" y="12953"/>
                </a:lnTo>
                <a:lnTo>
                  <a:pt x="6095" y="12953"/>
                </a:lnTo>
                <a:lnTo>
                  <a:pt x="6096" y="470153"/>
                </a:lnTo>
                <a:lnTo>
                  <a:pt x="12953" y="470153"/>
                </a:lnTo>
                <a:close/>
              </a:path>
              <a:path w="2540000" h="483235">
                <a:moveTo>
                  <a:pt x="2533650" y="470153"/>
                </a:moveTo>
                <a:lnTo>
                  <a:pt x="6096" y="470153"/>
                </a:lnTo>
                <a:lnTo>
                  <a:pt x="12954" y="476249"/>
                </a:lnTo>
                <a:lnTo>
                  <a:pt x="12953" y="483107"/>
                </a:lnTo>
                <a:lnTo>
                  <a:pt x="2527554" y="483107"/>
                </a:lnTo>
                <a:lnTo>
                  <a:pt x="2527554" y="476249"/>
                </a:lnTo>
                <a:lnTo>
                  <a:pt x="2533650" y="470153"/>
                </a:lnTo>
                <a:close/>
              </a:path>
              <a:path w="2540000" h="483235">
                <a:moveTo>
                  <a:pt x="12953" y="483107"/>
                </a:moveTo>
                <a:lnTo>
                  <a:pt x="12954" y="476249"/>
                </a:lnTo>
                <a:lnTo>
                  <a:pt x="6096" y="470153"/>
                </a:lnTo>
                <a:lnTo>
                  <a:pt x="6096" y="483107"/>
                </a:lnTo>
                <a:lnTo>
                  <a:pt x="12953" y="483107"/>
                </a:lnTo>
                <a:close/>
              </a:path>
              <a:path w="2540000" h="483235">
                <a:moveTo>
                  <a:pt x="2533650" y="12953"/>
                </a:moveTo>
                <a:lnTo>
                  <a:pt x="2527554" y="6857"/>
                </a:lnTo>
                <a:lnTo>
                  <a:pt x="2527554" y="12953"/>
                </a:lnTo>
                <a:lnTo>
                  <a:pt x="2533650" y="12953"/>
                </a:lnTo>
                <a:close/>
              </a:path>
              <a:path w="2540000" h="483235">
                <a:moveTo>
                  <a:pt x="2533650" y="470153"/>
                </a:moveTo>
                <a:lnTo>
                  <a:pt x="2533650" y="12953"/>
                </a:lnTo>
                <a:lnTo>
                  <a:pt x="2527554" y="12953"/>
                </a:lnTo>
                <a:lnTo>
                  <a:pt x="2527554" y="470153"/>
                </a:lnTo>
                <a:lnTo>
                  <a:pt x="2533650" y="470153"/>
                </a:lnTo>
                <a:close/>
              </a:path>
              <a:path w="2540000" h="483235">
                <a:moveTo>
                  <a:pt x="2533650" y="483107"/>
                </a:moveTo>
                <a:lnTo>
                  <a:pt x="2533650" y="470153"/>
                </a:lnTo>
                <a:lnTo>
                  <a:pt x="2527554" y="476249"/>
                </a:lnTo>
                <a:lnTo>
                  <a:pt x="2527554" y="483107"/>
                </a:lnTo>
                <a:lnTo>
                  <a:pt x="2533650" y="483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"/>
          <p:cNvSpPr/>
          <p:nvPr/>
        </p:nvSpPr>
        <p:spPr>
          <a:xfrm>
            <a:off x="1773994" y="11045863"/>
            <a:ext cx="5699125" cy="483234"/>
          </a:xfrm>
          <a:custGeom>
            <a:avLst/>
            <a:gdLst/>
            <a:ahLst/>
            <a:cxnLst/>
            <a:rect l="l" t="t" r="r" b="b"/>
            <a:pathLst>
              <a:path w="5699125" h="483235">
                <a:moveTo>
                  <a:pt x="5698997" y="483107"/>
                </a:moveTo>
                <a:lnTo>
                  <a:pt x="5698997" y="0"/>
                </a:lnTo>
                <a:lnTo>
                  <a:pt x="0" y="0"/>
                </a:lnTo>
                <a:lnTo>
                  <a:pt x="0" y="483108"/>
                </a:lnTo>
                <a:lnTo>
                  <a:pt x="6096" y="483108"/>
                </a:lnTo>
                <a:lnTo>
                  <a:pt x="6096" y="12954"/>
                </a:lnTo>
                <a:lnTo>
                  <a:pt x="12192" y="6858"/>
                </a:lnTo>
                <a:lnTo>
                  <a:pt x="12192" y="12954"/>
                </a:lnTo>
                <a:lnTo>
                  <a:pt x="5686044" y="12953"/>
                </a:lnTo>
                <a:lnTo>
                  <a:pt x="5686044" y="6857"/>
                </a:lnTo>
                <a:lnTo>
                  <a:pt x="5692902" y="12953"/>
                </a:lnTo>
                <a:lnTo>
                  <a:pt x="5692902" y="483107"/>
                </a:lnTo>
                <a:lnTo>
                  <a:pt x="5698997" y="483107"/>
                </a:lnTo>
                <a:close/>
              </a:path>
              <a:path w="5699125" h="483235">
                <a:moveTo>
                  <a:pt x="12192" y="12954"/>
                </a:moveTo>
                <a:lnTo>
                  <a:pt x="12192" y="6858"/>
                </a:lnTo>
                <a:lnTo>
                  <a:pt x="6096" y="12954"/>
                </a:lnTo>
                <a:lnTo>
                  <a:pt x="12192" y="12954"/>
                </a:lnTo>
                <a:close/>
              </a:path>
              <a:path w="5699125" h="483235">
                <a:moveTo>
                  <a:pt x="12192" y="470154"/>
                </a:moveTo>
                <a:lnTo>
                  <a:pt x="12192" y="12954"/>
                </a:lnTo>
                <a:lnTo>
                  <a:pt x="6096" y="12954"/>
                </a:lnTo>
                <a:lnTo>
                  <a:pt x="6096" y="470154"/>
                </a:lnTo>
                <a:lnTo>
                  <a:pt x="12192" y="470154"/>
                </a:lnTo>
                <a:close/>
              </a:path>
              <a:path w="5699125" h="483235">
                <a:moveTo>
                  <a:pt x="5692902" y="470153"/>
                </a:moveTo>
                <a:lnTo>
                  <a:pt x="6096" y="470154"/>
                </a:lnTo>
                <a:lnTo>
                  <a:pt x="12192" y="476250"/>
                </a:lnTo>
                <a:lnTo>
                  <a:pt x="12192" y="483108"/>
                </a:lnTo>
                <a:lnTo>
                  <a:pt x="5686044" y="483107"/>
                </a:lnTo>
                <a:lnTo>
                  <a:pt x="5686044" y="476249"/>
                </a:lnTo>
                <a:lnTo>
                  <a:pt x="5692902" y="470153"/>
                </a:lnTo>
                <a:close/>
              </a:path>
              <a:path w="5699125" h="483235">
                <a:moveTo>
                  <a:pt x="12192" y="483108"/>
                </a:moveTo>
                <a:lnTo>
                  <a:pt x="12192" y="476250"/>
                </a:lnTo>
                <a:lnTo>
                  <a:pt x="6096" y="470154"/>
                </a:lnTo>
                <a:lnTo>
                  <a:pt x="6096" y="483108"/>
                </a:lnTo>
                <a:lnTo>
                  <a:pt x="12192" y="483108"/>
                </a:lnTo>
                <a:close/>
              </a:path>
              <a:path w="5699125" h="483235">
                <a:moveTo>
                  <a:pt x="5692902" y="12953"/>
                </a:moveTo>
                <a:lnTo>
                  <a:pt x="5686044" y="6857"/>
                </a:lnTo>
                <a:lnTo>
                  <a:pt x="5686044" y="12953"/>
                </a:lnTo>
                <a:lnTo>
                  <a:pt x="5692902" y="12953"/>
                </a:lnTo>
                <a:close/>
              </a:path>
              <a:path w="5699125" h="483235">
                <a:moveTo>
                  <a:pt x="5692902" y="470153"/>
                </a:moveTo>
                <a:lnTo>
                  <a:pt x="5692902" y="12953"/>
                </a:lnTo>
                <a:lnTo>
                  <a:pt x="5686044" y="12953"/>
                </a:lnTo>
                <a:lnTo>
                  <a:pt x="5686044" y="470153"/>
                </a:lnTo>
                <a:lnTo>
                  <a:pt x="5692902" y="470153"/>
                </a:lnTo>
                <a:close/>
              </a:path>
              <a:path w="5699125" h="483235">
                <a:moveTo>
                  <a:pt x="5692902" y="483107"/>
                </a:moveTo>
                <a:lnTo>
                  <a:pt x="5692902" y="470153"/>
                </a:lnTo>
                <a:lnTo>
                  <a:pt x="5686044" y="476249"/>
                </a:lnTo>
                <a:lnTo>
                  <a:pt x="5686044" y="483107"/>
                </a:lnTo>
                <a:lnTo>
                  <a:pt x="5692902" y="483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7" name="object 7"/>
          <p:cNvSpPr txBox="1"/>
          <p:nvPr/>
        </p:nvSpPr>
        <p:spPr>
          <a:xfrm>
            <a:off x="-747464" y="11052720"/>
            <a:ext cx="8214359" cy="46990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591185">
              <a:lnSpc>
                <a:spcPct val="100000"/>
              </a:lnSpc>
              <a:spcBef>
                <a:spcPts val="819"/>
              </a:spcBef>
              <a:tabLst>
                <a:tab pos="963930" algn="l"/>
                <a:tab pos="1337310" algn="l"/>
                <a:tab pos="1710689" algn="l"/>
                <a:tab pos="4623435" algn="l"/>
                <a:tab pos="5668645" algn="l"/>
              </a:tabLst>
            </a:pPr>
            <a:r>
              <a:rPr sz="1800" b="1" spc="30" dirty="0">
                <a:latin typeface="Gulim"/>
                <a:cs typeface="Gulim"/>
              </a:rPr>
              <a:t>발	주	방	식	</a:t>
            </a:r>
            <a:r>
              <a:rPr sz="1800" b="1" spc="5" dirty="0">
                <a:latin typeface="Gulim"/>
                <a:cs typeface="Gulim"/>
              </a:rPr>
              <a:t>적용상의	</a:t>
            </a:r>
            <a:r>
              <a:rPr sz="1800" b="1" spc="-5" dirty="0">
                <a:latin typeface="Gulim"/>
                <a:cs typeface="Gulim"/>
              </a:rPr>
              <a:t>기준</a:t>
            </a:r>
            <a:endParaRPr sz="1800" dirty="0">
              <a:latin typeface="Gulim"/>
              <a:cs typeface="Gulim"/>
            </a:endParaRPr>
          </a:p>
        </p:txBody>
      </p:sp>
      <p:sp>
        <p:nvSpPr>
          <p:cNvPr id="618" name="object 8"/>
          <p:cNvSpPr/>
          <p:nvPr/>
        </p:nvSpPr>
        <p:spPr>
          <a:xfrm>
            <a:off x="1773994" y="11516017"/>
            <a:ext cx="5699125" cy="349250"/>
          </a:xfrm>
          <a:custGeom>
            <a:avLst/>
            <a:gdLst/>
            <a:ahLst/>
            <a:cxnLst/>
            <a:rect l="l" t="t" r="r" b="b"/>
            <a:pathLst>
              <a:path w="5699125" h="349250">
                <a:moveTo>
                  <a:pt x="5698997" y="348995"/>
                </a:moveTo>
                <a:lnTo>
                  <a:pt x="5698997" y="0"/>
                </a:lnTo>
                <a:lnTo>
                  <a:pt x="0" y="0"/>
                </a:lnTo>
                <a:lnTo>
                  <a:pt x="0" y="348996"/>
                </a:lnTo>
                <a:lnTo>
                  <a:pt x="6096" y="348996"/>
                </a:lnTo>
                <a:lnTo>
                  <a:pt x="6096" y="12954"/>
                </a:lnTo>
                <a:lnTo>
                  <a:pt x="12192" y="6096"/>
                </a:lnTo>
                <a:lnTo>
                  <a:pt x="12192" y="12954"/>
                </a:lnTo>
                <a:lnTo>
                  <a:pt x="5686044" y="12954"/>
                </a:lnTo>
                <a:lnTo>
                  <a:pt x="5686044" y="6095"/>
                </a:lnTo>
                <a:lnTo>
                  <a:pt x="5692902" y="12954"/>
                </a:lnTo>
                <a:lnTo>
                  <a:pt x="5692902" y="348995"/>
                </a:lnTo>
                <a:lnTo>
                  <a:pt x="5698997" y="348995"/>
                </a:lnTo>
                <a:close/>
              </a:path>
              <a:path w="5699125" h="349250">
                <a:moveTo>
                  <a:pt x="12192" y="12954"/>
                </a:moveTo>
                <a:lnTo>
                  <a:pt x="12192" y="6096"/>
                </a:lnTo>
                <a:lnTo>
                  <a:pt x="6096" y="12954"/>
                </a:lnTo>
                <a:lnTo>
                  <a:pt x="12192" y="12954"/>
                </a:lnTo>
                <a:close/>
              </a:path>
              <a:path w="5699125" h="349250">
                <a:moveTo>
                  <a:pt x="12192" y="348996"/>
                </a:moveTo>
                <a:lnTo>
                  <a:pt x="12192" y="12954"/>
                </a:lnTo>
                <a:lnTo>
                  <a:pt x="6096" y="12954"/>
                </a:lnTo>
                <a:lnTo>
                  <a:pt x="6096" y="348996"/>
                </a:lnTo>
                <a:lnTo>
                  <a:pt x="12192" y="348996"/>
                </a:lnTo>
                <a:close/>
              </a:path>
              <a:path w="5699125" h="349250">
                <a:moveTo>
                  <a:pt x="5692902" y="12954"/>
                </a:moveTo>
                <a:lnTo>
                  <a:pt x="5686044" y="6095"/>
                </a:lnTo>
                <a:lnTo>
                  <a:pt x="5686044" y="12954"/>
                </a:lnTo>
                <a:lnTo>
                  <a:pt x="5692902" y="12954"/>
                </a:lnTo>
                <a:close/>
              </a:path>
              <a:path w="5699125" h="349250">
                <a:moveTo>
                  <a:pt x="5692902" y="348995"/>
                </a:moveTo>
                <a:lnTo>
                  <a:pt x="5692902" y="12954"/>
                </a:lnTo>
                <a:lnTo>
                  <a:pt x="5686044" y="12954"/>
                </a:lnTo>
                <a:lnTo>
                  <a:pt x="5686044" y="348995"/>
                </a:lnTo>
                <a:lnTo>
                  <a:pt x="5692902" y="3489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9"/>
          <p:cNvSpPr/>
          <p:nvPr/>
        </p:nvSpPr>
        <p:spPr>
          <a:xfrm>
            <a:off x="-195014" y="11516017"/>
            <a:ext cx="1981200" cy="349250"/>
          </a:xfrm>
          <a:custGeom>
            <a:avLst/>
            <a:gdLst/>
            <a:ahLst/>
            <a:cxnLst/>
            <a:rect l="l" t="t" r="r" b="b"/>
            <a:pathLst>
              <a:path w="1981200" h="349250">
                <a:moveTo>
                  <a:pt x="1981199" y="348995"/>
                </a:moveTo>
                <a:lnTo>
                  <a:pt x="1981199" y="0"/>
                </a:lnTo>
                <a:lnTo>
                  <a:pt x="0" y="0"/>
                </a:lnTo>
                <a:lnTo>
                  <a:pt x="0" y="348996"/>
                </a:lnTo>
                <a:lnTo>
                  <a:pt x="6858" y="348996"/>
                </a:lnTo>
                <a:lnTo>
                  <a:pt x="6858" y="12954"/>
                </a:lnTo>
                <a:lnTo>
                  <a:pt x="12953" y="6095"/>
                </a:lnTo>
                <a:lnTo>
                  <a:pt x="12953" y="12954"/>
                </a:lnTo>
                <a:lnTo>
                  <a:pt x="1969007" y="12953"/>
                </a:lnTo>
                <a:lnTo>
                  <a:pt x="1969007" y="6095"/>
                </a:lnTo>
                <a:lnTo>
                  <a:pt x="1975103" y="12953"/>
                </a:lnTo>
                <a:lnTo>
                  <a:pt x="1975103" y="348995"/>
                </a:lnTo>
                <a:lnTo>
                  <a:pt x="1981199" y="348995"/>
                </a:lnTo>
                <a:close/>
              </a:path>
              <a:path w="1981200" h="349250">
                <a:moveTo>
                  <a:pt x="12953" y="12954"/>
                </a:moveTo>
                <a:lnTo>
                  <a:pt x="12953" y="6095"/>
                </a:lnTo>
                <a:lnTo>
                  <a:pt x="6858" y="12954"/>
                </a:lnTo>
                <a:lnTo>
                  <a:pt x="12953" y="12954"/>
                </a:lnTo>
                <a:close/>
              </a:path>
              <a:path w="1981200" h="349250">
                <a:moveTo>
                  <a:pt x="12953" y="348996"/>
                </a:moveTo>
                <a:lnTo>
                  <a:pt x="12953" y="12954"/>
                </a:lnTo>
                <a:lnTo>
                  <a:pt x="6858" y="12954"/>
                </a:lnTo>
                <a:lnTo>
                  <a:pt x="6858" y="348996"/>
                </a:lnTo>
                <a:lnTo>
                  <a:pt x="12953" y="348996"/>
                </a:lnTo>
                <a:close/>
              </a:path>
              <a:path w="1981200" h="349250">
                <a:moveTo>
                  <a:pt x="1975103" y="12953"/>
                </a:moveTo>
                <a:lnTo>
                  <a:pt x="1969007" y="6095"/>
                </a:lnTo>
                <a:lnTo>
                  <a:pt x="1969007" y="12953"/>
                </a:lnTo>
                <a:lnTo>
                  <a:pt x="1975103" y="12953"/>
                </a:lnTo>
                <a:close/>
              </a:path>
              <a:path w="1981200" h="349250">
                <a:moveTo>
                  <a:pt x="1975103" y="348995"/>
                </a:moveTo>
                <a:lnTo>
                  <a:pt x="1975103" y="12953"/>
                </a:lnTo>
                <a:lnTo>
                  <a:pt x="1969007" y="12953"/>
                </a:lnTo>
                <a:lnTo>
                  <a:pt x="1969007" y="348995"/>
                </a:lnTo>
                <a:lnTo>
                  <a:pt x="1975103" y="3489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10"/>
          <p:cNvSpPr txBox="1"/>
          <p:nvPr/>
        </p:nvSpPr>
        <p:spPr>
          <a:xfrm>
            <a:off x="-548328" y="11702707"/>
            <a:ext cx="2249689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lang="en-US" sz="1800" b="1" spc="20" dirty="0" smtClean="0">
                <a:latin typeface="Gulim"/>
                <a:cs typeface="Gulim"/>
              </a:rPr>
              <a:t>1    </a:t>
            </a:r>
            <a:r>
              <a:rPr sz="1800" b="1" spc="20" dirty="0" err="1" smtClean="0">
                <a:latin typeface="Gulim"/>
                <a:cs typeface="Gulim"/>
              </a:rPr>
              <a:t>정기</a:t>
            </a:r>
            <a:r>
              <a:rPr sz="1800" b="1" spc="20" dirty="0" smtClean="0">
                <a:latin typeface="Gulim"/>
                <a:cs typeface="Gulim"/>
              </a:rPr>
              <a:t> </a:t>
            </a:r>
            <a:r>
              <a:rPr sz="1800" b="1" spc="20" dirty="0">
                <a:latin typeface="Gulim"/>
                <a:cs typeface="Gulim"/>
              </a:rPr>
              <a:t>발주</a:t>
            </a:r>
            <a:r>
              <a:rPr sz="1800" b="1" spc="-225" dirty="0">
                <a:latin typeface="Gulim"/>
                <a:cs typeface="Gulim"/>
              </a:rPr>
              <a:t> </a:t>
            </a:r>
            <a:r>
              <a:rPr sz="1800" b="1" spc="5" dirty="0">
                <a:latin typeface="Gulim"/>
                <a:cs typeface="Gulim"/>
              </a:rPr>
              <a:t>방식</a:t>
            </a:r>
            <a:endParaRPr sz="1800" dirty="0">
              <a:latin typeface="Gulim"/>
              <a:cs typeface="Gulim"/>
            </a:endParaRPr>
          </a:p>
        </p:txBody>
      </p:sp>
      <p:sp>
        <p:nvSpPr>
          <p:cNvPr id="621" name="object 11"/>
          <p:cNvSpPr/>
          <p:nvPr/>
        </p:nvSpPr>
        <p:spPr>
          <a:xfrm>
            <a:off x="-758132" y="11516017"/>
            <a:ext cx="576580" cy="349250"/>
          </a:xfrm>
          <a:custGeom>
            <a:avLst/>
            <a:gdLst/>
            <a:ahLst/>
            <a:cxnLst/>
            <a:rect l="l" t="t" r="r" b="b"/>
            <a:pathLst>
              <a:path w="576580" h="349250">
                <a:moveTo>
                  <a:pt x="576071" y="348996"/>
                </a:moveTo>
                <a:lnTo>
                  <a:pt x="576071" y="0"/>
                </a:lnTo>
                <a:lnTo>
                  <a:pt x="0" y="0"/>
                </a:lnTo>
                <a:lnTo>
                  <a:pt x="0" y="348996"/>
                </a:lnTo>
                <a:lnTo>
                  <a:pt x="6095" y="348996"/>
                </a:lnTo>
                <a:lnTo>
                  <a:pt x="6095" y="12954"/>
                </a:lnTo>
                <a:lnTo>
                  <a:pt x="12953" y="6095"/>
                </a:lnTo>
                <a:lnTo>
                  <a:pt x="12953" y="12954"/>
                </a:lnTo>
                <a:lnTo>
                  <a:pt x="563117" y="12954"/>
                </a:lnTo>
                <a:lnTo>
                  <a:pt x="563117" y="6095"/>
                </a:lnTo>
                <a:lnTo>
                  <a:pt x="569976" y="12954"/>
                </a:lnTo>
                <a:lnTo>
                  <a:pt x="569976" y="348996"/>
                </a:lnTo>
                <a:lnTo>
                  <a:pt x="576071" y="348996"/>
                </a:lnTo>
                <a:close/>
              </a:path>
              <a:path w="576580" h="349250">
                <a:moveTo>
                  <a:pt x="12953" y="12954"/>
                </a:moveTo>
                <a:lnTo>
                  <a:pt x="12953" y="6095"/>
                </a:lnTo>
                <a:lnTo>
                  <a:pt x="6095" y="12954"/>
                </a:lnTo>
                <a:lnTo>
                  <a:pt x="12953" y="12954"/>
                </a:lnTo>
                <a:close/>
              </a:path>
              <a:path w="576580" h="349250">
                <a:moveTo>
                  <a:pt x="12953" y="348996"/>
                </a:moveTo>
                <a:lnTo>
                  <a:pt x="12953" y="12954"/>
                </a:lnTo>
                <a:lnTo>
                  <a:pt x="6095" y="12954"/>
                </a:lnTo>
                <a:lnTo>
                  <a:pt x="6095" y="348996"/>
                </a:lnTo>
                <a:lnTo>
                  <a:pt x="12953" y="348996"/>
                </a:lnTo>
                <a:close/>
              </a:path>
              <a:path w="576580" h="349250">
                <a:moveTo>
                  <a:pt x="569976" y="12954"/>
                </a:moveTo>
                <a:lnTo>
                  <a:pt x="563117" y="6095"/>
                </a:lnTo>
                <a:lnTo>
                  <a:pt x="563117" y="12954"/>
                </a:lnTo>
                <a:lnTo>
                  <a:pt x="569976" y="12954"/>
                </a:lnTo>
                <a:close/>
              </a:path>
              <a:path w="576580" h="349250">
                <a:moveTo>
                  <a:pt x="569976" y="348996"/>
                </a:moveTo>
                <a:lnTo>
                  <a:pt x="569976" y="12954"/>
                </a:lnTo>
                <a:lnTo>
                  <a:pt x="563117" y="12954"/>
                </a:lnTo>
                <a:lnTo>
                  <a:pt x="563117" y="348996"/>
                </a:lnTo>
                <a:lnTo>
                  <a:pt x="569976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13"/>
          <p:cNvSpPr/>
          <p:nvPr/>
        </p:nvSpPr>
        <p:spPr>
          <a:xfrm>
            <a:off x="1780090" y="11864250"/>
            <a:ext cx="5687060" cy="280670"/>
          </a:xfrm>
          <a:custGeom>
            <a:avLst/>
            <a:gdLst/>
            <a:ahLst/>
            <a:cxnLst/>
            <a:rect l="l" t="t" r="r" b="b"/>
            <a:pathLst>
              <a:path w="5687059" h="280669">
                <a:moveTo>
                  <a:pt x="0" y="0"/>
                </a:moveTo>
                <a:lnTo>
                  <a:pt x="0" y="280416"/>
                </a:lnTo>
                <a:lnTo>
                  <a:pt x="5686805" y="280415"/>
                </a:lnTo>
                <a:lnTo>
                  <a:pt x="568680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14"/>
          <p:cNvSpPr/>
          <p:nvPr/>
        </p:nvSpPr>
        <p:spPr>
          <a:xfrm>
            <a:off x="1773994" y="11865012"/>
            <a:ext cx="5699125" cy="285750"/>
          </a:xfrm>
          <a:custGeom>
            <a:avLst/>
            <a:gdLst/>
            <a:ahLst/>
            <a:cxnLst/>
            <a:rect l="l" t="t" r="r" b="b"/>
            <a:pathLst>
              <a:path w="5699125" h="285750">
                <a:moveTo>
                  <a:pt x="12192" y="273558"/>
                </a:moveTo>
                <a:lnTo>
                  <a:pt x="12192" y="0"/>
                </a:lnTo>
                <a:lnTo>
                  <a:pt x="0" y="0"/>
                </a:lnTo>
                <a:lnTo>
                  <a:pt x="0" y="285750"/>
                </a:lnTo>
                <a:lnTo>
                  <a:pt x="6096" y="285750"/>
                </a:lnTo>
                <a:lnTo>
                  <a:pt x="6096" y="273558"/>
                </a:lnTo>
                <a:lnTo>
                  <a:pt x="12192" y="273558"/>
                </a:lnTo>
                <a:close/>
              </a:path>
              <a:path w="5699125" h="285750">
                <a:moveTo>
                  <a:pt x="5692902" y="273558"/>
                </a:moveTo>
                <a:lnTo>
                  <a:pt x="6096" y="273558"/>
                </a:lnTo>
                <a:lnTo>
                  <a:pt x="12192" y="279654"/>
                </a:lnTo>
                <a:lnTo>
                  <a:pt x="12192" y="285750"/>
                </a:lnTo>
                <a:lnTo>
                  <a:pt x="5686044" y="285750"/>
                </a:lnTo>
                <a:lnTo>
                  <a:pt x="5686044" y="279654"/>
                </a:lnTo>
                <a:lnTo>
                  <a:pt x="5692902" y="273558"/>
                </a:lnTo>
                <a:close/>
              </a:path>
              <a:path w="5699125" h="285750">
                <a:moveTo>
                  <a:pt x="12192" y="285750"/>
                </a:moveTo>
                <a:lnTo>
                  <a:pt x="12192" y="279654"/>
                </a:lnTo>
                <a:lnTo>
                  <a:pt x="6096" y="273558"/>
                </a:lnTo>
                <a:lnTo>
                  <a:pt x="6096" y="285750"/>
                </a:lnTo>
                <a:lnTo>
                  <a:pt x="12192" y="285750"/>
                </a:lnTo>
                <a:close/>
              </a:path>
              <a:path w="5699125" h="285750">
                <a:moveTo>
                  <a:pt x="5698997" y="285750"/>
                </a:moveTo>
                <a:lnTo>
                  <a:pt x="5698997" y="0"/>
                </a:lnTo>
                <a:lnTo>
                  <a:pt x="5686044" y="0"/>
                </a:lnTo>
                <a:lnTo>
                  <a:pt x="5686044" y="273558"/>
                </a:lnTo>
                <a:lnTo>
                  <a:pt x="5692902" y="273558"/>
                </a:lnTo>
                <a:lnTo>
                  <a:pt x="5692902" y="285750"/>
                </a:lnTo>
                <a:lnTo>
                  <a:pt x="5698997" y="285750"/>
                </a:lnTo>
                <a:close/>
              </a:path>
              <a:path w="5699125" h="285750">
                <a:moveTo>
                  <a:pt x="5692902" y="285750"/>
                </a:moveTo>
                <a:lnTo>
                  <a:pt x="5692902" y="273558"/>
                </a:lnTo>
                <a:lnTo>
                  <a:pt x="5686044" y="279654"/>
                </a:lnTo>
                <a:lnTo>
                  <a:pt x="5686044" y="285750"/>
                </a:lnTo>
                <a:lnTo>
                  <a:pt x="5692902" y="285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15"/>
          <p:cNvSpPr txBox="1"/>
          <p:nvPr/>
        </p:nvSpPr>
        <p:spPr>
          <a:xfrm>
            <a:off x="1858818" y="11733440"/>
            <a:ext cx="497522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Gulim"/>
                <a:cs typeface="Gulim"/>
              </a:rPr>
              <a:t>년간 사용 금액이 많고, </a:t>
            </a:r>
            <a:r>
              <a:rPr sz="1600" spc="-5" dirty="0">
                <a:latin typeface="Gulim"/>
                <a:cs typeface="Gulim"/>
              </a:rPr>
              <a:t>ABC </a:t>
            </a:r>
            <a:r>
              <a:rPr sz="1600" dirty="0">
                <a:latin typeface="Gulim"/>
                <a:cs typeface="Gulim"/>
              </a:rPr>
              <a:t>분석에서 A Rank에</a:t>
            </a:r>
            <a:r>
              <a:rPr sz="1600" spc="-6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속함.</a:t>
            </a:r>
            <a:endParaRPr sz="1600">
              <a:latin typeface="Gulim"/>
              <a:cs typeface="Gulim"/>
            </a:endParaRPr>
          </a:p>
        </p:txBody>
      </p:sp>
      <p:sp>
        <p:nvSpPr>
          <p:cNvPr id="625" name="object 16"/>
          <p:cNvSpPr/>
          <p:nvPr/>
        </p:nvSpPr>
        <p:spPr>
          <a:xfrm>
            <a:off x="1780090" y="12144667"/>
            <a:ext cx="5687060" cy="577850"/>
          </a:xfrm>
          <a:custGeom>
            <a:avLst/>
            <a:gdLst/>
            <a:ahLst/>
            <a:cxnLst/>
            <a:rect l="l" t="t" r="r" b="b"/>
            <a:pathLst>
              <a:path w="5687059" h="577850">
                <a:moveTo>
                  <a:pt x="0" y="0"/>
                </a:moveTo>
                <a:lnTo>
                  <a:pt x="0" y="577596"/>
                </a:lnTo>
                <a:lnTo>
                  <a:pt x="5686805" y="577595"/>
                </a:lnTo>
                <a:lnTo>
                  <a:pt x="568680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17"/>
          <p:cNvSpPr/>
          <p:nvPr/>
        </p:nvSpPr>
        <p:spPr>
          <a:xfrm>
            <a:off x="1773994" y="12138571"/>
            <a:ext cx="5699125" cy="584200"/>
          </a:xfrm>
          <a:custGeom>
            <a:avLst/>
            <a:gdLst/>
            <a:ahLst/>
            <a:cxnLst/>
            <a:rect l="l" t="t" r="r" b="b"/>
            <a:pathLst>
              <a:path w="5699125" h="584200">
                <a:moveTo>
                  <a:pt x="5698997" y="583691"/>
                </a:moveTo>
                <a:lnTo>
                  <a:pt x="5698997" y="0"/>
                </a:lnTo>
                <a:lnTo>
                  <a:pt x="0" y="0"/>
                </a:lnTo>
                <a:lnTo>
                  <a:pt x="0" y="583691"/>
                </a:lnTo>
                <a:lnTo>
                  <a:pt x="6096" y="583691"/>
                </a:lnTo>
                <a:lnTo>
                  <a:pt x="6096" y="12191"/>
                </a:lnTo>
                <a:lnTo>
                  <a:pt x="12192" y="6095"/>
                </a:lnTo>
                <a:lnTo>
                  <a:pt x="12192" y="12191"/>
                </a:lnTo>
                <a:lnTo>
                  <a:pt x="5686044" y="12191"/>
                </a:lnTo>
                <a:lnTo>
                  <a:pt x="5686044" y="6095"/>
                </a:lnTo>
                <a:lnTo>
                  <a:pt x="5692902" y="12191"/>
                </a:lnTo>
                <a:lnTo>
                  <a:pt x="5692902" y="583691"/>
                </a:lnTo>
                <a:lnTo>
                  <a:pt x="5698997" y="583691"/>
                </a:lnTo>
                <a:close/>
              </a:path>
              <a:path w="5699125" h="584200">
                <a:moveTo>
                  <a:pt x="12192" y="12191"/>
                </a:moveTo>
                <a:lnTo>
                  <a:pt x="12192" y="6095"/>
                </a:lnTo>
                <a:lnTo>
                  <a:pt x="6096" y="12191"/>
                </a:lnTo>
                <a:lnTo>
                  <a:pt x="12192" y="12191"/>
                </a:lnTo>
                <a:close/>
              </a:path>
              <a:path w="5699125" h="584200">
                <a:moveTo>
                  <a:pt x="12192" y="583691"/>
                </a:moveTo>
                <a:lnTo>
                  <a:pt x="12192" y="12191"/>
                </a:lnTo>
                <a:lnTo>
                  <a:pt x="6096" y="12191"/>
                </a:lnTo>
                <a:lnTo>
                  <a:pt x="6096" y="583691"/>
                </a:lnTo>
                <a:lnTo>
                  <a:pt x="12192" y="583691"/>
                </a:lnTo>
                <a:close/>
              </a:path>
              <a:path w="5699125" h="584200">
                <a:moveTo>
                  <a:pt x="5692902" y="12191"/>
                </a:moveTo>
                <a:lnTo>
                  <a:pt x="5686044" y="6095"/>
                </a:lnTo>
                <a:lnTo>
                  <a:pt x="5686044" y="12191"/>
                </a:lnTo>
                <a:lnTo>
                  <a:pt x="5692902" y="12191"/>
                </a:lnTo>
                <a:close/>
              </a:path>
              <a:path w="5699125" h="584200">
                <a:moveTo>
                  <a:pt x="5692902" y="583691"/>
                </a:moveTo>
                <a:lnTo>
                  <a:pt x="5692902" y="12191"/>
                </a:lnTo>
                <a:lnTo>
                  <a:pt x="5686044" y="12191"/>
                </a:lnTo>
                <a:lnTo>
                  <a:pt x="5686044" y="583691"/>
                </a:lnTo>
                <a:lnTo>
                  <a:pt x="5692902" y="583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18"/>
          <p:cNvSpPr/>
          <p:nvPr/>
        </p:nvSpPr>
        <p:spPr>
          <a:xfrm>
            <a:off x="-188156" y="12144667"/>
            <a:ext cx="1968500" cy="577850"/>
          </a:xfrm>
          <a:custGeom>
            <a:avLst/>
            <a:gdLst/>
            <a:ahLst/>
            <a:cxnLst/>
            <a:rect l="l" t="t" r="r" b="b"/>
            <a:pathLst>
              <a:path w="1968500" h="577850">
                <a:moveTo>
                  <a:pt x="0" y="0"/>
                </a:moveTo>
                <a:lnTo>
                  <a:pt x="0" y="577595"/>
                </a:lnTo>
                <a:lnTo>
                  <a:pt x="1968245" y="577595"/>
                </a:lnTo>
                <a:lnTo>
                  <a:pt x="196824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19"/>
          <p:cNvSpPr/>
          <p:nvPr/>
        </p:nvSpPr>
        <p:spPr>
          <a:xfrm>
            <a:off x="-195014" y="12138571"/>
            <a:ext cx="1981200" cy="584200"/>
          </a:xfrm>
          <a:custGeom>
            <a:avLst/>
            <a:gdLst/>
            <a:ahLst/>
            <a:cxnLst/>
            <a:rect l="l" t="t" r="r" b="b"/>
            <a:pathLst>
              <a:path w="1981200" h="584200">
                <a:moveTo>
                  <a:pt x="1981199" y="583692"/>
                </a:moveTo>
                <a:lnTo>
                  <a:pt x="1981199" y="0"/>
                </a:lnTo>
                <a:lnTo>
                  <a:pt x="0" y="0"/>
                </a:lnTo>
                <a:lnTo>
                  <a:pt x="0" y="583692"/>
                </a:lnTo>
                <a:lnTo>
                  <a:pt x="6858" y="583692"/>
                </a:lnTo>
                <a:lnTo>
                  <a:pt x="6858" y="12192"/>
                </a:lnTo>
                <a:lnTo>
                  <a:pt x="12953" y="6096"/>
                </a:lnTo>
                <a:lnTo>
                  <a:pt x="12953" y="12192"/>
                </a:lnTo>
                <a:lnTo>
                  <a:pt x="1969007" y="12191"/>
                </a:lnTo>
                <a:lnTo>
                  <a:pt x="1969007" y="6095"/>
                </a:lnTo>
                <a:lnTo>
                  <a:pt x="1975103" y="12191"/>
                </a:lnTo>
                <a:lnTo>
                  <a:pt x="1975103" y="583692"/>
                </a:lnTo>
                <a:lnTo>
                  <a:pt x="1981199" y="583692"/>
                </a:lnTo>
                <a:close/>
              </a:path>
              <a:path w="1981200" h="584200">
                <a:moveTo>
                  <a:pt x="12953" y="12192"/>
                </a:moveTo>
                <a:lnTo>
                  <a:pt x="12953" y="6096"/>
                </a:lnTo>
                <a:lnTo>
                  <a:pt x="6858" y="12192"/>
                </a:lnTo>
                <a:lnTo>
                  <a:pt x="12953" y="12192"/>
                </a:lnTo>
                <a:close/>
              </a:path>
              <a:path w="1981200" h="584200">
                <a:moveTo>
                  <a:pt x="12953" y="583692"/>
                </a:moveTo>
                <a:lnTo>
                  <a:pt x="12953" y="12192"/>
                </a:lnTo>
                <a:lnTo>
                  <a:pt x="6858" y="12192"/>
                </a:lnTo>
                <a:lnTo>
                  <a:pt x="6858" y="583692"/>
                </a:lnTo>
                <a:lnTo>
                  <a:pt x="12953" y="583692"/>
                </a:lnTo>
                <a:close/>
              </a:path>
              <a:path w="1981200" h="584200">
                <a:moveTo>
                  <a:pt x="1975103" y="12191"/>
                </a:moveTo>
                <a:lnTo>
                  <a:pt x="1969007" y="6095"/>
                </a:lnTo>
                <a:lnTo>
                  <a:pt x="1969007" y="12191"/>
                </a:lnTo>
                <a:lnTo>
                  <a:pt x="1975103" y="12191"/>
                </a:lnTo>
                <a:close/>
              </a:path>
              <a:path w="1981200" h="584200">
                <a:moveTo>
                  <a:pt x="1975103" y="583692"/>
                </a:moveTo>
                <a:lnTo>
                  <a:pt x="1975103" y="12191"/>
                </a:lnTo>
                <a:lnTo>
                  <a:pt x="1969007" y="12191"/>
                </a:lnTo>
                <a:lnTo>
                  <a:pt x="1969007" y="583692"/>
                </a:lnTo>
                <a:lnTo>
                  <a:pt x="1975103" y="583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21"/>
          <p:cNvSpPr/>
          <p:nvPr/>
        </p:nvSpPr>
        <p:spPr>
          <a:xfrm>
            <a:off x="-195014" y="11865012"/>
            <a:ext cx="1981200" cy="285750"/>
          </a:xfrm>
          <a:custGeom>
            <a:avLst/>
            <a:gdLst/>
            <a:ahLst/>
            <a:cxnLst/>
            <a:rect l="l" t="t" r="r" b="b"/>
            <a:pathLst>
              <a:path w="1981200" h="285750">
                <a:moveTo>
                  <a:pt x="12953" y="273558"/>
                </a:moveTo>
                <a:lnTo>
                  <a:pt x="12953" y="0"/>
                </a:lnTo>
                <a:lnTo>
                  <a:pt x="0" y="0"/>
                </a:lnTo>
                <a:lnTo>
                  <a:pt x="0" y="285750"/>
                </a:lnTo>
                <a:lnTo>
                  <a:pt x="6857" y="285750"/>
                </a:lnTo>
                <a:lnTo>
                  <a:pt x="6858" y="273558"/>
                </a:lnTo>
                <a:lnTo>
                  <a:pt x="12953" y="273558"/>
                </a:lnTo>
                <a:close/>
              </a:path>
              <a:path w="1981200" h="285750">
                <a:moveTo>
                  <a:pt x="1975103" y="273558"/>
                </a:moveTo>
                <a:lnTo>
                  <a:pt x="6858" y="273558"/>
                </a:lnTo>
                <a:lnTo>
                  <a:pt x="12953" y="279654"/>
                </a:lnTo>
                <a:lnTo>
                  <a:pt x="12953" y="285750"/>
                </a:lnTo>
                <a:lnTo>
                  <a:pt x="1969007" y="285750"/>
                </a:lnTo>
                <a:lnTo>
                  <a:pt x="1969007" y="279654"/>
                </a:lnTo>
                <a:lnTo>
                  <a:pt x="1975103" y="273558"/>
                </a:lnTo>
                <a:close/>
              </a:path>
              <a:path w="1981200" h="285750">
                <a:moveTo>
                  <a:pt x="12953" y="285750"/>
                </a:moveTo>
                <a:lnTo>
                  <a:pt x="12953" y="279654"/>
                </a:lnTo>
                <a:lnTo>
                  <a:pt x="6858" y="273558"/>
                </a:lnTo>
                <a:lnTo>
                  <a:pt x="6857" y="285750"/>
                </a:lnTo>
                <a:lnTo>
                  <a:pt x="12953" y="285750"/>
                </a:lnTo>
                <a:close/>
              </a:path>
              <a:path w="1981200" h="285750">
                <a:moveTo>
                  <a:pt x="1981199" y="285750"/>
                </a:moveTo>
                <a:lnTo>
                  <a:pt x="1981199" y="0"/>
                </a:lnTo>
                <a:lnTo>
                  <a:pt x="1969007" y="0"/>
                </a:lnTo>
                <a:lnTo>
                  <a:pt x="1969007" y="273558"/>
                </a:lnTo>
                <a:lnTo>
                  <a:pt x="1975103" y="273558"/>
                </a:lnTo>
                <a:lnTo>
                  <a:pt x="1975103" y="285750"/>
                </a:lnTo>
                <a:lnTo>
                  <a:pt x="1981199" y="285750"/>
                </a:lnTo>
                <a:close/>
              </a:path>
              <a:path w="1981200" h="285750">
                <a:moveTo>
                  <a:pt x="1975103" y="285750"/>
                </a:moveTo>
                <a:lnTo>
                  <a:pt x="1975103" y="273558"/>
                </a:lnTo>
                <a:lnTo>
                  <a:pt x="1969007" y="279654"/>
                </a:lnTo>
                <a:lnTo>
                  <a:pt x="1969007" y="285750"/>
                </a:lnTo>
                <a:lnTo>
                  <a:pt x="1975103" y="285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23"/>
          <p:cNvSpPr/>
          <p:nvPr/>
        </p:nvSpPr>
        <p:spPr>
          <a:xfrm>
            <a:off x="-758132" y="11865012"/>
            <a:ext cx="576580" cy="285750"/>
          </a:xfrm>
          <a:custGeom>
            <a:avLst/>
            <a:gdLst/>
            <a:ahLst/>
            <a:cxnLst/>
            <a:rect l="l" t="t" r="r" b="b"/>
            <a:pathLst>
              <a:path w="576580" h="285750">
                <a:moveTo>
                  <a:pt x="12953" y="273557"/>
                </a:moveTo>
                <a:lnTo>
                  <a:pt x="12953" y="0"/>
                </a:lnTo>
                <a:lnTo>
                  <a:pt x="0" y="0"/>
                </a:lnTo>
                <a:lnTo>
                  <a:pt x="0" y="285749"/>
                </a:lnTo>
                <a:lnTo>
                  <a:pt x="6095" y="285749"/>
                </a:lnTo>
                <a:lnTo>
                  <a:pt x="6095" y="273557"/>
                </a:lnTo>
                <a:lnTo>
                  <a:pt x="12953" y="273557"/>
                </a:lnTo>
                <a:close/>
              </a:path>
              <a:path w="576580" h="285750">
                <a:moveTo>
                  <a:pt x="569976" y="273557"/>
                </a:moveTo>
                <a:lnTo>
                  <a:pt x="6095" y="273557"/>
                </a:lnTo>
                <a:lnTo>
                  <a:pt x="12953" y="279653"/>
                </a:lnTo>
                <a:lnTo>
                  <a:pt x="12953" y="285749"/>
                </a:lnTo>
                <a:lnTo>
                  <a:pt x="563117" y="285749"/>
                </a:lnTo>
                <a:lnTo>
                  <a:pt x="563117" y="279653"/>
                </a:lnTo>
                <a:lnTo>
                  <a:pt x="569976" y="273557"/>
                </a:lnTo>
                <a:close/>
              </a:path>
              <a:path w="576580" h="285750">
                <a:moveTo>
                  <a:pt x="12953" y="285749"/>
                </a:moveTo>
                <a:lnTo>
                  <a:pt x="12953" y="279653"/>
                </a:lnTo>
                <a:lnTo>
                  <a:pt x="6095" y="273557"/>
                </a:lnTo>
                <a:lnTo>
                  <a:pt x="6095" y="285749"/>
                </a:lnTo>
                <a:lnTo>
                  <a:pt x="12953" y="285749"/>
                </a:lnTo>
                <a:close/>
              </a:path>
              <a:path w="576580" h="285750">
                <a:moveTo>
                  <a:pt x="576071" y="285749"/>
                </a:moveTo>
                <a:lnTo>
                  <a:pt x="576071" y="0"/>
                </a:lnTo>
                <a:lnTo>
                  <a:pt x="563117" y="0"/>
                </a:lnTo>
                <a:lnTo>
                  <a:pt x="563117" y="273557"/>
                </a:lnTo>
                <a:lnTo>
                  <a:pt x="569976" y="273557"/>
                </a:lnTo>
                <a:lnTo>
                  <a:pt x="569976" y="285749"/>
                </a:lnTo>
                <a:lnTo>
                  <a:pt x="576071" y="285749"/>
                </a:lnTo>
                <a:close/>
              </a:path>
              <a:path w="576580" h="285750">
                <a:moveTo>
                  <a:pt x="569976" y="285749"/>
                </a:moveTo>
                <a:lnTo>
                  <a:pt x="569976" y="273557"/>
                </a:lnTo>
                <a:lnTo>
                  <a:pt x="563117" y="279653"/>
                </a:lnTo>
                <a:lnTo>
                  <a:pt x="563117" y="285749"/>
                </a:lnTo>
                <a:lnTo>
                  <a:pt x="569976" y="285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24"/>
          <p:cNvSpPr/>
          <p:nvPr/>
        </p:nvSpPr>
        <p:spPr>
          <a:xfrm>
            <a:off x="-752036" y="12144667"/>
            <a:ext cx="563880" cy="577850"/>
          </a:xfrm>
          <a:custGeom>
            <a:avLst/>
            <a:gdLst/>
            <a:ahLst/>
            <a:cxnLst/>
            <a:rect l="l" t="t" r="r" b="b"/>
            <a:pathLst>
              <a:path w="563880" h="577850">
                <a:moveTo>
                  <a:pt x="0" y="0"/>
                </a:moveTo>
                <a:lnTo>
                  <a:pt x="0" y="577595"/>
                </a:lnTo>
                <a:lnTo>
                  <a:pt x="563879" y="577595"/>
                </a:lnTo>
                <a:lnTo>
                  <a:pt x="56387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25"/>
          <p:cNvSpPr/>
          <p:nvPr/>
        </p:nvSpPr>
        <p:spPr>
          <a:xfrm>
            <a:off x="-758132" y="12138571"/>
            <a:ext cx="576580" cy="584200"/>
          </a:xfrm>
          <a:custGeom>
            <a:avLst/>
            <a:gdLst/>
            <a:ahLst/>
            <a:cxnLst/>
            <a:rect l="l" t="t" r="r" b="b"/>
            <a:pathLst>
              <a:path w="576580" h="584200">
                <a:moveTo>
                  <a:pt x="576071" y="583691"/>
                </a:moveTo>
                <a:lnTo>
                  <a:pt x="576071" y="0"/>
                </a:lnTo>
                <a:lnTo>
                  <a:pt x="0" y="0"/>
                </a:lnTo>
                <a:lnTo>
                  <a:pt x="0" y="583691"/>
                </a:lnTo>
                <a:lnTo>
                  <a:pt x="6095" y="583691"/>
                </a:lnTo>
                <a:lnTo>
                  <a:pt x="6095" y="12191"/>
                </a:lnTo>
                <a:lnTo>
                  <a:pt x="12953" y="6095"/>
                </a:lnTo>
                <a:lnTo>
                  <a:pt x="12953" y="12191"/>
                </a:lnTo>
                <a:lnTo>
                  <a:pt x="563117" y="12191"/>
                </a:lnTo>
                <a:lnTo>
                  <a:pt x="563117" y="6095"/>
                </a:lnTo>
                <a:lnTo>
                  <a:pt x="569976" y="12191"/>
                </a:lnTo>
                <a:lnTo>
                  <a:pt x="569976" y="583691"/>
                </a:lnTo>
                <a:lnTo>
                  <a:pt x="576071" y="583691"/>
                </a:lnTo>
                <a:close/>
              </a:path>
              <a:path w="576580" h="584200">
                <a:moveTo>
                  <a:pt x="12953" y="12191"/>
                </a:moveTo>
                <a:lnTo>
                  <a:pt x="12953" y="6095"/>
                </a:lnTo>
                <a:lnTo>
                  <a:pt x="6095" y="12191"/>
                </a:lnTo>
                <a:lnTo>
                  <a:pt x="12953" y="12191"/>
                </a:lnTo>
                <a:close/>
              </a:path>
              <a:path w="576580" h="584200">
                <a:moveTo>
                  <a:pt x="12953" y="583691"/>
                </a:moveTo>
                <a:lnTo>
                  <a:pt x="12953" y="12191"/>
                </a:lnTo>
                <a:lnTo>
                  <a:pt x="6095" y="12191"/>
                </a:lnTo>
                <a:lnTo>
                  <a:pt x="6095" y="583691"/>
                </a:lnTo>
                <a:lnTo>
                  <a:pt x="12953" y="583691"/>
                </a:lnTo>
                <a:close/>
              </a:path>
              <a:path w="576580" h="584200">
                <a:moveTo>
                  <a:pt x="569976" y="12191"/>
                </a:moveTo>
                <a:lnTo>
                  <a:pt x="563117" y="6095"/>
                </a:lnTo>
                <a:lnTo>
                  <a:pt x="563117" y="12191"/>
                </a:lnTo>
                <a:lnTo>
                  <a:pt x="569976" y="12191"/>
                </a:lnTo>
                <a:close/>
              </a:path>
              <a:path w="576580" h="584200">
                <a:moveTo>
                  <a:pt x="569976" y="583691"/>
                </a:moveTo>
                <a:lnTo>
                  <a:pt x="569976" y="12191"/>
                </a:lnTo>
                <a:lnTo>
                  <a:pt x="563117" y="12191"/>
                </a:lnTo>
                <a:lnTo>
                  <a:pt x="563117" y="583691"/>
                </a:lnTo>
                <a:lnTo>
                  <a:pt x="569976" y="583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26"/>
          <p:cNvSpPr/>
          <p:nvPr/>
        </p:nvSpPr>
        <p:spPr>
          <a:xfrm>
            <a:off x="1773994" y="12722262"/>
            <a:ext cx="5699125" cy="723900"/>
          </a:xfrm>
          <a:custGeom>
            <a:avLst/>
            <a:gdLst/>
            <a:ahLst/>
            <a:cxnLst/>
            <a:rect l="l" t="t" r="r" b="b"/>
            <a:pathLst>
              <a:path w="5699125" h="723900">
                <a:moveTo>
                  <a:pt x="12192" y="711708"/>
                </a:moveTo>
                <a:lnTo>
                  <a:pt x="12192" y="0"/>
                </a:lnTo>
                <a:lnTo>
                  <a:pt x="0" y="0"/>
                </a:lnTo>
                <a:lnTo>
                  <a:pt x="0" y="723900"/>
                </a:lnTo>
                <a:lnTo>
                  <a:pt x="6096" y="723900"/>
                </a:lnTo>
                <a:lnTo>
                  <a:pt x="6096" y="711708"/>
                </a:lnTo>
                <a:lnTo>
                  <a:pt x="12192" y="711708"/>
                </a:lnTo>
                <a:close/>
              </a:path>
              <a:path w="5699125" h="723900">
                <a:moveTo>
                  <a:pt x="5692902" y="711707"/>
                </a:moveTo>
                <a:lnTo>
                  <a:pt x="6096" y="711708"/>
                </a:lnTo>
                <a:lnTo>
                  <a:pt x="12192" y="717804"/>
                </a:lnTo>
                <a:lnTo>
                  <a:pt x="12191" y="723900"/>
                </a:lnTo>
                <a:lnTo>
                  <a:pt x="5686044" y="723900"/>
                </a:lnTo>
                <a:lnTo>
                  <a:pt x="5686044" y="717803"/>
                </a:lnTo>
                <a:lnTo>
                  <a:pt x="5692902" y="711707"/>
                </a:lnTo>
                <a:close/>
              </a:path>
              <a:path w="5699125" h="723900">
                <a:moveTo>
                  <a:pt x="12191" y="723900"/>
                </a:moveTo>
                <a:lnTo>
                  <a:pt x="12192" y="717804"/>
                </a:lnTo>
                <a:lnTo>
                  <a:pt x="6096" y="711708"/>
                </a:lnTo>
                <a:lnTo>
                  <a:pt x="6096" y="723900"/>
                </a:lnTo>
                <a:lnTo>
                  <a:pt x="12191" y="723900"/>
                </a:lnTo>
                <a:close/>
              </a:path>
              <a:path w="5699125" h="723900">
                <a:moveTo>
                  <a:pt x="5698997" y="723900"/>
                </a:moveTo>
                <a:lnTo>
                  <a:pt x="5698997" y="0"/>
                </a:lnTo>
                <a:lnTo>
                  <a:pt x="5686044" y="0"/>
                </a:lnTo>
                <a:lnTo>
                  <a:pt x="5686044" y="711707"/>
                </a:lnTo>
                <a:lnTo>
                  <a:pt x="5692902" y="711707"/>
                </a:lnTo>
                <a:lnTo>
                  <a:pt x="5692902" y="723900"/>
                </a:lnTo>
                <a:lnTo>
                  <a:pt x="5698997" y="723900"/>
                </a:lnTo>
                <a:close/>
              </a:path>
              <a:path w="5699125" h="723900">
                <a:moveTo>
                  <a:pt x="5692902" y="723900"/>
                </a:moveTo>
                <a:lnTo>
                  <a:pt x="5692902" y="711707"/>
                </a:lnTo>
                <a:lnTo>
                  <a:pt x="5686044" y="717803"/>
                </a:lnTo>
                <a:lnTo>
                  <a:pt x="5686044" y="723900"/>
                </a:lnTo>
                <a:lnTo>
                  <a:pt x="5692902" y="723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27"/>
          <p:cNvSpPr txBox="1"/>
          <p:nvPr/>
        </p:nvSpPr>
        <p:spPr>
          <a:xfrm>
            <a:off x="1858818" y="12235599"/>
            <a:ext cx="5314315" cy="683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0000"/>
              </a:lnSpc>
            </a:pPr>
            <a:r>
              <a:rPr sz="1600" dirty="0">
                <a:latin typeface="Gulim"/>
                <a:cs typeface="Gulim"/>
              </a:rPr>
              <a:t>매월 혹은 월 정도로 사용되는 자재로, 조달기간 및</a:t>
            </a:r>
            <a:r>
              <a:rPr sz="1600" spc="-6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사용량  등 비교적 안정 된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것.</a:t>
            </a:r>
            <a:endParaRPr sz="1600">
              <a:latin typeface="Gulim"/>
              <a:cs typeface="Gulim"/>
            </a:endParaRPr>
          </a:p>
        </p:txBody>
      </p:sp>
      <p:sp>
        <p:nvSpPr>
          <p:cNvPr id="635" name="object 28"/>
          <p:cNvSpPr txBox="1"/>
          <p:nvPr/>
        </p:nvSpPr>
        <p:spPr>
          <a:xfrm>
            <a:off x="1858818" y="13015887"/>
            <a:ext cx="409892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Gulim"/>
                <a:cs typeface="Gulim"/>
              </a:rPr>
              <a:t>ABC 분석에서는 일반적으로 B Rank에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속함.</a:t>
            </a:r>
            <a:endParaRPr sz="1600">
              <a:latin typeface="Gulim"/>
              <a:cs typeface="Gulim"/>
            </a:endParaRPr>
          </a:p>
        </p:txBody>
      </p:sp>
      <p:sp>
        <p:nvSpPr>
          <p:cNvPr id="636" name="object 29"/>
          <p:cNvSpPr/>
          <p:nvPr/>
        </p:nvSpPr>
        <p:spPr>
          <a:xfrm>
            <a:off x="-195014" y="12722262"/>
            <a:ext cx="1981200" cy="723900"/>
          </a:xfrm>
          <a:custGeom>
            <a:avLst/>
            <a:gdLst/>
            <a:ahLst/>
            <a:cxnLst/>
            <a:rect l="l" t="t" r="r" b="b"/>
            <a:pathLst>
              <a:path w="1981200" h="723900">
                <a:moveTo>
                  <a:pt x="12954" y="711707"/>
                </a:moveTo>
                <a:lnTo>
                  <a:pt x="12953" y="0"/>
                </a:lnTo>
                <a:lnTo>
                  <a:pt x="0" y="0"/>
                </a:lnTo>
                <a:lnTo>
                  <a:pt x="0" y="723900"/>
                </a:lnTo>
                <a:lnTo>
                  <a:pt x="6858" y="723900"/>
                </a:lnTo>
                <a:lnTo>
                  <a:pt x="6858" y="711707"/>
                </a:lnTo>
                <a:lnTo>
                  <a:pt x="12954" y="711707"/>
                </a:lnTo>
                <a:close/>
              </a:path>
              <a:path w="1981200" h="723900">
                <a:moveTo>
                  <a:pt x="1975103" y="711707"/>
                </a:moveTo>
                <a:lnTo>
                  <a:pt x="6858" y="711707"/>
                </a:lnTo>
                <a:lnTo>
                  <a:pt x="12954" y="717803"/>
                </a:lnTo>
                <a:lnTo>
                  <a:pt x="12953" y="723900"/>
                </a:lnTo>
                <a:lnTo>
                  <a:pt x="1969007" y="723900"/>
                </a:lnTo>
                <a:lnTo>
                  <a:pt x="1969007" y="717803"/>
                </a:lnTo>
                <a:lnTo>
                  <a:pt x="1975103" y="711707"/>
                </a:lnTo>
                <a:close/>
              </a:path>
              <a:path w="1981200" h="723900">
                <a:moveTo>
                  <a:pt x="12953" y="723900"/>
                </a:moveTo>
                <a:lnTo>
                  <a:pt x="12954" y="717803"/>
                </a:lnTo>
                <a:lnTo>
                  <a:pt x="6858" y="711707"/>
                </a:lnTo>
                <a:lnTo>
                  <a:pt x="6858" y="723900"/>
                </a:lnTo>
                <a:lnTo>
                  <a:pt x="12953" y="723900"/>
                </a:lnTo>
                <a:close/>
              </a:path>
              <a:path w="1981200" h="723900">
                <a:moveTo>
                  <a:pt x="1981199" y="723900"/>
                </a:moveTo>
                <a:lnTo>
                  <a:pt x="1981199" y="0"/>
                </a:lnTo>
                <a:lnTo>
                  <a:pt x="1969007" y="0"/>
                </a:lnTo>
                <a:lnTo>
                  <a:pt x="1969007" y="711707"/>
                </a:lnTo>
                <a:lnTo>
                  <a:pt x="1975103" y="711707"/>
                </a:lnTo>
                <a:lnTo>
                  <a:pt x="1975103" y="723900"/>
                </a:lnTo>
                <a:lnTo>
                  <a:pt x="1981199" y="723900"/>
                </a:lnTo>
                <a:close/>
              </a:path>
              <a:path w="1981200" h="723900">
                <a:moveTo>
                  <a:pt x="1975103" y="723900"/>
                </a:moveTo>
                <a:lnTo>
                  <a:pt x="1975103" y="711707"/>
                </a:lnTo>
                <a:lnTo>
                  <a:pt x="1969007" y="717803"/>
                </a:lnTo>
                <a:lnTo>
                  <a:pt x="1969007" y="723900"/>
                </a:lnTo>
                <a:lnTo>
                  <a:pt x="1975103" y="723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30"/>
          <p:cNvSpPr/>
          <p:nvPr/>
        </p:nvSpPr>
        <p:spPr>
          <a:xfrm>
            <a:off x="-758132" y="12722262"/>
            <a:ext cx="576580" cy="723900"/>
          </a:xfrm>
          <a:custGeom>
            <a:avLst/>
            <a:gdLst/>
            <a:ahLst/>
            <a:cxnLst/>
            <a:rect l="l" t="t" r="r" b="b"/>
            <a:pathLst>
              <a:path w="576580" h="723900">
                <a:moveTo>
                  <a:pt x="12953" y="711707"/>
                </a:moveTo>
                <a:lnTo>
                  <a:pt x="12953" y="0"/>
                </a:lnTo>
                <a:lnTo>
                  <a:pt x="0" y="0"/>
                </a:lnTo>
                <a:lnTo>
                  <a:pt x="0" y="723900"/>
                </a:lnTo>
                <a:lnTo>
                  <a:pt x="6096" y="723900"/>
                </a:lnTo>
                <a:lnTo>
                  <a:pt x="6095" y="711707"/>
                </a:lnTo>
                <a:lnTo>
                  <a:pt x="12953" y="711707"/>
                </a:lnTo>
                <a:close/>
              </a:path>
              <a:path w="576580" h="723900">
                <a:moveTo>
                  <a:pt x="569976" y="711707"/>
                </a:moveTo>
                <a:lnTo>
                  <a:pt x="6095" y="711707"/>
                </a:lnTo>
                <a:lnTo>
                  <a:pt x="12953" y="717803"/>
                </a:lnTo>
                <a:lnTo>
                  <a:pt x="12953" y="723900"/>
                </a:lnTo>
                <a:lnTo>
                  <a:pt x="563117" y="723900"/>
                </a:lnTo>
                <a:lnTo>
                  <a:pt x="563117" y="717803"/>
                </a:lnTo>
                <a:lnTo>
                  <a:pt x="569976" y="711707"/>
                </a:lnTo>
                <a:close/>
              </a:path>
              <a:path w="576580" h="723900">
                <a:moveTo>
                  <a:pt x="12953" y="723900"/>
                </a:moveTo>
                <a:lnTo>
                  <a:pt x="12953" y="717803"/>
                </a:lnTo>
                <a:lnTo>
                  <a:pt x="6095" y="711707"/>
                </a:lnTo>
                <a:lnTo>
                  <a:pt x="6096" y="723900"/>
                </a:lnTo>
                <a:lnTo>
                  <a:pt x="12953" y="723900"/>
                </a:lnTo>
                <a:close/>
              </a:path>
              <a:path w="576580" h="723900">
                <a:moveTo>
                  <a:pt x="576072" y="723900"/>
                </a:moveTo>
                <a:lnTo>
                  <a:pt x="576071" y="0"/>
                </a:lnTo>
                <a:lnTo>
                  <a:pt x="563117" y="0"/>
                </a:lnTo>
                <a:lnTo>
                  <a:pt x="563117" y="711707"/>
                </a:lnTo>
                <a:lnTo>
                  <a:pt x="569976" y="711707"/>
                </a:lnTo>
                <a:lnTo>
                  <a:pt x="569976" y="723900"/>
                </a:lnTo>
                <a:lnTo>
                  <a:pt x="576072" y="723900"/>
                </a:lnTo>
                <a:close/>
              </a:path>
              <a:path w="576580" h="723900">
                <a:moveTo>
                  <a:pt x="569976" y="723900"/>
                </a:moveTo>
                <a:lnTo>
                  <a:pt x="569976" y="711707"/>
                </a:lnTo>
                <a:lnTo>
                  <a:pt x="563117" y="717803"/>
                </a:lnTo>
                <a:lnTo>
                  <a:pt x="563117" y="723900"/>
                </a:lnTo>
                <a:lnTo>
                  <a:pt x="569976" y="723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31"/>
          <p:cNvSpPr txBox="1"/>
          <p:nvPr/>
        </p:nvSpPr>
        <p:spPr>
          <a:xfrm>
            <a:off x="-548328" y="12662064"/>
            <a:ext cx="1958975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  <a:tabLst>
                <a:tab pos="450215" algn="l"/>
              </a:tabLst>
            </a:pPr>
            <a:r>
              <a:rPr sz="1800" b="1" spc="15" dirty="0">
                <a:latin typeface="Gulim"/>
                <a:cs typeface="Gulim"/>
              </a:rPr>
              <a:t>2	</a:t>
            </a:r>
            <a:r>
              <a:rPr sz="1800" b="1" spc="20" dirty="0">
                <a:latin typeface="Gulim"/>
                <a:cs typeface="Gulim"/>
              </a:rPr>
              <a:t>정량 발주</a:t>
            </a:r>
            <a:r>
              <a:rPr sz="1800" b="1" spc="-225" dirty="0">
                <a:latin typeface="Gulim"/>
                <a:cs typeface="Gulim"/>
              </a:rPr>
              <a:t> </a:t>
            </a:r>
            <a:r>
              <a:rPr sz="1800" b="1" spc="5" dirty="0">
                <a:latin typeface="Gulim"/>
                <a:cs typeface="Gulim"/>
              </a:rPr>
              <a:t>방식</a:t>
            </a:r>
            <a:endParaRPr sz="1800" dirty="0">
              <a:latin typeface="Gulim"/>
              <a:cs typeface="Gulim"/>
            </a:endParaRPr>
          </a:p>
        </p:txBody>
      </p:sp>
      <p:sp>
        <p:nvSpPr>
          <p:cNvPr id="639" name="object 32"/>
          <p:cNvSpPr/>
          <p:nvPr/>
        </p:nvSpPr>
        <p:spPr>
          <a:xfrm>
            <a:off x="1773994" y="13433970"/>
            <a:ext cx="5699125" cy="146050"/>
          </a:xfrm>
          <a:custGeom>
            <a:avLst/>
            <a:gdLst/>
            <a:ahLst/>
            <a:cxnLst/>
            <a:rect l="l" t="t" r="r" b="b"/>
            <a:pathLst>
              <a:path w="5699125" h="146050">
                <a:moveTo>
                  <a:pt x="5698997" y="145542"/>
                </a:moveTo>
                <a:lnTo>
                  <a:pt x="5698997" y="0"/>
                </a:lnTo>
                <a:lnTo>
                  <a:pt x="0" y="0"/>
                </a:lnTo>
                <a:lnTo>
                  <a:pt x="0" y="145542"/>
                </a:lnTo>
                <a:lnTo>
                  <a:pt x="6096" y="145542"/>
                </a:lnTo>
                <a:lnTo>
                  <a:pt x="6096" y="12192"/>
                </a:lnTo>
                <a:lnTo>
                  <a:pt x="12192" y="6096"/>
                </a:lnTo>
                <a:lnTo>
                  <a:pt x="12192" y="12192"/>
                </a:lnTo>
                <a:lnTo>
                  <a:pt x="5686044" y="12192"/>
                </a:lnTo>
                <a:lnTo>
                  <a:pt x="5686044" y="6096"/>
                </a:lnTo>
                <a:lnTo>
                  <a:pt x="5692902" y="12192"/>
                </a:lnTo>
                <a:lnTo>
                  <a:pt x="5692902" y="145542"/>
                </a:lnTo>
                <a:lnTo>
                  <a:pt x="5698997" y="145542"/>
                </a:lnTo>
                <a:close/>
              </a:path>
              <a:path w="5699125" h="146050">
                <a:moveTo>
                  <a:pt x="12192" y="12192"/>
                </a:moveTo>
                <a:lnTo>
                  <a:pt x="12192" y="6096"/>
                </a:lnTo>
                <a:lnTo>
                  <a:pt x="6096" y="12192"/>
                </a:lnTo>
                <a:lnTo>
                  <a:pt x="12192" y="12192"/>
                </a:lnTo>
                <a:close/>
              </a:path>
              <a:path w="5699125" h="146050">
                <a:moveTo>
                  <a:pt x="12192" y="145542"/>
                </a:moveTo>
                <a:lnTo>
                  <a:pt x="12192" y="12192"/>
                </a:lnTo>
                <a:lnTo>
                  <a:pt x="6096" y="12192"/>
                </a:lnTo>
                <a:lnTo>
                  <a:pt x="6096" y="145542"/>
                </a:lnTo>
                <a:lnTo>
                  <a:pt x="12192" y="145542"/>
                </a:lnTo>
                <a:close/>
              </a:path>
              <a:path w="5699125" h="146050">
                <a:moveTo>
                  <a:pt x="5692902" y="12192"/>
                </a:moveTo>
                <a:lnTo>
                  <a:pt x="5686044" y="6096"/>
                </a:lnTo>
                <a:lnTo>
                  <a:pt x="5686044" y="12192"/>
                </a:lnTo>
                <a:lnTo>
                  <a:pt x="5692902" y="12192"/>
                </a:lnTo>
                <a:close/>
              </a:path>
              <a:path w="5699125" h="146050">
                <a:moveTo>
                  <a:pt x="5692902" y="145542"/>
                </a:moveTo>
                <a:lnTo>
                  <a:pt x="5692902" y="12192"/>
                </a:lnTo>
                <a:lnTo>
                  <a:pt x="5686044" y="12192"/>
                </a:lnTo>
                <a:lnTo>
                  <a:pt x="5686044" y="145542"/>
                </a:lnTo>
                <a:lnTo>
                  <a:pt x="5692902" y="145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33"/>
          <p:cNvSpPr/>
          <p:nvPr/>
        </p:nvSpPr>
        <p:spPr>
          <a:xfrm>
            <a:off x="-195014" y="13433970"/>
            <a:ext cx="1981200" cy="146050"/>
          </a:xfrm>
          <a:custGeom>
            <a:avLst/>
            <a:gdLst/>
            <a:ahLst/>
            <a:cxnLst/>
            <a:rect l="l" t="t" r="r" b="b"/>
            <a:pathLst>
              <a:path w="1981200" h="146050">
                <a:moveTo>
                  <a:pt x="1981199" y="145542"/>
                </a:moveTo>
                <a:lnTo>
                  <a:pt x="1981199" y="0"/>
                </a:lnTo>
                <a:lnTo>
                  <a:pt x="0" y="0"/>
                </a:lnTo>
                <a:lnTo>
                  <a:pt x="0" y="145542"/>
                </a:lnTo>
                <a:lnTo>
                  <a:pt x="6858" y="145542"/>
                </a:lnTo>
                <a:lnTo>
                  <a:pt x="6858" y="12192"/>
                </a:lnTo>
                <a:lnTo>
                  <a:pt x="12954" y="6096"/>
                </a:lnTo>
                <a:lnTo>
                  <a:pt x="12954" y="12192"/>
                </a:lnTo>
                <a:lnTo>
                  <a:pt x="1969007" y="12192"/>
                </a:lnTo>
                <a:lnTo>
                  <a:pt x="1969007" y="6096"/>
                </a:lnTo>
                <a:lnTo>
                  <a:pt x="1975103" y="12192"/>
                </a:lnTo>
                <a:lnTo>
                  <a:pt x="1975103" y="145542"/>
                </a:lnTo>
                <a:lnTo>
                  <a:pt x="1981199" y="145542"/>
                </a:lnTo>
                <a:close/>
              </a:path>
              <a:path w="1981200" h="146050">
                <a:moveTo>
                  <a:pt x="12954" y="12192"/>
                </a:moveTo>
                <a:lnTo>
                  <a:pt x="12954" y="6096"/>
                </a:lnTo>
                <a:lnTo>
                  <a:pt x="6858" y="12192"/>
                </a:lnTo>
                <a:lnTo>
                  <a:pt x="12954" y="12192"/>
                </a:lnTo>
                <a:close/>
              </a:path>
              <a:path w="1981200" h="146050">
                <a:moveTo>
                  <a:pt x="12954" y="145542"/>
                </a:moveTo>
                <a:lnTo>
                  <a:pt x="12954" y="12192"/>
                </a:lnTo>
                <a:lnTo>
                  <a:pt x="6858" y="12192"/>
                </a:lnTo>
                <a:lnTo>
                  <a:pt x="6858" y="145542"/>
                </a:lnTo>
                <a:lnTo>
                  <a:pt x="12954" y="145542"/>
                </a:lnTo>
                <a:close/>
              </a:path>
              <a:path w="1981200" h="146050">
                <a:moveTo>
                  <a:pt x="1975103" y="12192"/>
                </a:moveTo>
                <a:lnTo>
                  <a:pt x="1969007" y="6096"/>
                </a:lnTo>
                <a:lnTo>
                  <a:pt x="1969007" y="12192"/>
                </a:lnTo>
                <a:lnTo>
                  <a:pt x="1975103" y="12192"/>
                </a:lnTo>
                <a:close/>
              </a:path>
              <a:path w="1981200" h="146050">
                <a:moveTo>
                  <a:pt x="1975103" y="145542"/>
                </a:moveTo>
                <a:lnTo>
                  <a:pt x="1975103" y="12192"/>
                </a:lnTo>
                <a:lnTo>
                  <a:pt x="1969007" y="12192"/>
                </a:lnTo>
                <a:lnTo>
                  <a:pt x="1969007" y="145542"/>
                </a:lnTo>
                <a:lnTo>
                  <a:pt x="1975103" y="145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34"/>
          <p:cNvSpPr/>
          <p:nvPr/>
        </p:nvSpPr>
        <p:spPr>
          <a:xfrm>
            <a:off x="-758132" y="13433970"/>
            <a:ext cx="576580" cy="146050"/>
          </a:xfrm>
          <a:custGeom>
            <a:avLst/>
            <a:gdLst/>
            <a:ahLst/>
            <a:cxnLst/>
            <a:rect l="l" t="t" r="r" b="b"/>
            <a:pathLst>
              <a:path w="576580" h="146050">
                <a:moveTo>
                  <a:pt x="576072" y="145542"/>
                </a:moveTo>
                <a:lnTo>
                  <a:pt x="576072" y="0"/>
                </a:lnTo>
                <a:lnTo>
                  <a:pt x="0" y="0"/>
                </a:lnTo>
                <a:lnTo>
                  <a:pt x="0" y="145542"/>
                </a:lnTo>
                <a:lnTo>
                  <a:pt x="6095" y="145542"/>
                </a:lnTo>
                <a:lnTo>
                  <a:pt x="6095" y="12192"/>
                </a:lnTo>
                <a:lnTo>
                  <a:pt x="12953" y="6096"/>
                </a:lnTo>
                <a:lnTo>
                  <a:pt x="12953" y="12192"/>
                </a:lnTo>
                <a:lnTo>
                  <a:pt x="563117" y="12192"/>
                </a:lnTo>
                <a:lnTo>
                  <a:pt x="563117" y="6096"/>
                </a:lnTo>
                <a:lnTo>
                  <a:pt x="569976" y="12192"/>
                </a:lnTo>
                <a:lnTo>
                  <a:pt x="569976" y="145542"/>
                </a:lnTo>
                <a:lnTo>
                  <a:pt x="576072" y="145542"/>
                </a:lnTo>
                <a:close/>
              </a:path>
              <a:path w="576580" h="146050">
                <a:moveTo>
                  <a:pt x="12953" y="12192"/>
                </a:moveTo>
                <a:lnTo>
                  <a:pt x="12953" y="6096"/>
                </a:lnTo>
                <a:lnTo>
                  <a:pt x="6095" y="12192"/>
                </a:lnTo>
                <a:lnTo>
                  <a:pt x="12953" y="12192"/>
                </a:lnTo>
                <a:close/>
              </a:path>
              <a:path w="576580" h="146050">
                <a:moveTo>
                  <a:pt x="12953" y="145542"/>
                </a:moveTo>
                <a:lnTo>
                  <a:pt x="12953" y="12192"/>
                </a:lnTo>
                <a:lnTo>
                  <a:pt x="6095" y="12192"/>
                </a:lnTo>
                <a:lnTo>
                  <a:pt x="6095" y="145542"/>
                </a:lnTo>
                <a:lnTo>
                  <a:pt x="12953" y="145542"/>
                </a:lnTo>
                <a:close/>
              </a:path>
              <a:path w="576580" h="146050">
                <a:moveTo>
                  <a:pt x="569976" y="12192"/>
                </a:moveTo>
                <a:lnTo>
                  <a:pt x="563117" y="6096"/>
                </a:lnTo>
                <a:lnTo>
                  <a:pt x="563117" y="12192"/>
                </a:lnTo>
                <a:lnTo>
                  <a:pt x="569976" y="12192"/>
                </a:lnTo>
                <a:close/>
              </a:path>
              <a:path w="576580" h="146050">
                <a:moveTo>
                  <a:pt x="569976" y="145542"/>
                </a:moveTo>
                <a:lnTo>
                  <a:pt x="569976" y="12192"/>
                </a:lnTo>
                <a:lnTo>
                  <a:pt x="563117" y="12192"/>
                </a:lnTo>
                <a:lnTo>
                  <a:pt x="563117" y="145542"/>
                </a:lnTo>
                <a:lnTo>
                  <a:pt x="569976" y="145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35"/>
          <p:cNvSpPr/>
          <p:nvPr/>
        </p:nvSpPr>
        <p:spPr>
          <a:xfrm>
            <a:off x="1773994" y="13579513"/>
            <a:ext cx="5699125" cy="794385"/>
          </a:xfrm>
          <a:custGeom>
            <a:avLst/>
            <a:gdLst/>
            <a:ahLst/>
            <a:cxnLst/>
            <a:rect l="l" t="t" r="r" b="b"/>
            <a:pathLst>
              <a:path w="5699125" h="794385">
                <a:moveTo>
                  <a:pt x="12192" y="781050"/>
                </a:moveTo>
                <a:lnTo>
                  <a:pt x="12192" y="0"/>
                </a:lnTo>
                <a:lnTo>
                  <a:pt x="0" y="0"/>
                </a:lnTo>
                <a:lnTo>
                  <a:pt x="0" y="794004"/>
                </a:lnTo>
                <a:lnTo>
                  <a:pt x="6096" y="794004"/>
                </a:lnTo>
                <a:lnTo>
                  <a:pt x="6096" y="781050"/>
                </a:lnTo>
                <a:lnTo>
                  <a:pt x="12192" y="781050"/>
                </a:lnTo>
                <a:close/>
              </a:path>
              <a:path w="5699125" h="794385">
                <a:moveTo>
                  <a:pt x="5692902" y="781050"/>
                </a:moveTo>
                <a:lnTo>
                  <a:pt x="6096" y="781050"/>
                </a:lnTo>
                <a:lnTo>
                  <a:pt x="12192" y="787908"/>
                </a:lnTo>
                <a:lnTo>
                  <a:pt x="12192" y="794004"/>
                </a:lnTo>
                <a:lnTo>
                  <a:pt x="5686044" y="794003"/>
                </a:lnTo>
                <a:lnTo>
                  <a:pt x="5686044" y="787907"/>
                </a:lnTo>
                <a:lnTo>
                  <a:pt x="5692902" y="781050"/>
                </a:lnTo>
                <a:close/>
              </a:path>
              <a:path w="5699125" h="794385">
                <a:moveTo>
                  <a:pt x="12192" y="794004"/>
                </a:moveTo>
                <a:lnTo>
                  <a:pt x="12192" y="787908"/>
                </a:lnTo>
                <a:lnTo>
                  <a:pt x="6096" y="781050"/>
                </a:lnTo>
                <a:lnTo>
                  <a:pt x="6096" y="794004"/>
                </a:lnTo>
                <a:lnTo>
                  <a:pt x="12192" y="794004"/>
                </a:lnTo>
                <a:close/>
              </a:path>
              <a:path w="5699125" h="794385">
                <a:moveTo>
                  <a:pt x="5698997" y="794003"/>
                </a:moveTo>
                <a:lnTo>
                  <a:pt x="5698997" y="0"/>
                </a:lnTo>
                <a:lnTo>
                  <a:pt x="5686044" y="0"/>
                </a:lnTo>
                <a:lnTo>
                  <a:pt x="5686044" y="781050"/>
                </a:lnTo>
                <a:lnTo>
                  <a:pt x="5692902" y="781050"/>
                </a:lnTo>
                <a:lnTo>
                  <a:pt x="5692902" y="794003"/>
                </a:lnTo>
                <a:lnTo>
                  <a:pt x="5698997" y="794003"/>
                </a:lnTo>
                <a:close/>
              </a:path>
              <a:path w="5699125" h="794385">
                <a:moveTo>
                  <a:pt x="5692902" y="794003"/>
                </a:moveTo>
                <a:lnTo>
                  <a:pt x="5692902" y="781050"/>
                </a:lnTo>
                <a:lnTo>
                  <a:pt x="5686044" y="787907"/>
                </a:lnTo>
                <a:lnTo>
                  <a:pt x="5686044" y="794003"/>
                </a:lnTo>
                <a:lnTo>
                  <a:pt x="5692902" y="794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36"/>
          <p:cNvSpPr txBox="1"/>
          <p:nvPr/>
        </p:nvSpPr>
        <p:spPr>
          <a:xfrm>
            <a:off x="1858818" y="13578243"/>
            <a:ext cx="3211830" cy="586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1600" dirty="0">
                <a:latin typeface="Gulim"/>
                <a:cs typeface="Gulim"/>
              </a:rPr>
              <a:t>단가가 싼 가벼운 부품에</a:t>
            </a:r>
            <a:r>
              <a:rPr sz="1600" spc="-8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적용된다.  ABC 분석에서 C Rank에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속함.</a:t>
            </a:r>
          </a:p>
        </p:txBody>
      </p:sp>
      <p:sp>
        <p:nvSpPr>
          <p:cNvPr id="644" name="object 37"/>
          <p:cNvSpPr/>
          <p:nvPr/>
        </p:nvSpPr>
        <p:spPr>
          <a:xfrm>
            <a:off x="-195014" y="13579513"/>
            <a:ext cx="1981200" cy="794385"/>
          </a:xfrm>
          <a:custGeom>
            <a:avLst/>
            <a:gdLst/>
            <a:ahLst/>
            <a:cxnLst/>
            <a:rect l="l" t="t" r="r" b="b"/>
            <a:pathLst>
              <a:path w="1981200" h="794385">
                <a:moveTo>
                  <a:pt x="12954" y="781050"/>
                </a:moveTo>
                <a:lnTo>
                  <a:pt x="12954" y="0"/>
                </a:lnTo>
                <a:lnTo>
                  <a:pt x="0" y="0"/>
                </a:lnTo>
                <a:lnTo>
                  <a:pt x="0" y="794003"/>
                </a:lnTo>
                <a:lnTo>
                  <a:pt x="6858" y="794003"/>
                </a:lnTo>
                <a:lnTo>
                  <a:pt x="6858" y="781050"/>
                </a:lnTo>
                <a:lnTo>
                  <a:pt x="12954" y="781050"/>
                </a:lnTo>
                <a:close/>
              </a:path>
              <a:path w="1981200" h="794385">
                <a:moveTo>
                  <a:pt x="1975103" y="781050"/>
                </a:moveTo>
                <a:lnTo>
                  <a:pt x="6858" y="781050"/>
                </a:lnTo>
                <a:lnTo>
                  <a:pt x="12954" y="787907"/>
                </a:lnTo>
                <a:lnTo>
                  <a:pt x="12954" y="794003"/>
                </a:lnTo>
                <a:lnTo>
                  <a:pt x="1969007" y="794003"/>
                </a:lnTo>
                <a:lnTo>
                  <a:pt x="1969007" y="787907"/>
                </a:lnTo>
                <a:lnTo>
                  <a:pt x="1975103" y="781050"/>
                </a:lnTo>
                <a:close/>
              </a:path>
              <a:path w="1981200" h="794385">
                <a:moveTo>
                  <a:pt x="12954" y="794003"/>
                </a:moveTo>
                <a:lnTo>
                  <a:pt x="12954" y="787907"/>
                </a:lnTo>
                <a:lnTo>
                  <a:pt x="6858" y="781050"/>
                </a:lnTo>
                <a:lnTo>
                  <a:pt x="6858" y="794003"/>
                </a:lnTo>
                <a:lnTo>
                  <a:pt x="12954" y="794003"/>
                </a:lnTo>
                <a:close/>
              </a:path>
              <a:path w="1981200" h="794385">
                <a:moveTo>
                  <a:pt x="1981199" y="794003"/>
                </a:moveTo>
                <a:lnTo>
                  <a:pt x="1981199" y="0"/>
                </a:lnTo>
                <a:lnTo>
                  <a:pt x="1969007" y="0"/>
                </a:lnTo>
                <a:lnTo>
                  <a:pt x="1969007" y="781050"/>
                </a:lnTo>
                <a:lnTo>
                  <a:pt x="1975103" y="781050"/>
                </a:lnTo>
                <a:lnTo>
                  <a:pt x="1975103" y="794003"/>
                </a:lnTo>
                <a:lnTo>
                  <a:pt x="1981199" y="794003"/>
                </a:lnTo>
                <a:close/>
              </a:path>
              <a:path w="1981200" h="794385">
                <a:moveTo>
                  <a:pt x="1975103" y="794003"/>
                </a:moveTo>
                <a:lnTo>
                  <a:pt x="1975103" y="781050"/>
                </a:lnTo>
                <a:lnTo>
                  <a:pt x="1969007" y="787907"/>
                </a:lnTo>
                <a:lnTo>
                  <a:pt x="1969007" y="794003"/>
                </a:lnTo>
                <a:lnTo>
                  <a:pt x="1975103" y="794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38"/>
          <p:cNvSpPr/>
          <p:nvPr/>
        </p:nvSpPr>
        <p:spPr>
          <a:xfrm>
            <a:off x="-758132" y="13579513"/>
            <a:ext cx="576580" cy="794385"/>
          </a:xfrm>
          <a:custGeom>
            <a:avLst/>
            <a:gdLst/>
            <a:ahLst/>
            <a:cxnLst/>
            <a:rect l="l" t="t" r="r" b="b"/>
            <a:pathLst>
              <a:path w="576580" h="794385">
                <a:moveTo>
                  <a:pt x="12954" y="781050"/>
                </a:moveTo>
                <a:lnTo>
                  <a:pt x="12953" y="0"/>
                </a:lnTo>
                <a:lnTo>
                  <a:pt x="0" y="0"/>
                </a:lnTo>
                <a:lnTo>
                  <a:pt x="0" y="794003"/>
                </a:lnTo>
                <a:lnTo>
                  <a:pt x="6096" y="794003"/>
                </a:lnTo>
                <a:lnTo>
                  <a:pt x="6096" y="781050"/>
                </a:lnTo>
                <a:lnTo>
                  <a:pt x="12954" y="781050"/>
                </a:lnTo>
                <a:close/>
              </a:path>
              <a:path w="576580" h="794385">
                <a:moveTo>
                  <a:pt x="569976" y="781050"/>
                </a:moveTo>
                <a:lnTo>
                  <a:pt x="6096" y="781050"/>
                </a:lnTo>
                <a:lnTo>
                  <a:pt x="12954" y="787907"/>
                </a:lnTo>
                <a:lnTo>
                  <a:pt x="12954" y="794003"/>
                </a:lnTo>
                <a:lnTo>
                  <a:pt x="563118" y="794003"/>
                </a:lnTo>
                <a:lnTo>
                  <a:pt x="563118" y="787907"/>
                </a:lnTo>
                <a:lnTo>
                  <a:pt x="569976" y="781050"/>
                </a:lnTo>
                <a:close/>
              </a:path>
              <a:path w="576580" h="794385">
                <a:moveTo>
                  <a:pt x="12954" y="794003"/>
                </a:moveTo>
                <a:lnTo>
                  <a:pt x="12954" y="787907"/>
                </a:lnTo>
                <a:lnTo>
                  <a:pt x="6096" y="781050"/>
                </a:lnTo>
                <a:lnTo>
                  <a:pt x="6096" y="794003"/>
                </a:lnTo>
                <a:lnTo>
                  <a:pt x="12954" y="794003"/>
                </a:lnTo>
                <a:close/>
              </a:path>
              <a:path w="576580" h="794385">
                <a:moveTo>
                  <a:pt x="576072" y="794003"/>
                </a:moveTo>
                <a:lnTo>
                  <a:pt x="576072" y="0"/>
                </a:lnTo>
                <a:lnTo>
                  <a:pt x="563117" y="0"/>
                </a:lnTo>
                <a:lnTo>
                  <a:pt x="563118" y="781050"/>
                </a:lnTo>
                <a:lnTo>
                  <a:pt x="569976" y="781050"/>
                </a:lnTo>
                <a:lnTo>
                  <a:pt x="569976" y="794003"/>
                </a:lnTo>
                <a:lnTo>
                  <a:pt x="576072" y="794003"/>
                </a:lnTo>
                <a:close/>
              </a:path>
              <a:path w="576580" h="794385">
                <a:moveTo>
                  <a:pt x="569976" y="794003"/>
                </a:moveTo>
                <a:lnTo>
                  <a:pt x="569976" y="781050"/>
                </a:lnTo>
                <a:lnTo>
                  <a:pt x="563118" y="787907"/>
                </a:lnTo>
                <a:lnTo>
                  <a:pt x="563118" y="794003"/>
                </a:lnTo>
                <a:lnTo>
                  <a:pt x="569976" y="794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39"/>
          <p:cNvSpPr txBox="1"/>
          <p:nvPr/>
        </p:nvSpPr>
        <p:spPr>
          <a:xfrm>
            <a:off x="-548328" y="13773061"/>
            <a:ext cx="1737995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  <a:tabLst>
                <a:tab pos="450215" algn="l"/>
              </a:tabLst>
            </a:pPr>
            <a:r>
              <a:rPr sz="1800" b="1" spc="15" dirty="0">
                <a:latin typeface="Gulim"/>
                <a:cs typeface="Gulim"/>
              </a:rPr>
              <a:t>3	</a:t>
            </a:r>
            <a:r>
              <a:rPr sz="1800" b="1" spc="20" dirty="0">
                <a:latin typeface="Gulim"/>
                <a:cs typeface="Gulim"/>
              </a:rPr>
              <a:t>더블 </a:t>
            </a:r>
            <a:r>
              <a:rPr sz="1800" b="1" spc="30" dirty="0">
                <a:latin typeface="Gulim"/>
                <a:cs typeface="Gulim"/>
              </a:rPr>
              <a:t>빈</a:t>
            </a:r>
            <a:r>
              <a:rPr sz="1800" b="1" spc="-220" dirty="0">
                <a:latin typeface="Gulim"/>
                <a:cs typeface="Gulim"/>
              </a:rPr>
              <a:t> </a:t>
            </a:r>
            <a:r>
              <a:rPr sz="1800" b="1" spc="20" dirty="0">
                <a:latin typeface="Gulim"/>
                <a:cs typeface="Gulim"/>
              </a:rPr>
              <a:t>방식</a:t>
            </a:r>
            <a:endParaRPr sz="1800">
              <a:latin typeface="Gulim"/>
              <a:cs typeface="Gulim"/>
            </a:endParaRPr>
          </a:p>
        </p:txBody>
      </p:sp>
      <p:sp>
        <p:nvSpPr>
          <p:cNvPr id="647" name="object 40"/>
          <p:cNvSpPr/>
          <p:nvPr/>
        </p:nvSpPr>
        <p:spPr>
          <a:xfrm>
            <a:off x="1773994" y="14360563"/>
            <a:ext cx="5699125" cy="76200"/>
          </a:xfrm>
          <a:custGeom>
            <a:avLst/>
            <a:gdLst/>
            <a:ahLst/>
            <a:cxnLst/>
            <a:rect l="l" t="t" r="r" b="b"/>
            <a:pathLst>
              <a:path w="5699125" h="76200">
                <a:moveTo>
                  <a:pt x="5698997" y="76200"/>
                </a:moveTo>
                <a:lnTo>
                  <a:pt x="5698997" y="0"/>
                </a:lnTo>
                <a:lnTo>
                  <a:pt x="0" y="0"/>
                </a:lnTo>
                <a:lnTo>
                  <a:pt x="0" y="76200"/>
                </a:lnTo>
                <a:lnTo>
                  <a:pt x="6096" y="76200"/>
                </a:lnTo>
                <a:lnTo>
                  <a:pt x="6096" y="12954"/>
                </a:lnTo>
                <a:lnTo>
                  <a:pt x="12192" y="6858"/>
                </a:lnTo>
                <a:lnTo>
                  <a:pt x="12192" y="12954"/>
                </a:lnTo>
                <a:lnTo>
                  <a:pt x="5686044" y="12953"/>
                </a:lnTo>
                <a:lnTo>
                  <a:pt x="5686044" y="6857"/>
                </a:lnTo>
                <a:lnTo>
                  <a:pt x="5692902" y="12953"/>
                </a:lnTo>
                <a:lnTo>
                  <a:pt x="5692902" y="76200"/>
                </a:lnTo>
                <a:lnTo>
                  <a:pt x="5698997" y="76200"/>
                </a:lnTo>
                <a:close/>
              </a:path>
              <a:path w="5699125" h="76200">
                <a:moveTo>
                  <a:pt x="12192" y="12954"/>
                </a:moveTo>
                <a:lnTo>
                  <a:pt x="12192" y="6858"/>
                </a:lnTo>
                <a:lnTo>
                  <a:pt x="6096" y="12954"/>
                </a:lnTo>
                <a:lnTo>
                  <a:pt x="12192" y="12954"/>
                </a:lnTo>
                <a:close/>
              </a:path>
              <a:path w="5699125" h="76200">
                <a:moveTo>
                  <a:pt x="12192" y="76200"/>
                </a:moveTo>
                <a:lnTo>
                  <a:pt x="12192" y="12954"/>
                </a:lnTo>
                <a:lnTo>
                  <a:pt x="6096" y="12954"/>
                </a:lnTo>
                <a:lnTo>
                  <a:pt x="6096" y="76200"/>
                </a:lnTo>
                <a:lnTo>
                  <a:pt x="12192" y="76200"/>
                </a:lnTo>
                <a:close/>
              </a:path>
              <a:path w="5699125" h="76200">
                <a:moveTo>
                  <a:pt x="5692902" y="12953"/>
                </a:moveTo>
                <a:lnTo>
                  <a:pt x="5686044" y="6857"/>
                </a:lnTo>
                <a:lnTo>
                  <a:pt x="5686044" y="12953"/>
                </a:lnTo>
                <a:lnTo>
                  <a:pt x="5692902" y="12953"/>
                </a:lnTo>
                <a:close/>
              </a:path>
              <a:path w="5699125" h="76200">
                <a:moveTo>
                  <a:pt x="5692902" y="76200"/>
                </a:moveTo>
                <a:lnTo>
                  <a:pt x="5692902" y="12953"/>
                </a:lnTo>
                <a:lnTo>
                  <a:pt x="5686044" y="12953"/>
                </a:lnTo>
                <a:lnTo>
                  <a:pt x="5686044" y="76200"/>
                </a:lnTo>
                <a:lnTo>
                  <a:pt x="5692902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41"/>
          <p:cNvSpPr/>
          <p:nvPr/>
        </p:nvSpPr>
        <p:spPr>
          <a:xfrm>
            <a:off x="-195014" y="14360563"/>
            <a:ext cx="1981200" cy="76200"/>
          </a:xfrm>
          <a:custGeom>
            <a:avLst/>
            <a:gdLst/>
            <a:ahLst/>
            <a:cxnLst/>
            <a:rect l="l" t="t" r="r" b="b"/>
            <a:pathLst>
              <a:path w="1981200" h="76200">
                <a:moveTo>
                  <a:pt x="1981199" y="76200"/>
                </a:moveTo>
                <a:lnTo>
                  <a:pt x="1981199" y="0"/>
                </a:lnTo>
                <a:lnTo>
                  <a:pt x="0" y="0"/>
                </a:lnTo>
                <a:lnTo>
                  <a:pt x="0" y="76200"/>
                </a:lnTo>
                <a:lnTo>
                  <a:pt x="6858" y="76200"/>
                </a:lnTo>
                <a:lnTo>
                  <a:pt x="6858" y="12953"/>
                </a:lnTo>
                <a:lnTo>
                  <a:pt x="12954" y="6857"/>
                </a:lnTo>
                <a:lnTo>
                  <a:pt x="12954" y="12953"/>
                </a:lnTo>
                <a:lnTo>
                  <a:pt x="1969007" y="12953"/>
                </a:lnTo>
                <a:lnTo>
                  <a:pt x="1969007" y="6857"/>
                </a:lnTo>
                <a:lnTo>
                  <a:pt x="1975103" y="12953"/>
                </a:lnTo>
                <a:lnTo>
                  <a:pt x="1975103" y="76200"/>
                </a:lnTo>
                <a:lnTo>
                  <a:pt x="1981199" y="76200"/>
                </a:lnTo>
                <a:close/>
              </a:path>
              <a:path w="1981200" h="76200">
                <a:moveTo>
                  <a:pt x="12954" y="12953"/>
                </a:moveTo>
                <a:lnTo>
                  <a:pt x="12954" y="6857"/>
                </a:lnTo>
                <a:lnTo>
                  <a:pt x="6858" y="12953"/>
                </a:lnTo>
                <a:lnTo>
                  <a:pt x="12954" y="12953"/>
                </a:lnTo>
                <a:close/>
              </a:path>
              <a:path w="1981200" h="76200">
                <a:moveTo>
                  <a:pt x="12954" y="76200"/>
                </a:moveTo>
                <a:lnTo>
                  <a:pt x="12954" y="12953"/>
                </a:lnTo>
                <a:lnTo>
                  <a:pt x="6858" y="12953"/>
                </a:lnTo>
                <a:lnTo>
                  <a:pt x="6858" y="76200"/>
                </a:lnTo>
                <a:lnTo>
                  <a:pt x="12954" y="76200"/>
                </a:lnTo>
                <a:close/>
              </a:path>
              <a:path w="1981200" h="76200">
                <a:moveTo>
                  <a:pt x="1975103" y="12953"/>
                </a:moveTo>
                <a:lnTo>
                  <a:pt x="1969007" y="6857"/>
                </a:lnTo>
                <a:lnTo>
                  <a:pt x="1969007" y="12953"/>
                </a:lnTo>
                <a:lnTo>
                  <a:pt x="1975103" y="12953"/>
                </a:lnTo>
                <a:close/>
              </a:path>
              <a:path w="1981200" h="76200">
                <a:moveTo>
                  <a:pt x="1975103" y="76200"/>
                </a:moveTo>
                <a:lnTo>
                  <a:pt x="1975103" y="12953"/>
                </a:lnTo>
                <a:lnTo>
                  <a:pt x="1969007" y="12953"/>
                </a:lnTo>
                <a:lnTo>
                  <a:pt x="1969007" y="76200"/>
                </a:lnTo>
                <a:lnTo>
                  <a:pt x="1975103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42"/>
          <p:cNvSpPr/>
          <p:nvPr/>
        </p:nvSpPr>
        <p:spPr>
          <a:xfrm>
            <a:off x="-758132" y="14360563"/>
            <a:ext cx="576580" cy="76200"/>
          </a:xfrm>
          <a:custGeom>
            <a:avLst/>
            <a:gdLst/>
            <a:ahLst/>
            <a:cxnLst/>
            <a:rect l="l" t="t" r="r" b="b"/>
            <a:pathLst>
              <a:path w="576580" h="76200">
                <a:moveTo>
                  <a:pt x="576072" y="76200"/>
                </a:moveTo>
                <a:lnTo>
                  <a:pt x="576072" y="0"/>
                </a:lnTo>
                <a:lnTo>
                  <a:pt x="0" y="0"/>
                </a:lnTo>
                <a:lnTo>
                  <a:pt x="0" y="76200"/>
                </a:lnTo>
                <a:lnTo>
                  <a:pt x="6095" y="76200"/>
                </a:lnTo>
                <a:lnTo>
                  <a:pt x="6095" y="12953"/>
                </a:lnTo>
                <a:lnTo>
                  <a:pt x="12953" y="6857"/>
                </a:lnTo>
                <a:lnTo>
                  <a:pt x="12953" y="12953"/>
                </a:lnTo>
                <a:lnTo>
                  <a:pt x="563117" y="12953"/>
                </a:lnTo>
                <a:lnTo>
                  <a:pt x="563117" y="6857"/>
                </a:lnTo>
                <a:lnTo>
                  <a:pt x="569976" y="12953"/>
                </a:lnTo>
                <a:lnTo>
                  <a:pt x="569976" y="76200"/>
                </a:lnTo>
                <a:lnTo>
                  <a:pt x="576072" y="76200"/>
                </a:lnTo>
                <a:close/>
              </a:path>
              <a:path w="576580" h="76200">
                <a:moveTo>
                  <a:pt x="12953" y="12953"/>
                </a:moveTo>
                <a:lnTo>
                  <a:pt x="12953" y="6857"/>
                </a:lnTo>
                <a:lnTo>
                  <a:pt x="6095" y="12953"/>
                </a:lnTo>
                <a:lnTo>
                  <a:pt x="12953" y="12953"/>
                </a:lnTo>
                <a:close/>
              </a:path>
              <a:path w="576580" h="76200">
                <a:moveTo>
                  <a:pt x="12953" y="76200"/>
                </a:moveTo>
                <a:lnTo>
                  <a:pt x="12953" y="12953"/>
                </a:lnTo>
                <a:lnTo>
                  <a:pt x="6095" y="12953"/>
                </a:lnTo>
                <a:lnTo>
                  <a:pt x="6095" y="76200"/>
                </a:lnTo>
                <a:lnTo>
                  <a:pt x="12953" y="76200"/>
                </a:lnTo>
                <a:close/>
              </a:path>
              <a:path w="576580" h="76200">
                <a:moveTo>
                  <a:pt x="569976" y="12953"/>
                </a:moveTo>
                <a:lnTo>
                  <a:pt x="563117" y="6857"/>
                </a:lnTo>
                <a:lnTo>
                  <a:pt x="563117" y="12953"/>
                </a:lnTo>
                <a:lnTo>
                  <a:pt x="569976" y="12953"/>
                </a:lnTo>
                <a:close/>
              </a:path>
              <a:path w="576580" h="76200">
                <a:moveTo>
                  <a:pt x="569976" y="76200"/>
                </a:moveTo>
                <a:lnTo>
                  <a:pt x="569976" y="12953"/>
                </a:lnTo>
                <a:lnTo>
                  <a:pt x="563117" y="12953"/>
                </a:lnTo>
                <a:lnTo>
                  <a:pt x="563117" y="76200"/>
                </a:lnTo>
                <a:lnTo>
                  <a:pt x="569976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43"/>
          <p:cNvSpPr/>
          <p:nvPr/>
        </p:nvSpPr>
        <p:spPr>
          <a:xfrm>
            <a:off x="1773994" y="14436763"/>
            <a:ext cx="12700" cy="857250"/>
          </a:xfrm>
          <a:custGeom>
            <a:avLst/>
            <a:gdLst/>
            <a:ahLst/>
            <a:cxnLst/>
            <a:rect l="l" t="t" r="r" b="b"/>
            <a:pathLst>
              <a:path w="12700" h="857250">
                <a:moveTo>
                  <a:pt x="0" y="857250"/>
                </a:moveTo>
                <a:lnTo>
                  <a:pt x="12192" y="857250"/>
                </a:lnTo>
                <a:lnTo>
                  <a:pt x="12192" y="0"/>
                </a:lnTo>
                <a:lnTo>
                  <a:pt x="0" y="0"/>
                </a:lnTo>
                <a:lnTo>
                  <a:pt x="0" y="85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44"/>
          <p:cNvSpPr/>
          <p:nvPr/>
        </p:nvSpPr>
        <p:spPr>
          <a:xfrm>
            <a:off x="7466515" y="14436763"/>
            <a:ext cx="0" cy="857250"/>
          </a:xfrm>
          <a:custGeom>
            <a:avLst/>
            <a:gdLst/>
            <a:ahLst/>
            <a:cxnLst/>
            <a:rect l="l" t="t" r="r" b="b"/>
            <a:pathLst>
              <a:path h="857250">
                <a:moveTo>
                  <a:pt x="0" y="0"/>
                </a:moveTo>
                <a:lnTo>
                  <a:pt x="0" y="85725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45"/>
          <p:cNvSpPr/>
          <p:nvPr/>
        </p:nvSpPr>
        <p:spPr>
          <a:xfrm>
            <a:off x="-195014" y="14436763"/>
            <a:ext cx="13335" cy="857250"/>
          </a:xfrm>
          <a:custGeom>
            <a:avLst/>
            <a:gdLst/>
            <a:ahLst/>
            <a:cxnLst/>
            <a:rect l="l" t="t" r="r" b="b"/>
            <a:pathLst>
              <a:path w="13335" h="857250">
                <a:moveTo>
                  <a:pt x="0" y="857250"/>
                </a:moveTo>
                <a:lnTo>
                  <a:pt x="12954" y="857250"/>
                </a:lnTo>
                <a:lnTo>
                  <a:pt x="12954" y="0"/>
                </a:lnTo>
                <a:lnTo>
                  <a:pt x="0" y="0"/>
                </a:lnTo>
                <a:lnTo>
                  <a:pt x="0" y="85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46"/>
          <p:cNvSpPr/>
          <p:nvPr/>
        </p:nvSpPr>
        <p:spPr>
          <a:xfrm>
            <a:off x="1773994" y="14436763"/>
            <a:ext cx="12700" cy="857250"/>
          </a:xfrm>
          <a:custGeom>
            <a:avLst/>
            <a:gdLst/>
            <a:ahLst/>
            <a:cxnLst/>
            <a:rect l="l" t="t" r="r" b="b"/>
            <a:pathLst>
              <a:path w="12700" h="857250">
                <a:moveTo>
                  <a:pt x="0" y="857250"/>
                </a:moveTo>
                <a:lnTo>
                  <a:pt x="12192" y="857250"/>
                </a:lnTo>
                <a:lnTo>
                  <a:pt x="12192" y="0"/>
                </a:lnTo>
                <a:lnTo>
                  <a:pt x="0" y="0"/>
                </a:lnTo>
                <a:lnTo>
                  <a:pt x="0" y="85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47"/>
          <p:cNvSpPr/>
          <p:nvPr/>
        </p:nvSpPr>
        <p:spPr>
          <a:xfrm>
            <a:off x="-751655" y="14436763"/>
            <a:ext cx="0" cy="857250"/>
          </a:xfrm>
          <a:custGeom>
            <a:avLst/>
            <a:gdLst/>
            <a:ahLst/>
            <a:cxnLst/>
            <a:rect l="l" t="t" r="r" b="b"/>
            <a:pathLst>
              <a:path h="857250">
                <a:moveTo>
                  <a:pt x="0" y="0"/>
                </a:moveTo>
                <a:lnTo>
                  <a:pt x="0" y="85725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48"/>
          <p:cNvSpPr/>
          <p:nvPr/>
        </p:nvSpPr>
        <p:spPr>
          <a:xfrm>
            <a:off x="-195014" y="14436763"/>
            <a:ext cx="13335" cy="857250"/>
          </a:xfrm>
          <a:custGeom>
            <a:avLst/>
            <a:gdLst/>
            <a:ahLst/>
            <a:cxnLst/>
            <a:rect l="l" t="t" r="r" b="b"/>
            <a:pathLst>
              <a:path w="13335" h="857250">
                <a:moveTo>
                  <a:pt x="0" y="857250"/>
                </a:moveTo>
                <a:lnTo>
                  <a:pt x="12954" y="857250"/>
                </a:lnTo>
                <a:lnTo>
                  <a:pt x="12954" y="0"/>
                </a:lnTo>
                <a:lnTo>
                  <a:pt x="0" y="0"/>
                </a:lnTo>
                <a:lnTo>
                  <a:pt x="0" y="85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49"/>
          <p:cNvSpPr txBox="1"/>
          <p:nvPr/>
        </p:nvSpPr>
        <p:spPr>
          <a:xfrm>
            <a:off x="-548328" y="14884057"/>
            <a:ext cx="2260600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  <a:tabLst>
                <a:tab pos="450215" algn="l"/>
              </a:tabLst>
            </a:pPr>
            <a:r>
              <a:rPr sz="1800" b="1" spc="15" dirty="0">
                <a:latin typeface="Gulim"/>
                <a:cs typeface="Gulim"/>
              </a:rPr>
              <a:t>4	</a:t>
            </a:r>
            <a:r>
              <a:rPr sz="1800" b="1" spc="20" dirty="0">
                <a:latin typeface="Gulim"/>
                <a:cs typeface="Gulim"/>
              </a:rPr>
              <a:t>불출 </a:t>
            </a:r>
            <a:r>
              <a:rPr sz="1800" b="1" spc="30" dirty="0">
                <a:latin typeface="Gulim"/>
                <a:cs typeface="Gulim"/>
              </a:rPr>
              <a:t>후 </a:t>
            </a:r>
            <a:r>
              <a:rPr sz="1800" b="1" spc="20" dirty="0">
                <a:latin typeface="Gulim"/>
                <a:cs typeface="Gulim"/>
              </a:rPr>
              <a:t>발주</a:t>
            </a:r>
            <a:r>
              <a:rPr sz="1800" b="1" spc="-300" dirty="0">
                <a:latin typeface="Gulim"/>
                <a:cs typeface="Gulim"/>
              </a:rPr>
              <a:t> </a:t>
            </a:r>
            <a:r>
              <a:rPr sz="1800" b="1" spc="20" dirty="0">
                <a:latin typeface="Gulim"/>
                <a:cs typeface="Gulim"/>
              </a:rPr>
              <a:t>방식</a:t>
            </a:r>
            <a:endParaRPr sz="1800" dirty="0">
              <a:latin typeface="Gulim"/>
              <a:cs typeface="Gulim"/>
            </a:endParaRPr>
          </a:p>
        </p:txBody>
      </p:sp>
      <p:sp>
        <p:nvSpPr>
          <p:cNvPr id="657" name="object 50"/>
          <p:cNvSpPr/>
          <p:nvPr/>
        </p:nvSpPr>
        <p:spPr>
          <a:xfrm>
            <a:off x="1773994" y="15294013"/>
            <a:ext cx="5699125" cy="375285"/>
          </a:xfrm>
          <a:custGeom>
            <a:avLst/>
            <a:gdLst/>
            <a:ahLst/>
            <a:cxnLst/>
            <a:rect l="l" t="t" r="r" b="b"/>
            <a:pathLst>
              <a:path w="5699125" h="375285">
                <a:moveTo>
                  <a:pt x="12192" y="361950"/>
                </a:moveTo>
                <a:lnTo>
                  <a:pt x="12192" y="0"/>
                </a:lnTo>
                <a:lnTo>
                  <a:pt x="0" y="0"/>
                </a:lnTo>
                <a:lnTo>
                  <a:pt x="0" y="374904"/>
                </a:lnTo>
                <a:lnTo>
                  <a:pt x="6096" y="374904"/>
                </a:lnTo>
                <a:lnTo>
                  <a:pt x="6096" y="361950"/>
                </a:lnTo>
                <a:lnTo>
                  <a:pt x="12192" y="361950"/>
                </a:lnTo>
                <a:close/>
              </a:path>
              <a:path w="5699125" h="375285">
                <a:moveTo>
                  <a:pt x="5692902" y="361950"/>
                </a:moveTo>
                <a:lnTo>
                  <a:pt x="6096" y="361950"/>
                </a:lnTo>
                <a:lnTo>
                  <a:pt x="12192" y="368808"/>
                </a:lnTo>
                <a:lnTo>
                  <a:pt x="12192" y="374904"/>
                </a:lnTo>
                <a:lnTo>
                  <a:pt x="5686044" y="374903"/>
                </a:lnTo>
                <a:lnTo>
                  <a:pt x="5686044" y="368807"/>
                </a:lnTo>
                <a:lnTo>
                  <a:pt x="5692902" y="361950"/>
                </a:lnTo>
                <a:close/>
              </a:path>
              <a:path w="5699125" h="375285">
                <a:moveTo>
                  <a:pt x="12192" y="374904"/>
                </a:moveTo>
                <a:lnTo>
                  <a:pt x="12192" y="368808"/>
                </a:lnTo>
                <a:lnTo>
                  <a:pt x="6096" y="361950"/>
                </a:lnTo>
                <a:lnTo>
                  <a:pt x="6096" y="374904"/>
                </a:lnTo>
                <a:lnTo>
                  <a:pt x="12192" y="374904"/>
                </a:lnTo>
                <a:close/>
              </a:path>
              <a:path w="5699125" h="375285">
                <a:moveTo>
                  <a:pt x="5698997" y="374903"/>
                </a:moveTo>
                <a:lnTo>
                  <a:pt x="5698997" y="0"/>
                </a:lnTo>
                <a:lnTo>
                  <a:pt x="5686044" y="0"/>
                </a:lnTo>
                <a:lnTo>
                  <a:pt x="5686044" y="361950"/>
                </a:lnTo>
                <a:lnTo>
                  <a:pt x="5692902" y="361950"/>
                </a:lnTo>
                <a:lnTo>
                  <a:pt x="5692902" y="374903"/>
                </a:lnTo>
                <a:lnTo>
                  <a:pt x="5698997" y="374903"/>
                </a:lnTo>
                <a:close/>
              </a:path>
              <a:path w="5699125" h="375285">
                <a:moveTo>
                  <a:pt x="5692902" y="374903"/>
                </a:moveTo>
                <a:lnTo>
                  <a:pt x="5692902" y="361950"/>
                </a:lnTo>
                <a:lnTo>
                  <a:pt x="5686044" y="368807"/>
                </a:lnTo>
                <a:lnTo>
                  <a:pt x="5686044" y="374903"/>
                </a:lnTo>
                <a:lnTo>
                  <a:pt x="5692902" y="3749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51"/>
          <p:cNvSpPr txBox="1"/>
          <p:nvPr/>
        </p:nvSpPr>
        <p:spPr>
          <a:xfrm>
            <a:off x="1858818" y="14451494"/>
            <a:ext cx="5313680" cy="1073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000"/>
              </a:lnSpc>
            </a:pPr>
            <a:r>
              <a:rPr sz="1600" dirty="0">
                <a:latin typeface="Gulim"/>
                <a:cs typeface="Gulim"/>
              </a:rPr>
              <a:t>부품 단가가 높고, 년간 사용량이 적고, 조달기간이</a:t>
            </a:r>
            <a:r>
              <a:rPr sz="1600" spc="-7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비교적  긴</a:t>
            </a:r>
            <a:r>
              <a:rPr sz="1600" spc="-10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것임.</a:t>
            </a: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dirty="0">
                <a:latin typeface="Gulim"/>
                <a:cs typeface="Gulim"/>
              </a:rPr>
              <a:t>ABC 분석에서 A Rank에 속하는</a:t>
            </a:r>
            <a:r>
              <a:rPr sz="1600" spc="-8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것</a:t>
            </a: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5" dirty="0">
                <a:latin typeface="Gulim"/>
                <a:cs typeface="Gulim"/>
              </a:rPr>
              <a:t>(예 </a:t>
            </a:r>
            <a:r>
              <a:rPr sz="1600" dirty="0">
                <a:latin typeface="Gulim"/>
                <a:cs typeface="Gulim"/>
              </a:rPr>
              <a:t>: </a:t>
            </a:r>
            <a:r>
              <a:rPr sz="1600" spc="-5" dirty="0">
                <a:latin typeface="Gulim"/>
                <a:cs typeface="Gulim"/>
              </a:rPr>
              <a:t>단가 10만앤, </a:t>
            </a:r>
            <a:r>
              <a:rPr sz="1600" dirty="0">
                <a:latin typeface="Gulim"/>
                <a:cs typeface="Gulim"/>
              </a:rPr>
              <a:t>년 </a:t>
            </a:r>
            <a:r>
              <a:rPr sz="1600" spc="-5" dirty="0">
                <a:latin typeface="Gulim"/>
                <a:cs typeface="Gulim"/>
              </a:rPr>
              <a:t>사용량 3개, 조달기간</a:t>
            </a:r>
            <a:r>
              <a:rPr sz="1600" spc="5" dirty="0">
                <a:latin typeface="Gulim"/>
                <a:cs typeface="Gulim"/>
              </a:rPr>
              <a:t> </a:t>
            </a:r>
            <a:r>
              <a:rPr sz="1600" spc="-5" dirty="0">
                <a:latin typeface="Gulim"/>
                <a:cs typeface="Gulim"/>
              </a:rPr>
              <a:t>1개월)</a:t>
            </a:r>
            <a:endParaRPr sz="1600" dirty="0">
              <a:latin typeface="Gulim"/>
              <a:cs typeface="Gulim"/>
            </a:endParaRPr>
          </a:p>
        </p:txBody>
      </p:sp>
      <p:sp>
        <p:nvSpPr>
          <p:cNvPr id="659" name="object 52"/>
          <p:cNvSpPr/>
          <p:nvPr/>
        </p:nvSpPr>
        <p:spPr>
          <a:xfrm>
            <a:off x="-195014" y="15294013"/>
            <a:ext cx="1981200" cy="375285"/>
          </a:xfrm>
          <a:custGeom>
            <a:avLst/>
            <a:gdLst/>
            <a:ahLst/>
            <a:cxnLst/>
            <a:rect l="l" t="t" r="r" b="b"/>
            <a:pathLst>
              <a:path w="1981200" h="375285">
                <a:moveTo>
                  <a:pt x="12954" y="361950"/>
                </a:moveTo>
                <a:lnTo>
                  <a:pt x="12954" y="0"/>
                </a:lnTo>
                <a:lnTo>
                  <a:pt x="0" y="0"/>
                </a:lnTo>
                <a:lnTo>
                  <a:pt x="0" y="374903"/>
                </a:lnTo>
                <a:lnTo>
                  <a:pt x="6858" y="374903"/>
                </a:lnTo>
                <a:lnTo>
                  <a:pt x="6858" y="361950"/>
                </a:lnTo>
                <a:lnTo>
                  <a:pt x="12954" y="361950"/>
                </a:lnTo>
                <a:close/>
              </a:path>
              <a:path w="1981200" h="375285">
                <a:moveTo>
                  <a:pt x="1975103" y="361950"/>
                </a:moveTo>
                <a:lnTo>
                  <a:pt x="6858" y="361950"/>
                </a:lnTo>
                <a:lnTo>
                  <a:pt x="12954" y="368807"/>
                </a:lnTo>
                <a:lnTo>
                  <a:pt x="12954" y="374903"/>
                </a:lnTo>
                <a:lnTo>
                  <a:pt x="1969007" y="374903"/>
                </a:lnTo>
                <a:lnTo>
                  <a:pt x="1969007" y="368807"/>
                </a:lnTo>
                <a:lnTo>
                  <a:pt x="1975103" y="361950"/>
                </a:lnTo>
                <a:close/>
              </a:path>
              <a:path w="1981200" h="375285">
                <a:moveTo>
                  <a:pt x="12954" y="374903"/>
                </a:moveTo>
                <a:lnTo>
                  <a:pt x="12954" y="368807"/>
                </a:lnTo>
                <a:lnTo>
                  <a:pt x="6858" y="361950"/>
                </a:lnTo>
                <a:lnTo>
                  <a:pt x="6858" y="374903"/>
                </a:lnTo>
                <a:lnTo>
                  <a:pt x="12954" y="374903"/>
                </a:lnTo>
                <a:close/>
              </a:path>
              <a:path w="1981200" h="375285">
                <a:moveTo>
                  <a:pt x="1981199" y="374903"/>
                </a:moveTo>
                <a:lnTo>
                  <a:pt x="1981199" y="0"/>
                </a:lnTo>
                <a:lnTo>
                  <a:pt x="1969007" y="0"/>
                </a:lnTo>
                <a:lnTo>
                  <a:pt x="1969008" y="361950"/>
                </a:lnTo>
                <a:lnTo>
                  <a:pt x="1975103" y="361950"/>
                </a:lnTo>
                <a:lnTo>
                  <a:pt x="1975103" y="374903"/>
                </a:lnTo>
                <a:lnTo>
                  <a:pt x="1981199" y="374903"/>
                </a:lnTo>
                <a:close/>
              </a:path>
              <a:path w="1981200" h="375285">
                <a:moveTo>
                  <a:pt x="1975103" y="374903"/>
                </a:moveTo>
                <a:lnTo>
                  <a:pt x="1975103" y="361950"/>
                </a:lnTo>
                <a:lnTo>
                  <a:pt x="1969007" y="368807"/>
                </a:lnTo>
                <a:lnTo>
                  <a:pt x="1969007" y="374903"/>
                </a:lnTo>
                <a:lnTo>
                  <a:pt x="1975103" y="3749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53"/>
          <p:cNvSpPr/>
          <p:nvPr/>
        </p:nvSpPr>
        <p:spPr>
          <a:xfrm>
            <a:off x="-758132" y="15294013"/>
            <a:ext cx="576580" cy="375285"/>
          </a:xfrm>
          <a:custGeom>
            <a:avLst/>
            <a:gdLst/>
            <a:ahLst/>
            <a:cxnLst/>
            <a:rect l="l" t="t" r="r" b="b"/>
            <a:pathLst>
              <a:path w="576580" h="375285">
                <a:moveTo>
                  <a:pt x="12953" y="361950"/>
                </a:moveTo>
                <a:lnTo>
                  <a:pt x="12953" y="0"/>
                </a:lnTo>
                <a:lnTo>
                  <a:pt x="0" y="0"/>
                </a:lnTo>
                <a:lnTo>
                  <a:pt x="0" y="374903"/>
                </a:lnTo>
                <a:lnTo>
                  <a:pt x="6095" y="374903"/>
                </a:lnTo>
                <a:lnTo>
                  <a:pt x="6095" y="361950"/>
                </a:lnTo>
                <a:lnTo>
                  <a:pt x="12953" y="361950"/>
                </a:lnTo>
                <a:close/>
              </a:path>
              <a:path w="576580" h="375285">
                <a:moveTo>
                  <a:pt x="569976" y="361950"/>
                </a:moveTo>
                <a:lnTo>
                  <a:pt x="6095" y="361950"/>
                </a:lnTo>
                <a:lnTo>
                  <a:pt x="12953" y="368807"/>
                </a:lnTo>
                <a:lnTo>
                  <a:pt x="12953" y="374903"/>
                </a:lnTo>
                <a:lnTo>
                  <a:pt x="563117" y="374903"/>
                </a:lnTo>
                <a:lnTo>
                  <a:pt x="563117" y="368807"/>
                </a:lnTo>
                <a:lnTo>
                  <a:pt x="569976" y="361950"/>
                </a:lnTo>
                <a:close/>
              </a:path>
              <a:path w="576580" h="375285">
                <a:moveTo>
                  <a:pt x="12953" y="374903"/>
                </a:moveTo>
                <a:lnTo>
                  <a:pt x="12953" y="368807"/>
                </a:lnTo>
                <a:lnTo>
                  <a:pt x="6095" y="361950"/>
                </a:lnTo>
                <a:lnTo>
                  <a:pt x="6095" y="374903"/>
                </a:lnTo>
                <a:lnTo>
                  <a:pt x="12953" y="374903"/>
                </a:lnTo>
                <a:close/>
              </a:path>
              <a:path w="576580" h="375285">
                <a:moveTo>
                  <a:pt x="576072" y="374903"/>
                </a:moveTo>
                <a:lnTo>
                  <a:pt x="576072" y="0"/>
                </a:lnTo>
                <a:lnTo>
                  <a:pt x="563117" y="0"/>
                </a:lnTo>
                <a:lnTo>
                  <a:pt x="563117" y="361950"/>
                </a:lnTo>
                <a:lnTo>
                  <a:pt x="569976" y="361950"/>
                </a:lnTo>
                <a:lnTo>
                  <a:pt x="569976" y="374903"/>
                </a:lnTo>
                <a:lnTo>
                  <a:pt x="576072" y="374903"/>
                </a:lnTo>
                <a:close/>
              </a:path>
              <a:path w="576580" h="375285">
                <a:moveTo>
                  <a:pt x="569976" y="374903"/>
                </a:moveTo>
                <a:lnTo>
                  <a:pt x="569976" y="361950"/>
                </a:lnTo>
                <a:lnTo>
                  <a:pt x="563117" y="368807"/>
                </a:lnTo>
                <a:lnTo>
                  <a:pt x="563117" y="374903"/>
                </a:lnTo>
                <a:lnTo>
                  <a:pt x="569976" y="3749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54"/>
          <p:cNvSpPr/>
          <p:nvPr/>
        </p:nvSpPr>
        <p:spPr>
          <a:xfrm>
            <a:off x="1773994" y="15655963"/>
            <a:ext cx="5699125" cy="495300"/>
          </a:xfrm>
          <a:custGeom>
            <a:avLst/>
            <a:gdLst/>
            <a:ahLst/>
            <a:cxnLst/>
            <a:rect l="l" t="t" r="r" b="b"/>
            <a:pathLst>
              <a:path w="5699125" h="495300">
                <a:moveTo>
                  <a:pt x="5698997" y="495300"/>
                </a:moveTo>
                <a:lnTo>
                  <a:pt x="5698997" y="0"/>
                </a:lnTo>
                <a:lnTo>
                  <a:pt x="0" y="0"/>
                </a:lnTo>
                <a:lnTo>
                  <a:pt x="0" y="495300"/>
                </a:lnTo>
                <a:lnTo>
                  <a:pt x="6096" y="495300"/>
                </a:lnTo>
                <a:lnTo>
                  <a:pt x="6096" y="12954"/>
                </a:lnTo>
                <a:lnTo>
                  <a:pt x="12192" y="6858"/>
                </a:lnTo>
                <a:lnTo>
                  <a:pt x="12192" y="12954"/>
                </a:lnTo>
                <a:lnTo>
                  <a:pt x="5686044" y="12954"/>
                </a:lnTo>
                <a:lnTo>
                  <a:pt x="5686044" y="6858"/>
                </a:lnTo>
                <a:lnTo>
                  <a:pt x="5692902" y="12954"/>
                </a:lnTo>
                <a:lnTo>
                  <a:pt x="5692902" y="495300"/>
                </a:lnTo>
                <a:lnTo>
                  <a:pt x="5698997" y="495300"/>
                </a:lnTo>
                <a:close/>
              </a:path>
              <a:path w="5699125" h="495300">
                <a:moveTo>
                  <a:pt x="12192" y="12954"/>
                </a:moveTo>
                <a:lnTo>
                  <a:pt x="12192" y="6858"/>
                </a:lnTo>
                <a:lnTo>
                  <a:pt x="6096" y="12954"/>
                </a:lnTo>
                <a:lnTo>
                  <a:pt x="12192" y="12954"/>
                </a:lnTo>
                <a:close/>
              </a:path>
              <a:path w="5699125" h="495300">
                <a:moveTo>
                  <a:pt x="12192" y="495300"/>
                </a:moveTo>
                <a:lnTo>
                  <a:pt x="12192" y="12954"/>
                </a:lnTo>
                <a:lnTo>
                  <a:pt x="6096" y="12954"/>
                </a:lnTo>
                <a:lnTo>
                  <a:pt x="6096" y="495300"/>
                </a:lnTo>
                <a:lnTo>
                  <a:pt x="12192" y="495300"/>
                </a:lnTo>
                <a:close/>
              </a:path>
              <a:path w="5699125" h="495300">
                <a:moveTo>
                  <a:pt x="5692902" y="12954"/>
                </a:moveTo>
                <a:lnTo>
                  <a:pt x="5686044" y="6858"/>
                </a:lnTo>
                <a:lnTo>
                  <a:pt x="5686044" y="12954"/>
                </a:lnTo>
                <a:lnTo>
                  <a:pt x="5692902" y="12954"/>
                </a:lnTo>
                <a:close/>
              </a:path>
              <a:path w="5699125" h="495300">
                <a:moveTo>
                  <a:pt x="5692902" y="495300"/>
                </a:moveTo>
                <a:lnTo>
                  <a:pt x="5692902" y="12954"/>
                </a:lnTo>
                <a:lnTo>
                  <a:pt x="5686044" y="12954"/>
                </a:lnTo>
                <a:lnTo>
                  <a:pt x="5686044" y="495300"/>
                </a:lnTo>
                <a:lnTo>
                  <a:pt x="5692902" y="495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55"/>
          <p:cNvSpPr txBox="1"/>
          <p:nvPr/>
        </p:nvSpPr>
        <p:spPr>
          <a:xfrm>
            <a:off x="1858818" y="15849764"/>
            <a:ext cx="483806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Gulim"/>
                <a:cs typeface="Gulim"/>
              </a:rPr>
              <a:t>예지보전에 의해 부품의 필요 시기가 예측 가능한</a:t>
            </a:r>
            <a:r>
              <a:rPr sz="1600" spc="-8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것.</a:t>
            </a:r>
            <a:endParaRPr sz="1600">
              <a:latin typeface="Gulim"/>
              <a:cs typeface="Gulim"/>
            </a:endParaRPr>
          </a:p>
        </p:txBody>
      </p:sp>
      <p:sp>
        <p:nvSpPr>
          <p:cNvPr id="663" name="object 56"/>
          <p:cNvSpPr/>
          <p:nvPr/>
        </p:nvSpPr>
        <p:spPr>
          <a:xfrm>
            <a:off x="-195014" y="15655963"/>
            <a:ext cx="1981200" cy="495300"/>
          </a:xfrm>
          <a:custGeom>
            <a:avLst/>
            <a:gdLst/>
            <a:ahLst/>
            <a:cxnLst/>
            <a:rect l="l" t="t" r="r" b="b"/>
            <a:pathLst>
              <a:path w="1981200" h="495300">
                <a:moveTo>
                  <a:pt x="1981200" y="495300"/>
                </a:moveTo>
                <a:lnTo>
                  <a:pt x="1981199" y="0"/>
                </a:lnTo>
                <a:lnTo>
                  <a:pt x="0" y="0"/>
                </a:lnTo>
                <a:lnTo>
                  <a:pt x="0" y="495300"/>
                </a:lnTo>
                <a:lnTo>
                  <a:pt x="6858" y="495300"/>
                </a:lnTo>
                <a:lnTo>
                  <a:pt x="6858" y="12954"/>
                </a:lnTo>
                <a:lnTo>
                  <a:pt x="12954" y="6858"/>
                </a:lnTo>
                <a:lnTo>
                  <a:pt x="12954" y="12954"/>
                </a:lnTo>
                <a:lnTo>
                  <a:pt x="1969007" y="12954"/>
                </a:lnTo>
                <a:lnTo>
                  <a:pt x="1969007" y="6858"/>
                </a:lnTo>
                <a:lnTo>
                  <a:pt x="1975103" y="12954"/>
                </a:lnTo>
                <a:lnTo>
                  <a:pt x="1975104" y="495300"/>
                </a:lnTo>
                <a:lnTo>
                  <a:pt x="1981200" y="495300"/>
                </a:lnTo>
                <a:close/>
              </a:path>
              <a:path w="1981200" h="495300">
                <a:moveTo>
                  <a:pt x="12954" y="12954"/>
                </a:moveTo>
                <a:lnTo>
                  <a:pt x="12954" y="6858"/>
                </a:lnTo>
                <a:lnTo>
                  <a:pt x="6858" y="12954"/>
                </a:lnTo>
                <a:lnTo>
                  <a:pt x="12954" y="12954"/>
                </a:lnTo>
                <a:close/>
              </a:path>
              <a:path w="1981200" h="495300">
                <a:moveTo>
                  <a:pt x="12954" y="495300"/>
                </a:moveTo>
                <a:lnTo>
                  <a:pt x="12954" y="12954"/>
                </a:lnTo>
                <a:lnTo>
                  <a:pt x="6858" y="12954"/>
                </a:lnTo>
                <a:lnTo>
                  <a:pt x="6858" y="495300"/>
                </a:lnTo>
                <a:lnTo>
                  <a:pt x="12954" y="495300"/>
                </a:lnTo>
                <a:close/>
              </a:path>
              <a:path w="1981200" h="495300">
                <a:moveTo>
                  <a:pt x="1975103" y="12954"/>
                </a:moveTo>
                <a:lnTo>
                  <a:pt x="1969007" y="6858"/>
                </a:lnTo>
                <a:lnTo>
                  <a:pt x="1969007" y="12954"/>
                </a:lnTo>
                <a:lnTo>
                  <a:pt x="1975103" y="12954"/>
                </a:lnTo>
                <a:close/>
              </a:path>
              <a:path w="1981200" h="495300">
                <a:moveTo>
                  <a:pt x="1975104" y="495300"/>
                </a:moveTo>
                <a:lnTo>
                  <a:pt x="1975103" y="12954"/>
                </a:lnTo>
                <a:lnTo>
                  <a:pt x="1969007" y="12954"/>
                </a:lnTo>
                <a:lnTo>
                  <a:pt x="1969008" y="495300"/>
                </a:lnTo>
                <a:lnTo>
                  <a:pt x="1975104" y="495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57"/>
          <p:cNvSpPr/>
          <p:nvPr/>
        </p:nvSpPr>
        <p:spPr>
          <a:xfrm>
            <a:off x="-758132" y="15655963"/>
            <a:ext cx="576580" cy="495300"/>
          </a:xfrm>
          <a:custGeom>
            <a:avLst/>
            <a:gdLst/>
            <a:ahLst/>
            <a:cxnLst/>
            <a:rect l="l" t="t" r="r" b="b"/>
            <a:pathLst>
              <a:path w="576580" h="495300">
                <a:moveTo>
                  <a:pt x="576072" y="495300"/>
                </a:moveTo>
                <a:lnTo>
                  <a:pt x="576072" y="0"/>
                </a:lnTo>
                <a:lnTo>
                  <a:pt x="0" y="0"/>
                </a:lnTo>
                <a:lnTo>
                  <a:pt x="0" y="495300"/>
                </a:lnTo>
                <a:lnTo>
                  <a:pt x="6095" y="495300"/>
                </a:lnTo>
                <a:lnTo>
                  <a:pt x="6095" y="12954"/>
                </a:lnTo>
                <a:lnTo>
                  <a:pt x="12953" y="6858"/>
                </a:lnTo>
                <a:lnTo>
                  <a:pt x="12953" y="12954"/>
                </a:lnTo>
                <a:lnTo>
                  <a:pt x="563117" y="12954"/>
                </a:lnTo>
                <a:lnTo>
                  <a:pt x="563117" y="6858"/>
                </a:lnTo>
                <a:lnTo>
                  <a:pt x="569976" y="12954"/>
                </a:lnTo>
                <a:lnTo>
                  <a:pt x="569976" y="495300"/>
                </a:lnTo>
                <a:lnTo>
                  <a:pt x="576072" y="495300"/>
                </a:lnTo>
                <a:close/>
              </a:path>
              <a:path w="576580" h="495300">
                <a:moveTo>
                  <a:pt x="12953" y="12954"/>
                </a:moveTo>
                <a:lnTo>
                  <a:pt x="12953" y="6858"/>
                </a:lnTo>
                <a:lnTo>
                  <a:pt x="6095" y="12954"/>
                </a:lnTo>
                <a:lnTo>
                  <a:pt x="12953" y="12954"/>
                </a:lnTo>
                <a:close/>
              </a:path>
              <a:path w="576580" h="495300">
                <a:moveTo>
                  <a:pt x="12953" y="495300"/>
                </a:moveTo>
                <a:lnTo>
                  <a:pt x="12953" y="12954"/>
                </a:lnTo>
                <a:lnTo>
                  <a:pt x="6095" y="12954"/>
                </a:lnTo>
                <a:lnTo>
                  <a:pt x="6095" y="495300"/>
                </a:lnTo>
                <a:lnTo>
                  <a:pt x="12953" y="495300"/>
                </a:lnTo>
                <a:close/>
              </a:path>
              <a:path w="576580" h="495300">
                <a:moveTo>
                  <a:pt x="569976" y="12954"/>
                </a:moveTo>
                <a:lnTo>
                  <a:pt x="563117" y="6858"/>
                </a:lnTo>
                <a:lnTo>
                  <a:pt x="563117" y="12954"/>
                </a:lnTo>
                <a:lnTo>
                  <a:pt x="569976" y="12954"/>
                </a:lnTo>
                <a:close/>
              </a:path>
              <a:path w="576580" h="495300">
                <a:moveTo>
                  <a:pt x="569976" y="495300"/>
                </a:moveTo>
                <a:lnTo>
                  <a:pt x="569976" y="12954"/>
                </a:lnTo>
                <a:lnTo>
                  <a:pt x="563117" y="12954"/>
                </a:lnTo>
                <a:lnTo>
                  <a:pt x="563117" y="495300"/>
                </a:lnTo>
                <a:lnTo>
                  <a:pt x="569976" y="495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58"/>
          <p:cNvSpPr txBox="1"/>
          <p:nvPr/>
        </p:nvSpPr>
        <p:spPr>
          <a:xfrm>
            <a:off x="-548328" y="15995814"/>
            <a:ext cx="1958975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  <a:tabLst>
                <a:tab pos="450215" algn="l"/>
              </a:tabLst>
            </a:pPr>
            <a:r>
              <a:rPr sz="1800" b="1" spc="15" dirty="0">
                <a:latin typeface="Gulim"/>
                <a:cs typeface="Gulim"/>
              </a:rPr>
              <a:t>5	</a:t>
            </a:r>
            <a:r>
              <a:rPr sz="1800" b="1" spc="20" dirty="0">
                <a:latin typeface="Gulim"/>
                <a:cs typeface="Gulim"/>
              </a:rPr>
              <a:t>적시 발주</a:t>
            </a:r>
            <a:r>
              <a:rPr sz="1800" b="1" spc="-225" dirty="0">
                <a:latin typeface="Gulim"/>
                <a:cs typeface="Gulim"/>
              </a:rPr>
              <a:t> </a:t>
            </a:r>
            <a:r>
              <a:rPr sz="1800" b="1" spc="5" dirty="0">
                <a:latin typeface="Gulim"/>
                <a:cs typeface="Gulim"/>
              </a:rPr>
              <a:t>방식</a:t>
            </a:r>
            <a:endParaRPr sz="1800">
              <a:latin typeface="Gulim"/>
              <a:cs typeface="Gulim"/>
            </a:endParaRPr>
          </a:p>
        </p:txBody>
      </p:sp>
      <p:sp>
        <p:nvSpPr>
          <p:cNvPr id="666" name="object 60"/>
          <p:cNvSpPr/>
          <p:nvPr/>
        </p:nvSpPr>
        <p:spPr>
          <a:xfrm>
            <a:off x="1780090" y="16150501"/>
            <a:ext cx="5687060" cy="439420"/>
          </a:xfrm>
          <a:custGeom>
            <a:avLst/>
            <a:gdLst/>
            <a:ahLst/>
            <a:cxnLst/>
            <a:rect l="l" t="t" r="r" b="b"/>
            <a:pathLst>
              <a:path w="5687059" h="439420">
                <a:moveTo>
                  <a:pt x="0" y="0"/>
                </a:moveTo>
                <a:lnTo>
                  <a:pt x="0" y="438912"/>
                </a:lnTo>
                <a:lnTo>
                  <a:pt x="5686805" y="438912"/>
                </a:lnTo>
                <a:lnTo>
                  <a:pt x="568680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1"/>
          <p:cNvSpPr/>
          <p:nvPr/>
        </p:nvSpPr>
        <p:spPr>
          <a:xfrm>
            <a:off x="1773994" y="16151263"/>
            <a:ext cx="5699125" cy="445134"/>
          </a:xfrm>
          <a:custGeom>
            <a:avLst/>
            <a:gdLst/>
            <a:ahLst/>
            <a:cxnLst/>
            <a:rect l="l" t="t" r="r" b="b"/>
            <a:pathLst>
              <a:path w="5699125" h="445134">
                <a:moveTo>
                  <a:pt x="12192" y="432054"/>
                </a:moveTo>
                <a:lnTo>
                  <a:pt x="12192" y="0"/>
                </a:lnTo>
                <a:lnTo>
                  <a:pt x="0" y="0"/>
                </a:lnTo>
                <a:lnTo>
                  <a:pt x="0" y="445008"/>
                </a:lnTo>
                <a:lnTo>
                  <a:pt x="6096" y="445008"/>
                </a:lnTo>
                <a:lnTo>
                  <a:pt x="6096" y="432054"/>
                </a:lnTo>
                <a:lnTo>
                  <a:pt x="12192" y="432054"/>
                </a:lnTo>
                <a:close/>
              </a:path>
              <a:path w="5699125" h="445134">
                <a:moveTo>
                  <a:pt x="5692902" y="432054"/>
                </a:moveTo>
                <a:lnTo>
                  <a:pt x="6096" y="432054"/>
                </a:lnTo>
                <a:lnTo>
                  <a:pt x="12192" y="438150"/>
                </a:lnTo>
                <a:lnTo>
                  <a:pt x="12192" y="445008"/>
                </a:lnTo>
                <a:lnTo>
                  <a:pt x="5686043" y="445008"/>
                </a:lnTo>
                <a:lnTo>
                  <a:pt x="5686043" y="438150"/>
                </a:lnTo>
                <a:lnTo>
                  <a:pt x="5692902" y="432054"/>
                </a:lnTo>
                <a:close/>
              </a:path>
              <a:path w="5699125" h="445134">
                <a:moveTo>
                  <a:pt x="12192" y="445008"/>
                </a:moveTo>
                <a:lnTo>
                  <a:pt x="12192" y="438150"/>
                </a:lnTo>
                <a:lnTo>
                  <a:pt x="6096" y="432054"/>
                </a:lnTo>
                <a:lnTo>
                  <a:pt x="6096" y="445008"/>
                </a:lnTo>
                <a:lnTo>
                  <a:pt x="12192" y="445008"/>
                </a:lnTo>
                <a:close/>
              </a:path>
              <a:path w="5699125" h="445134">
                <a:moveTo>
                  <a:pt x="5698997" y="445008"/>
                </a:moveTo>
                <a:lnTo>
                  <a:pt x="5698997" y="0"/>
                </a:lnTo>
                <a:lnTo>
                  <a:pt x="5686043" y="0"/>
                </a:lnTo>
                <a:lnTo>
                  <a:pt x="5686043" y="432054"/>
                </a:lnTo>
                <a:lnTo>
                  <a:pt x="5692902" y="432054"/>
                </a:lnTo>
                <a:lnTo>
                  <a:pt x="5692902" y="445008"/>
                </a:lnTo>
                <a:lnTo>
                  <a:pt x="5698997" y="445008"/>
                </a:lnTo>
                <a:close/>
              </a:path>
              <a:path w="5699125" h="445134">
                <a:moveTo>
                  <a:pt x="5692902" y="445008"/>
                </a:moveTo>
                <a:lnTo>
                  <a:pt x="5692902" y="432054"/>
                </a:lnTo>
                <a:lnTo>
                  <a:pt x="5686043" y="438150"/>
                </a:lnTo>
                <a:lnTo>
                  <a:pt x="5686043" y="445008"/>
                </a:lnTo>
                <a:lnTo>
                  <a:pt x="5692902" y="445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2"/>
          <p:cNvSpPr txBox="1"/>
          <p:nvPr/>
        </p:nvSpPr>
        <p:spPr>
          <a:xfrm>
            <a:off x="1858818" y="16142372"/>
            <a:ext cx="280543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Gulim"/>
                <a:cs typeface="Gulim"/>
              </a:rPr>
              <a:t>ABC 분석에서 A Rank에</a:t>
            </a:r>
            <a:r>
              <a:rPr sz="1600" spc="-9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속함.</a:t>
            </a:r>
            <a:endParaRPr sz="1600">
              <a:latin typeface="Gulim"/>
              <a:cs typeface="Gulim"/>
            </a:endParaRPr>
          </a:p>
        </p:txBody>
      </p:sp>
      <p:sp>
        <p:nvSpPr>
          <p:cNvPr id="669" name="object 64"/>
          <p:cNvSpPr/>
          <p:nvPr/>
        </p:nvSpPr>
        <p:spPr>
          <a:xfrm>
            <a:off x="-195014" y="16151263"/>
            <a:ext cx="1981200" cy="445134"/>
          </a:xfrm>
          <a:custGeom>
            <a:avLst/>
            <a:gdLst/>
            <a:ahLst/>
            <a:cxnLst/>
            <a:rect l="l" t="t" r="r" b="b"/>
            <a:pathLst>
              <a:path w="1981200" h="445134">
                <a:moveTo>
                  <a:pt x="12954" y="432053"/>
                </a:moveTo>
                <a:lnTo>
                  <a:pt x="12954" y="0"/>
                </a:lnTo>
                <a:lnTo>
                  <a:pt x="0" y="0"/>
                </a:lnTo>
                <a:lnTo>
                  <a:pt x="0" y="445007"/>
                </a:lnTo>
                <a:lnTo>
                  <a:pt x="6857" y="445007"/>
                </a:lnTo>
                <a:lnTo>
                  <a:pt x="6858" y="432053"/>
                </a:lnTo>
                <a:lnTo>
                  <a:pt x="12954" y="432053"/>
                </a:lnTo>
                <a:close/>
              </a:path>
              <a:path w="1981200" h="445134">
                <a:moveTo>
                  <a:pt x="1975104" y="432053"/>
                </a:moveTo>
                <a:lnTo>
                  <a:pt x="6858" y="432053"/>
                </a:lnTo>
                <a:lnTo>
                  <a:pt x="12954" y="438150"/>
                </a:lnTo>
                <a:lnTo>
                  <a:pt x="12954" y="445007"/>
                </a:lnTo>
                <a:lnTo>
                  <a:pt x="1969008" y="445007"/>
                </a:lnTo>
                <a:lnTo>
                  <a:pt x="1969008" y="438150"/>
                </a:lnTo>
                <a:lnTo>
                  <a:pt x="1975104" y="432053"/>
                </a:lnTo>
                <a:close/>
              </a:path>
              <a:path w="1981200" h="445134">
                <a:moveTo>
                  <a:pt x="12954" y="445007"/>
                </a:moveTo>
                <a:lnTo>
                  <a:pt x="12954" y="438150"/>
                </a:lnTo>
                <a:lnTo>
                  <a:pt x="6858" y="432053"/>
                </a:lnTo>
                <a:lnTo>
                  <a:pt x="6857" y="445007"/>
                </a:lnTo>
                <a:lnTo>
                  <a:pt x="12954" y="445007"/>
                </a:lnTo>
                <a:close/>
              </a:path>
              <a:path w="1981200" h="445134">
                <a:moveTo>
                  <a:pt x="1981200" y="445007"/>
                </a:moveTo>
                <a:lnTo>
                  <a:pt x="1981200" y="0"/>
                </a:lnTo>
                <a:lnTo>
                  <a:pt x="1969008" y="0"/>
                </a:lnTo>
                <a:lnTo>
                  <a:pt x="1969008" y="432053"/>
                </a:lnTo>
                <a:lnTo>
                  <a:pt x="1975104" y="432053"/>
                </a:lnTo>
                <a:lnTo>
                  <a:pt x="1975104" y="445007"/>
                </a:lnTo>
                <a:lnTo>
                  <a:pt x="1981200" y="445007"/>
                </a:lnTo>
                <a:close/>
              </a:path>
              <a:path w="1981200" h="445134">
                <a:moveTo>
                  <a:pt x="1975104" y="445007"/>
                </a:moveTo>
                <a:lnTo>
                  <a:pt x="1975104" y="432053"/>
                </a:lnTo>
                <a:lnTo>
                  <a:pt x="1969008" y="438150"/>
                </a:lnTo>
                <a:lnTo>
                  <a:pt x="1969008" y="445007"/>
                </a:lnTo>
                <a:lnTo>
                  <a:pt x="1975104" y="445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6"/>
          <p:cNvSpPr/>
          <p:nvPr/>
        </p:nvSpPr>
        <p:spPr>
          <a:xfrm>
            <a:off x="-758132" y="16151263"/>
            <a:ext cx="576580" cy="445134"/>
          </a:xfrm>
          <a:custGeom>
            <a:avLst/>
            <a:gdLst/>
            <a:ahLst/>
            <a:cxnLst/>
            <a:rect l="l" t="t" r="r" b="b"/>
            <a:pathLst>
              <a:path w="576580" h="445134">
                <a:moveTo>
                  <a:pt x="12953" y="432053"/>
                </a:moveTo>
                <a:lnTo>
                  <a:pt x="12953" y="0"/>
                </a:lnTo>
                <a:lnTo>
                  <a:pt x="0" y="0"/>
                </a:lnTo>
                <a:lnTo>
                  <a:pt x="0" y="445007"/>
                </a:lnTo>
                <a:lnTo>
                  <a:pt x="6095" y="445007"/>
                </a:lnTo>
                <a:lnTo>
                  <a:pt x="6095" y="432053"/>
                </a:lnTo>
                <a:lnTo>
                  <a:pt x="12953" y="432053"/>
                </a:lnTo>
                <a:close/>
              </a:path>
              <a:path w="576580" h="445134">
                <a:moveTo>
                  <a:pt x="569976" y="432053"/>
                </a:moveTo>
                <a:lnTo>
                  <a:pt x="6095" y="432053"/>
                </a:lnTo>
                <a:lnTo>
                  <a:pt x="12953" y="438150"/>
                </a:lnTo>
                <a:lnTo>
                  <a:pt x="12953" y="445007"/>
                </a:lnTo>
                <a:lnTo>
                  <a:pt x="563117" y="445007"/>
                </a:lnTo>
                <a:lnTo>
                  <a:pt x="563117" y="438150"/>
                </a:lnTo>
                <a:lnTo>
                  <a:pt x="569976" y="432053"/>
                </a:lnTo>
                <a:close/>
              </a:path>
              <a:path w="576580" h="445134">
                <a:moveTo>
                  <a:pt x="12953" y="445007"/>
                </a:moveTo>
                <a:lnTo>
                  <a:pt x="12953" y="438150"/>
                </a:lnTo>
                <a:lnTo>
                  <a:pt x="6095" y="432053"/>
                </a:lnTo>
                <a:lnTo>
                  <a:pt x="6095" y="445007"/>
                </a:lnTo>
                <a:lnTo>
                  <a:pt x="12953" y="445007"/>
                </a:lnTo>
                <a:close/>
              </a:path>
              <a:path w="576580" h="445134">
                <a:moveTo>
                  <a:pt x="576072" y="445007"/>
                </a:moveTo>
                <a:lnTo>
                  <a:pt x="576072" y="0"/>
                </a:lnTo>
                <a:lnTo>
                  <a:pt x="563117" y="0"/>
                </a:lnTo>
                <a:lnTo>
                  <a:pt x="563117" y="432053"/>
                </a:lnTo>
                <a:lnTo>
                  <a:pt x="569976" y="432053"/>
                </a:lnTo>
                <a:lnTo>
                  <a:pt x="569976" y="445007"/>
                </a:lnTo>
                <a:lnTo>
                  <a:pt x="576072" y="445007"/>
                </a:lnTo>
                <a:close/>
              </a:path>
              <a:path w="576580" h="445134">
                <a:moveTo>
                  <a:pt x="569976" y="445007"/>
                </a:moveTo>
                <a:lnTo>
                  <a:pt x="569976" y="432053"/>
                </a:lnTo>
                <a:lnTo>
                  <a:pt x="563117" y="438150"/>
                </a:lnTo>
                <a:lnTo>
                  <a:pt x="563117" y="445007"/>
                </a:lnTo>
                <a:lnTo>
                  <a:pt x="569976" y="445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944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사입</a:t>
            </a:r>
            <a:r>
              <a:rPr lang="ko-KR" altLang="en-US" b="1" dirty="0"/>
              <a:t>               소매 전체 영역 배경도 </a:t>
            </a:r>
            <a:endParaRPr lang="en-US" altLang="ko-KR" b="1" dirty="0"/>
          </a:p>
        </p:txBody>
      </p:sp>
      <p:sp>
        <p:nvSpPr>
          <p:cNvPr id="118" name="왼쪽/오른쪽 화살표 117"/>
          <p:cNvSpPr/>
          <p:nvPr/>
        </p:nvSpPr>
        <p:spPr>
          <a:xfrm>
            <a:off x="692696" y="1383757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593669" y="5360005"/>
            <a:ext cx="11521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재고관리</a:t>
            </a:r>
          </a:p>
          <a:p>
            <a:r>
              <a:rPr lang="ko-KR" altLang="en-US" sz="1000" dirty="0" smtClean="0"/>
              <a:t>출하관리</a:t>
            </a:r>
            <a:endParaRPr lang="en-US" altLang="ko-KR" sz="1000" dirty="0" smtClean="0"/>
          </a:p>
          <a:p>
            <a:r>
              <a:rPr lang="ko-KR" altLang="en-US" sz="1000" dirty="0" smtClean="0"/>
              <a:t>상품등록</a:t>
            </a:r>
            <a:endParaRPr lang="ko-KR" altLang="en-US" sz="10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0" y="1748809"/>
            <a:ext cx="4139027" cy="2445639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3419171" y="2826614"/>
            <a:ext cx="945933" cy="377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다이아몬드 118"/>
          <p:cNvSpPr/>
          <p:nvPr/>
        </p:nvSpPr>
        <p:spPr>
          <a:xfrm>
            <a:off x="4267763" y="3062073"/>
            <a:ext cx="772516" cy="63844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사입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1" name="모서리가 둥근 직사각형 17"/>
          <p:cNvSpPr/>
          <p:nvPr/>
        </p:nvSpPr>
        <p:spPr>
          <a:xfrm>
            <a:off x="5771370" y="3086519"/>
            <a:ext cx="833150" cy="68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소매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/>
              <a:t>사업자</a:t>
            </a:r>
            <a:endParaRPr lang="en-US" altLang="ko-KR" sz="1100" dirty="0"/>
          </a:p>
          <a:p>
            <a:pPr algn="ctr"/>
            <a:r>
              <a:rPr lang="ko-KR" altLang="en-US" sz="1100" dirty="0"/>
              <a:t>종업원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5084792" y="3559049"/>
            <a:ext cx="623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rot="10800000" flipH="1">
            <a:off x="5084792" y="3343024"/>
            <a:ext cx="623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08409" y="3606279"/>
            <a:ext cx="1300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컨셉</a:t>
            </a:r>
            <a:r>
              <a:rPr lang="ko-KR" altLang="en-US" sz="1200" dirty="0" smtClean="0"/>
              <a:t> 정의 </a:t>
            </a:r>
            <a:endParaRPr lang="en-US" altLang="ko-KR" sz="1200" dirty="0" smtClean="0"/>
          </a:p>
          <a:p>
            <a:r>
              <a:rPr lang="ko-KR" altLang="en-US" sz="1200" dirty="0" smtClean="0"/>
              <a:t>주문</a:t>
            </a:r>
            <a:endParaRPr lang="ko-KR" altLang="en-US" sz="1200" dirty="0"/>
          </a:p>
        </p:txBody>
      </p:sp>
      <p:cxnSp>
        <p:nvCxnSpPr>
          <p:cNvPr id="31" name="꺾인 연결선 30"/>
          <p:cNvCxnSpPr>
            <a:stCxn id="119" idx="1"/>
          </p:cNvCxnSpPr>
          <p:nvPr/>
        </p:nvCxnSpPr>
        <p:spPr>
          <a:xfrm rot="10800000" flipV="1">
            <a:off x="3652625" y="3381295"/>
            <a:ext cx="615139" cy="7530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578265" y="6193808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배송관리</a:t>
            </a:r>
            <a:endParaRPr lang="en-US" altLang="ko-KR" sz="1000" dirty="0" smtClean="0"/>
          </a:p>
          <a:p>
            <a:r>
              <a:rPr lang="ko-KR" altLang="en-US" sz="1000" dirty="0" smtClean="0"/>
              <a:t>택배</a:t>
            </a:r>
            <a:endParaRPr lang="ko-KR" alt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5589240" y="6998845"/>
            <a:ext cx="11521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구매계획</a:t>
            </a:r>
            <a:endParaRPr lang="en-US" altLang="ko-KR" sz="1000" dirty="0" smtClean="0"/>
          </a:p>
          <a:p>
            <a:r>
              <a:rPr lang="ko-KR" altLang="en-US" sz="1000" dirty="0" smtClean="0"/>
              <a:t>발주관리</a:t>
            </a:r>
            <a:endParaRPr lang="en-US" altLang="ko-KR" sz="1000" dirty="0" smtClean="0"/>
          </a:p>
          <a:p>
            <a:r>
              <a:rPr lang="ko-KR" altLang="en-US" sz="1000" dirty="0" smtClean="0"/>
              <a:t>입고관리</a:t>
            </a:r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5565045" y="7734780"/>
            <a:ext cx="22325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고객관리</a:t>
            </a:r>
            <a:endParaRPr lang="en-US" altLang="ko-KR" sz="1000" dirty="0" smtClean="0"/>
          </a:p>
          <a:p>
            <a:r>
              <a:rPr lang="ko-KR" altLang="en-US" sz="1000" dirty="0" smtClean="0"/>
              <a:t>매출관리 </a:t>
            </a:r>
            <a:endParaRPr lang="en-US" altLang="ko-KR" sz="1000" dirty="0" smtClean="0"/>
          </a:p>
          <a:p>
            <a:r>
              <a:rPr lang="ko-KR" altLang="en-US" sz="1000" dirty="0" smtClean="0"/>
              <a:t>거래처 관리</a:t>
            </a:r>
            <a:endParaRPr lang="en-US" altLang="ko-KR" sz="1000" dirty="0" smtClean="0"/>
          </a:p>
          <a:p>
            <a:r>
              <a:rPr lang="ko-KR" altLang="en-US" sz="1000" dirty="0" smtClean="0"/>
              <a:t>거래물품관리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5589240" y="8480435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지불관리</a:t>
            </a:r>
            <a:endParaRPr lang="en-US" altLang="ko-KR" sz="1000" dirty="0" smtClean="0"/>
          </a:p>
          <a:p>
            <a:r>
              <a:rPr lang="ko-KR" altLang="en-US" sz="1000" dirty="0" smtClean="0"/>
              <a:t>수금관리</a:t>
            </a:r>
            <a:endParaRPr lang="en-US" altLang="ko-KR" sz="1000" dirty="0" smtClean="0"/>
          </a:p>
          <a:p>
            <a:r>
              <a:rPr lang="ko-KR" altLang="en-US" sz="1000" dirty="0" smtClean="0"/>
              <a:t>회계관리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0" y="4202667"/>
            <a:ext cx="6664935" cy="5050281"/>
            <a:chOff x="420589" y="5372880"/>
            <a:chExt cx="5957290" cy="3523606"/>
          </a:xfrm>
        </p:grpSpPr>
        <p:sp>
          <p:nvSpPr>
            <p:cNvPr id="95" name="TextBox 94"/>
            <p:cNvSpPr txBox="1"/>
            <p:nvPr/>
          </p:nvSpPr>
          <p:spPr>
            <a:xfrm>
              <a:off x="1949549" y="7596336"/>
              <a:ext cx="2775595" cy="300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주문된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재고정보</a:t>
              </a:r>
              <a:r>
                <a:rPr lang="en-US" altLang="ko-KR" sz="1100" dirty="0"/>
                <a:t>/</a:t>
              </a:r>
              <a:r>
                <a:rPr lang="ko-KR" altLang="en-US" sz="1100" dirty="0"/>
                <a:t>고객정보</a:t>
              </a:r>
              <a:r>
                <a:rPr lang="en-US" altLang="ko-KR" sz="1100" dirty="0" smtClean="0"/>
                <a:t>),</a:t>
              </a:r>
            </a:p>
            <a:p>
              <a:r>
                <a:rPr lang="ko-KR" altLang="en-US" sz="1100" dirty="0" smtClean="0"/>
                <a:t>발주된 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재고정보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20589" y="5372880"/>
              <a:ext cx="5957290" cy="3523606"/>
              <a:chOff x="420589" y="5372880"/>
              <a:chExt cx="5957290" cy="3523606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420589" y="6143646"/>
                <a:ext cx="1349883" cy="26768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/>
                  <a:t>ERP System</a:t>
                </a:r>
                <a:endParaRPr lang="ko-KR" altLang="en-US" sz="2000" dirty="0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4171912" y="6228184"/>
                <a:ext cx="1171824" cy="2895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재고</a:t>
                </a: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4191608" y="6802720"/>
                <a:ext cx="1171824" cy="2895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물류</a:t>
                </a: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4191608" y="7378784"/>
                <a:ext cx="1171824" cy="2895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구매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2154544" y="7237825"/>
                <a:ext cx="4223335" cy="300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/>
                  <a:t>주문할 주문정보</a:t>
                </a:r>
                <a:r>
                  <a:rPr lang="en-US" altLang="ko-KR" sz="1100" dirty="0"/>
                  <a:t>/</a:t>
                </a:r>
                <a:r>
                  <a:rPr lang="ko-KR" altLang="en-US" sz="1100" dirty="0"/>
                  <a:t>재고 </a:t>
                </a:r>
                <a:r>
                  <a:rPr lang="ko-KR" altLang="en-US" sz="1100" dirty="0" smtClean="0"/>
                  <a:t>관리정보</a:t>
                </a:r>
                <a:endParaRPr lang="en-US" altLang="ko-KR" sz="1100" dirty="0" smtClean="0"/>
              </a:p>
              <a:p>
                <a:r>
                  <a:rPr lang="en-US" altLang="ko-KR" sz="1100" dirty="0" smtClean="0"/>
                  <a:t>/</a:t>
                </a:r>
                <a:r>
                  <a:rPr lang="ko-KR" altLang="en-US" sz="1100" dirty="0"/>
                  <a:t>고객 대금 정보 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2790566" y="6767266"/>
                <a:ext cx="1813554" cy="182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/>
                  <a:t>배송 택배 결과 정보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975486" y="7020272"/>
                <a:ext cx="1813554" cy="182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/>
                  <a:t>발주정보</a:t>
                </a:r>
                <a:r>
                  <a:rPr lang="en-US" altLang="ko-KR" sz="1100" dirty="0"/>
                  <a:t>/</a:t>
                </a:r>
                <a:r>
                  <a:rPr lang="ko-KR" altLang="en-US" sz="1100" dirty="0"/>
                  <a:t>거래명세서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2520078" y="6201642"/>
                <a:ext cx="1813554" cy="182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/>
                  <a:t>상품 출하</a:t>
                </a:r>
                <a:r>
                  <a:rPr lang="en-US" altLang="ko-KR" sz="1100" dirty="0"/>
                  <a:t>/ </a:t>
                </a:r>
                <a:r>
                  <a:rPr lang="ko-KR" altLang="en-US" sz="1100" dirty="0"/>
                  <a:t>재고 관리정보 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1844824" y="6444208"/>
                <a:ext cx="2199474" cy="182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err="1"/>
                  <a:t>회수품</a:t>
                </a:r>
                <a:r>
                  <a:rPr lang="en-US" altLang="ko-KR" sz="1100" dirty="0"/>
                  <a:t>/</a:t>
                </a:r>
                <a:r>
                  <a:rPr lang="ko-KR" altLang="en-US" sz="1100" dirty="0"/>
                  <a:t>현재 재고량</a:t>
                </a:r>
                <a:r>
                  <a:rPr lang="en-US" altLang="ko-KR" sz="1100" dirty="0"/>
                  <a:t>/</a:t>
                </a:r>
                <a:r>
                  <a:rPr lang="ko-KR" altLang="en-US" sz="1100" dirty="0"/>
                  <a:t>주문정보</a:t>
                </a:r>
              </a:p>
            </p:txBody>
          </p:sp>
          <p:sp>
            <p:nvSpPr>
              <p:cNvPr id="54" name="모서리가 둥근 직사각형 70"/>
              <p:cNvSpPr/>
              <p:nvPr/>
            </p:nvSpPr>
            <p:spPr>
              <a:xfrm>
                <a:off x="764704" y="5652121"/>
                <a:ext cx="4598428" cy="46632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err="1" smtClean="0">
                    <a:solidFill>
                      <a:schemeClr val="tx1"/>
                    </a:solidFill>
                  </a:rPr>
                  <a:t>사입</a:t>
                </a:r>
                <a:r>
                  <a:rPr lang="ko-KR" altLang="en-US" sz="1600" b="1" dirty="0" smtClean="0">
                    <a:solidFill>
                      <a:schemeClr val="tx1"/>
                    </a:solidFill>
                  </a:rPr>
                  <a:t>                소매   </a:t>
                </a:r>
                <a:r>
                  <a:rPr lang="en-US" altLang="ko-KR" sz="1600" b="1" dirty="0" smtClean="0">
                    <a:solidFill>
                      <a:schemeClr val="tx1"/>
                    </a:solidFill>
                  </a:rPr>
                  <a:t>Cloud ERP System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4201392" y="7927432"/>
                <a:ext cx="1171824" cy="2895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영업</a:t>
                </a:r>
                <a:endParaRPr lang="ko-KR" altLang="en-US" dirty="0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4201392" y="8414016"/>
                <a:ext cx="1171824" cy="2895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재무</a:t>
                </a:r>
                <a:endParaRPr lang="ko-KR" altLang="en-US" dirty="0"/>
              </a:p>
            </p:txBody>
          </p:sp>
          <p:cxnSp>
            <p:nvCxnSpPr>
              <p:cNvPr id="10" name="직선 화살표 연결선 9"/>
              <p:cNvCxnSpPr/>
              <p:nvPr/>
            </p:nvCxnSpPr>
            <p:spPr>
              <a:xfrm>
                <a:off x="2286938" y="6372200"/>
                <a:ext cx="17901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/>
              <p:cNvCxnSpPr/>
              <p:nvPr/>
            </p:nvCxnSpPr>
            <p:spPr>
              <a:xfrm rot="10800000">
                <a:off x="1917128" y="6444208"/>
                <a:ext cx="17901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화살표 연결선 109"/>
              <p:cNvCxnSpPr/>
              <p:nvPr/>
            </p:nvCxnSpPr>
            <p:spPr>
              <a:xfrm>
                <a:off x="2286938" y="6948264"/>
                <a:ext cx="17901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화살표 연결선 110"/>
              <p:cNvCxnSpPr/>
              <p:nvPr/>
            </p:nvCxnSpPr>
            <p:spPr>
              <a:xfrm rot="10800000">
                <a:off x="1917128" y="7020272"/>
                <a:ext cx="17901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화살표 연결선 111"/>
              <p:cNvCxnSpPr/>
              <p:nvPr/>
            </p:nvCxnSpPr>
            <p:spPr>
              <a:xfrm>
                <a:off x="2286642" y="7524328"/>
                <a:ext cx="17901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화살표 연결선 112"/>
              <p:cNvCxnSpPr/>
              <p:nvPr/>
            </p:nvCxnSpPr>
            <p:spPr>
              <a:xfrm rot="10800000">
                <a:off x="1916832" y="7596336"/>
                <a:ext cx="17901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화살표 연결선 113"/>
              <p:cNvCxnSpPr/>
              <p:nvPr/>
            </p:nvCxnSpPr>
            <p:spPr>
              <a:xfrm>
                <a:off x="2286938" y="8028383"/>
                <a:ext cx="17901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화살표 연결선 114"/>
              <p:cNvCxnSpPr/>
              <p:nvPr/>
            </p:nvCxnSpPr>
            <p:spPr>
              <a:xfrm rot="10800000">
                <a:off x="1917128" y="8100391"/>
                <a:ext cx="17901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왼쪽/오른쪽 화살표 116"/>
              <p:cNvSpPr/>
              <p:nvPr/>
            </p:nvSpPr>
            <p:spPr>
              <a:xfrm>
                <a:off x="1855656" y="5777270"/>
                <a:ext cx="728785" cy="216024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64704" y="5372880"/>
                <a:ext cx="4522812" cy="257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ERP </a:t>
                </a:r>
                <a:r>
                  <a:rPr lang="ko-KR" altLang="en-US" b="1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도입 </a:t>
                </a:r>
                <a:r>
                  <a:rPr lang="ko-KR" altLang="en-US" b="1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후 </a:t>
                </a:r>
                <a:r>
                  <a:rPr lang="ko-KR" altLang="en-US" b="1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비즈니스 프로세스</a:t>
                </a:r>
                <a:endParaRPr lang="ko-KR" altLang="en-US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453769" y="7859573"/>
                <a:ext cx="2540299" cy="182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/>
                  <a:t>전체 고객의 고객정보 매출정보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968821" y="8100392"/>
                <a:ext cx="2540299" cy="182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축적된 </a:t>
                </a:r>
                <a:r>
                  <a:rPr lang="en-US" altLang="ko-KR" sz="11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(</a:t>
                </a:r>
                <a:r>
                  <a:rPr lang="ko-KR" altLang="en-US" sz="11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매출정보</a:t>
                </a:r>
                <a:r>
                  <a:rPr lang="en-US" altLang="ko-KR" sz="11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/</a:t>
                </a:r>
                <a:r>
                  <a:rPr lang="ko-KR" altLang="en-US" sz="11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고객 대금정보</a:t>
                </a:r>
                <a:r>
                  <a:rPr lang="en-US" altLang="ko-KR" sz="11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)</a:t>
                </a:r>
                <a:endParaRPr lang="ko-KR" altLang="en-US" sz="1100" dirty="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379953" y="8324986"/>
                <a:ext cx="1813554" cy="182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/>
                  <a:t>지불될 </a:t>
                </a:r>
                <a:r>
                  <a:rPr lang="en-US" altLang="ko-KR" sz="1100" dirty="0"/>
                  <a:t>(</a:t>
                </a:r>
                <a:r>
                  <a:rPr lang="ko-KR" altLang="en-US" sz="1100" dirty="0"/>
                  <a:t>매출정보</a:t>
                </a:r>
                <a:r>
                  <a:rPr lang="en-US" altLang="ko-KR" sz="1100" dirty="0"/>
                  <a:t>/</a:t>
                </a:r>
                <a:r>
                  <a:rPr lang="ko-KR" altLang="en-US" sz="1100" dirty="0"/>
                  <a:t>발주정보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818911" y="8595854"/>
                <a:ext cx="2762217" cy="300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/>
                  <a:t>수금 거래명세서</a:t>
                </a:r>
                <a:r>
                  <a:rPr lang="en-US" altLang="ko-KR" sz="1100" dirty="0"/>
                  <a:t>,</a:t>
                </a:r>
                <a:r>
                  <a:rPr lang="ko-KR" altLang="en-US" sz="1100" dirty="0"/>
                  <a:t>회계지불 정보</a:t>
                </a:r>
                <a:r>
                  <a:rPr lang="en-US" altLang="ko-KR" sz="1100" dirty="0" smtClean="0"/>
                  <a:t>,</a:t>
                </a:r>
              </a:p>
              <a:p>
                <a:r>
                  <a:rPr lang="ko-KR" altLang="en-US" sz="1100" dirty="0" smtClean="0"/>
                  <a:t>영업매출정보</a:t>
                </a:r>
                <a:endParaRPr lang="ko-KR" altLang="en-US" sz="1100" dirty="0"/>
              </a:p>
            </p:txBody>
          </p:sp>
          <p:cxnSp>
            <p:nvCxnSpPr>
              <p:cNvPr id="56" name="직선 화살표 연결선 55"/>
              <p:cNvCxnSpPr/>
              <p:nvPr/>
            </p:nvCxnSpPr>
            <p:spPr>
              <a:xfrm>
                <a:off x="2265309" y="8532438"/>
                <a:ext cx="17901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rot="10800000">
                <a:off x="1895499" y="8604446"/>
                <a:ext cx="17901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TextBox 63"/>
          <p:cNvSpPr txBox="1"/>
          <p:nvPr/>
        </p:nvSpPr>
        <p:spPr>
          <a:xfrm>
            <a:off x="5008409" y="2998857"/>
            <a:ext cx="1300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상품배송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9520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사입</a:t>
            </a:r>
            <a:r>
              <a:rPr lang="ko-KR" altLang="en-US" b="1" dirty="0"/>
              <a:t>               소매 전체 영역 배경도 </a:t>
            </a:r>
            <a:endParaRPr lang="en-US" altLang="ko-KR" b="1" dirty="0"/>
          </a:p>
        </p:txBody>
      </p:sp>
      <p:sp>
        <p:nvSpPr>
          <p:cNvPr id="118" name="왼쪽/오른쪽 화살표 117"/>
          <p:cNvSpPr/>
          <p:nvPr/>
        </p:nvSpPr>
        <p:spPr>
          <a:xfrm>
            <a:off x="692696" y="1383757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0" y="1748809"/>
            <a:ext cx="4139027" cy="2445639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3419171" y="2826614"/>
            <a:ext cx="945933" cy="377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다이아몬드 118"/>
          <p:cNvSpPr/>
          <p:nvPr/>
        </p:nvSpPr>
        <p:spPr>
          <a:xfrm>
            <a:off x="4267763" y="3062073"/>
            <a:ext cx="772516" cy="63844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사입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1" name="모서리가 둥근 직사각형 17"/>
          <p:cNvSpPr/>
          <p:nvPr/>
        </p:nvSpPr>
        <p:spPr>
          <a:xfrm>
            <a:off x="5771370" y="3086519"/>
            <a:ext cx="833150" cy="68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소매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/>
              <a:t>사업자</a:t>
            </a:r>
            <a:endParaRPr lang="en-US" altLang="ko-KR" sz="1100" dirty="0"/>
          </a:p>
          <a:p>
            <a:pPr algn="ctr"/>
            <a:r>
              <a:rPr lang="ko-KR" altLang="en-US" sz="1100" dirty="0"/>
              <a:t>종업원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5084792" y="3559049"/>
            <a:ext cx="623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rot="10800000" flipH="1">
            <a:off x="5084792" y="3343024"/>
            <a:ext cx="623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08409" y="3606279"/>
            <a:ext cx="1300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컨셉</a:t>
            </a:r>
            <a:r>
              <a:rPr lang="ko-KR" altLang="en-US" sz="1200" dirty="0" smtClean="0"/>
              <a:t> 정의 </a:t>
            </a:r>
            <a:endParaRPr lang="en-US" altLang="ko-KR" sz="1200" dirty="0" smtClean="0"/>
          </a:p>
          <a:p>
            <a:r>
              <a:rPr lang="ko-KR" altLang="en-US" sz="1200" dirty="0" smtClean="0"/>
              <a:t>주문</a:t>
            </a:r>
            <a:endParaRPr lang="ko-KR" altLang="en-US" sz="1200" dirty="0"/>
          </a:p>
        </p:txBody>
      </p:sp>
      <p:cxnSp>
        <p:nvCxnSpPr>
          <p:cNvPr id="31" name="꺾인 연결선 30"/>
          <p:cNvCxnSpPr>
            <a:stCxn id="119" idx="1"/>
          </p:cNvCxnSpPr>
          <p:nvPr/>
        </p:nvCxnSpPr>
        <p:spPr>
          <a:xfrm rot="10800000" flipV="1">
            <a:off x="3652625" y="3381295"/>
            <a:ext cx="615139" cy="7530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008409" y="2998857"/>
            <a:ext cx="1300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상품배송</a:t>
            </a:r>
            <a:endParaRPr lang="ko-KR" altLang="en-US" sz="1200" dirty="0"/>
          </a:p>
        </p:txBody>
      </p:sp>
      <p:sp>
        <p:nvSpPr>
          <p:cNvPr id="58" name="Text Box 5"/>
          <p:cNvSpPr txBox="1">
            <a:spLocks noChangeArrowheads="1"/>
          </p:cNvSpPr>
          <p:nvPr/>
        </p:nvSpPr>
        <p:spPr bwMode="auto">
          <a:xfrm>
            <a:off x="752113" y="5277262"/>
            <a:ext cx="10137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ko-KR" altLang="en-US" sz="14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현상 및 문제점</a:t>
            </a:r>
          </a:p>
        </p:txBody>
      </p:sp>
      <p:sp>
        <p:nvSpPr>
          <p:cNvPr id="59" name="Text Box 6"/>
          <p:cNvSpPr txBox="1">
            <a:spLocks noChangeArrowheads="1"/>
          </p:cNvSpPr>
          <p:nvPr/>
        </p:nvSpPr>
        <p:spPr bwMode="auto">
          <a:xfrm>
            <a:off x="3384945" y="5202748"/>
            <a:ext cx="68253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ko-KR" altLang="en-US" sz="14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개선과제</a:t>
            </a:r>
          </a:p>
        </p:txBody>
      </p:sp>
      <p:sp>
        <p:nvSpPr>
          <p:cNvPr id="60" name="Text Box 7"/>
          <p:cNvSpPr txBox="1">
            <a:spLocks noChangeArrowheads="1"/>
          </p:cNvSpPr>
          <p:nvPr/>
        </p:nvSpPr>
        <p:spPr bwMode="auto">
          <a:xfrm>
            <a:off x="5624577" y="5277262"/>
            <a:ext cx="68253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ko-KR" altLang="en-US" sz="14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2636912" y="5853326"/>
            <a:ext cx="2367419" cy="1692000"/>
            <a:chOff x="3291599" y="2118248"/>
            <a:chExt cx="2864577" cy="1692000"/>
          </a:xfrm>
        </p:grpSpPr>
        <p:sp>
          <p:nvSpPr>
            <p:cNvPr id="62" name="AutoShape 9"/>
            <p:cNvSpPr>
              <a:spLocks noChangeArrowheads="1"/>
            </p:cNvSpPr>
            <p:nvPr/>
          </p:nvSpPr>
          <p:spPr bwMode="auto">
            <a:xfrm rot="5400000">
              <a:off x="2517599" y="2892248"/>
              <a:ext cx="1692000" cy="144000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95400">
                  <a:schemeClr val="accent2">
                    <a:lumMod val="40000"/>
                    <a:lumOff val="60000"/>
                  </a:schemeClr>
                </a:gs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/>
          </p:spPr>
          <p:txBody>
            <a:bodyPr wrap="none" anchor="ctr"/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AutoShape 11"/>
            <p:cNvSpPr>
              <a:spLocks noChangeArrowheads="1"/>
            </p:cNvSpPr>
            <p:nvPr/>
          </p:nvSpPr>
          <p:spPr bwMode="auto">
            <a:xfrm rot="5400000">
              <a:off x="5256176" y="2889040"/>
              <a:ext cx="1656000" cy="144000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95400">
                  <a:schemeClr val="accent2">
                    <a:lumMod val="40000"/>
                    <a:lumOff val="60000"/>
                  </a:schemeClr>
                </a:gs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5" name="AutoShape 8"/>
          <p:cNvSpPr>
            <a:spLocks noChangeArrowheads="1"/>
          </p:cNvSpPr>
          <p:nvPr/>
        </p:nvSpPr>
        <p:spPr bwMode="auto">
          <a:xfrm>
            <a:off x="98568" y="5648367"/>
            <a:ext cx="2498623" cy="2095501"/>
          </a:xfrm>
          <a:prstGeom prst="roundRect">
            <a:avLst>
              <a:gd name="adj" fmla="val 9273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marL="90488" indent="-90488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171450" indent="-171450" latinLnBrk="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수기 작업 방식으로 매출오차 및 수금 관리의 한계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latinLnBrk="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단독 운영방식의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</a:t>
            </a:r>
          </a:p>
          <a:p>
            <a:pPr marL="171450" indent="-171450" latinLnBrk="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 상품정보 수기 입력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Rectangle 14"/>
          <p:cNvSpPr>
            <a:spLocks noChangeArrowheads="1"/>
          </p:cNvSpPr>
          <p:nvPr/>
        </p:nvSpPr>
        <p:spPr bwMode="auto">
          <a:xfrm>
            <a:off x="2852936" y="5764688"/>
            <a:ext cx="1897215" cy="4826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2075" tIns="46038" rIns="92075" bIns="46038" anchor="ctr"/>
          <a:lstStyle/>
          <a:p>
            <a:pPr algn="ctr" latinLnBrk="0">
              <a:lnSpc>
                <a:spcPct val="95000"/>
              </a:lnSpc>
            </a:pPr>
            <a:r>
              <a:rPr lang="ko-KR" altLang="en-US" sz="12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시스템의 </a:t>
            </a:r>
            <a:r>
              <a:rPr lang="ko-KR" altLang="en-US" sz="12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</a:t>
            </a:r>
            <a:endParaRPr lang="en-US" altLang="ko-KR" sz="12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AutoShape 15"/>
          <p:cNvSpPr>
            <a:spLocks noChangeArrowheads="1"/>
          </p:cNvSpPr>
          <p:nvPr/>
        </p:nvSpPr>
        <p:spPr bwMode="auto">
          <a:xfrm>
            <a:off x="2854246" y="6325010"/>
            <a:ext cx="1895905" cy="1343334"/>
          </a:xfrm>
          <a:prstGeom prst="foldedCorner">
            <a:avLst>
              <a:gd name="adj" fmla="val 125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marL="90488" indent="-90488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latinLnBrk="0">
              <a:lnSpc>
                <a:spcPct val="95000"/>
              </a:lnSpc>
            </a:pPr>
            <a:endParaRPr lang="en-US" altLang="ko-KR" sz="1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lnSpc>
                <a:spcPct val="95000"/>
              </a:lnSpc>
            </a:pP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lnSpc>
                <a:spcPct val="95000"/>
              </a:lnSpc>
            </a:pP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표준화를 통한 원활한 </a:t>
            </a:r>
            <a:endParaRPr lang="en-US" altLang="ko-KR" sz="1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lnSpc>
                <a:spcPct val="95000"/>
              </a:lnSpc>
            </a:pP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수금관리 </a:t>
            </a:r>
            <a:endParaRPr lang="en-US" altLang="ko-KR" sz="1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lnSpc>
                <a:spcPct val="95000"/>
              </a:lnSpc>
            </a:pP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lnSpc>
                <a:spcPct val="95000"/>
              </a:lnSpc>
            </a:pPr>
            <a:r>
              <a:rPr lang="ko-KR" altLang="en-US" sz="1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기반의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 system</a:t>
            </a:r>
          </a:p>
          <a:p>
            <a:pPr algn="ctr" latinLnBrk="0">
              <a:lnSpc>
                <a:spcPct val="95000"/>
              </a:lnSpc>
            </a:pP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lnSpc>
                <a:spcPct val="95000"/>
              </a:lnSpc>
            </a:pP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수기 기입된 판매데이터</a:t>
            </a:r>
            <a:endParaRPr lang="en-US" altLang="ko-KR" sz="1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lnSpc>
                <a:spcPct val="95000"/>
              </a:lnSpc>
            </a:pP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무늬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날짜 코드화</a:t>
            </a:r>
            <a:endParaRPr lang="en-US" altLang="ko-KR" sz="1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lnSpc>
                <a:spcPct val="95000"/>
              </a:lnSpc>
            </a:pP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AutoShape 10"/>
          <p:cNvSpPr>
            <a:spLocks noChangeArrowheads="1"/>
          </p:cNvSpPr>
          <p:nvPr/>
        </p:nvSpPr>
        <p:spPr bwMode="auto">
          <a:xfrm>
            <a:off x="5120521" y="6285963"/>
            <a:ext cx="1692855" cy="771775"/>
          </a:xfrm>
          <a:prstGeom prst="roundRect">
            <a:avLst>
              <a:gd name="adj" fmla="val 4537"/>
            </a:avLst>
          </a:prstGeom>
          <a:solidFill>
            <a:srgbClr val="F6D548"/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lvl1pPr marL="90488" indent="-90488"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indent="0" latinLnBrk="0">
              <a:lnSpc>
                <a:spcPct val="120000"/>
              </a:lnSpc>
            </a:pP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효율성 증대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latinLnBrk="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체계적인 매출관리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89146" y="4614441"/>
            <a:ext cx="5060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개선사항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4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36455" y="1092466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33056" y="704142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A.0 </a:t>
            </a:r>
            <a:r>
              <a:rPr lang="ko-KR" altLang="en-US" sz="1600" dirty="0"/>
              <a:t>사업 배경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8681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92195" y="8554535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200" b="1" spc="-150" dirty="0">
                <a:latin typeface="굴림" pitchFamily="50" charset="-127"/>
                <a:ea typeface="굴림" pitchFamily="50" charset="-127"/>
              </a:rPr>
              <a:t>참고 </a:t>
            </a:r>
            <a:r>
              <a:rPr lang="en-US" altLang="ko-KR" sz="1200" b="1" spc="-150" dirty="0">
                <a:latin typeface="굴림" pitchFamily="50" charset="-127"/>
                <a:ea typeface="굴림" pitchFamily="50" charset="-127"/>
              </a:rPr>
              <a:t>&amp; </a:t>
            </a:r>
            <a:r>
              <a:rPr lang="ko-KR" altLang="en-US" sz="1200" b="1" spc="-150" dirty="0">
                <a:latin typeface="굴림" pitchFamily="50" charset="-127"/>
                <a:ea typeface="굴림" pitchFamily="50" charset="-127"/>
              </a:rPr>
              <a:t>출처 </a:t>
            </a:r>
            <a:r>
              <a:rPr lang="en-US" altLang="ko-KR" sz="1200" b="1" spc="-150" dirty="0">
                <a:latin typeface="굴림" pitchFamily="50" charset="-127"/>
                <a:ea typeface="굴림" pitchFamily="50" charset="-127"/>
              </a:rPr>
              <a:t>:  </a:t>
            </a:r>
            <a:r>
              <a:rPr lang="ko-KR" altLang="en-US" sz="1200" dirty="0"/>
              <a:t>동대문 의류 소매상권의 공급사슬구조 변화에 관한 연구 </a:t>
            </a:r>
            <a:endParaRPr lang="en-US" altLang="ko-KR" sz="1200" dirty="0"/>
          </a:p>
          <a:p>
            <a:pPr fontAlgn="base"/>
            <a:r>
              <a:rPr lang="en-US" altLang="ko-KR" sz="1200" dirty="0"/>
              <a:t>2015 </a:t>
            </a:r>
            <a:r>
              <a:rPr lang="ko-KR" altLang="en-US" sz="1200" dirty="0"/>
              <a:t>년 </a:t>
            </a:r>
            <a:r>
              <a:rPr lang="en-US" altLang="ko-KR" sz="1200" dirty="0"/>
              <a:t>2 </a:t>
            </a:r>
            <a:r>
              <a:rPr lang="ko-KR" altLang="en-US" sz="1200" dirty="0"/>
              <a:t>월</a:t>
            </a:r>
            <a:r>
              <a:rPr lang="en-US" altLang="ko-KR" sz="1200" dirty="0"/>
              <a:t> </a:t>
            </a:r>
            <a:r>
              <a:rPr lang="ko-KR" altLang="en-US" sz="1200" dirty="0"/>
              <a:t>서울대학교 환경대학원 설  민  석</a:t>
            </a:r>
          </a:p>
          <a:p>
            <a:pPr fontAlgn="base"/>
            <a:endParaRPr lang="ko-KR" altLang="en-US" sz="12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8554535"/>
            <a:ext cx="6858000" cy="0"/>
          </a:xfrm>
          <a:prstGeom prst="line">
            <a:avLst/>
          </a:prstGeom>
          <a:ln w="635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91203" y="1691680"/>
            <a:ext cx="621260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b="1" dirty="0"/>
              <a:t>규모적인 면에서 동대문 상권의 특징</a:t>
            </a:r>
            <a:endParaRPr lang="en-US" altLang="ko-KR" sz="1200" b="1" dirty="0"/>
          </a:p>
          <a:p>
            <a:pPr fontAlgn="base"/>
            <a:r>
              <a:rPr lang="ko-KR" altLang="en-US" sz="1200" dirty="0"/>
              <a:t>동대문 의류 상권은 통상적으로 종로 </a:t>
            </a:r>
            <a:r>
              <a:rPr lang="en-US" altLang="ko-KR" sz="1200" dirty="0"/>
              <a:t>5</a:t>
            </a:r>
            <a:r>
              <a:rPr lang="ko-KR" altLang="en-US" sz="1200" dirty="0"/>
              <a:t>가 광장시장에서 청계 </a:t>
            </a:r>
            <a:r>
              <a:rPr lang="en-US" altLang="ko-KR" sz="1200" dirty="0"/>
              <a:t>8</a:t>
            </a:r>
            <a:r>
              <a:rPr lang="ko-KR" altLang="en-US" sz="1200" dirty="0"/>
              <a:t>가 신설종합시장까지 약 </a:t>
            </a:r>
            <a:r>
              <a:rPr lang="en-US" altLang="ko-KR" sz="1200" dirty="0"/>
              <a:t>2km </a:t>
            </a:r>
            <a:r>
              <a:rPr lang="ko-KR" altLang="en-US" sz="1200" dirty="0"/>
              <a:t>이내의 지역을 지칭한다</a:t>
            </a:r>
            <a:r>
              <a:rPr lang="en-US" altLang="ko-KR" sz="1200" dirty="0"/>
              <a:t>. </a:t>
            </a:r>
          </a:p>
          <a:p>
            <a:pPr fontAlgn="base"/>
            <a:r>
              <a:rPr lang="ko-KR" altLang="en-US" sz="1200" dirty="0"/>
              <a:t>상가 건물은 </a:t>
            </a:r>
            <a:r>
              <a:rPr lang="en-US" altLang="ko-KR" sz="1200" dirty="0"/>
              <a:t>34</a:t>
            </a:r>
            <a:r>
              <a:rPr lang="ko-KR" altLang="en-US" sz="1200" dirty="0"/>
              <a:t>개에 이르며</a:t>
            </a:r>
            <a:r>
              <a:rPr lang="en-US" altLang="ko-KR" sz="1200" dirty="0"/>
              <a:t>, </a:t>
            </a:r>
            <a:r>
              <a:rPr lang="ko-KR" altLang="en-US" sz="1200" dirty="0" err="1"/>
              <a:t>점포수는</a:t>
            </a:r>
            <a:r>
              <a:rPr lang="ko-KR" altLang="en-US" sz="1200" dirty="0"/>
              <a:t> 약 </a:t>
            </a:r>
            <a:r>
              <a:rPr lang="en-US" altLang="ko-KR" sz="1200" dirty="0"/>
              <a:t>38000</a:t>
            </a:r>
            <a:r>
              <a:rPr lang="ko-KR" altLang="en-US" sz="1200" dirty="0"/>
              <a:t>개로 </a:t>
            </a:r>
            <a:r>
              <a:rPr lang="en-US" altLang="ko-KR" sz="1200" dirty="0"/>
              <a:t>1</a:t>
            </a:r>
            <a:r>
              <a:rPr lang="ko-KR" altLang="en-US" sz="1200" dirty="0"/>
              <a:t>일 유동인구가 </a:t>
            </a:r>
            <a:r>
              <a:rPr lang="en-US" altLang="ko-KR" sz="1200" dirty="0"/>
              <a:t>100</a:t>
            </a:r>
            <a:r>
              <a:rPr lang="ko-KR" altLang="en-US" sz="1200" dirty="0"/>
              <a:t>만 명에 이</a:t>
            </a:r>
          </a:p>
          <a:p>
            <a:pPr fontAlgn="base"/>
            <a:r>
              <a:rPr lang="ko-KR" altLang="en-US" sz="1200" dirty="0" err="1"/>
              <a:t>르고</a:t>
            </a:r>
            <a:r>
              <a:rPr lang="ko-KR" altLang="en-US" sz="1200" dirty="0"/>
              <a:t> 있다</a:t>
            </a:r>
            <a:r>
              <a:rPr lang="en-US" altLang="ko-KR" sz="1200" dirty="0"/>
              <a:t>. </a:t>
            </a:r>
            <a:r>
              <a:rPr lang="ko-KR" altLang="en-US" sz="1200" dirty="0"/>
              <a:t>총 </a:t>
            </a:r>
            <a:r>
              <a:rPr lang="en-US" altLang="ko-KR" sz="1200" dirty="0"/>
              <a:t>3</a:t>
            </a:r>
            <a:r>
              <a:rPr lang="ko-KR" altLang="en-US" sz="1200" dirty="0"/>
              <a:t>만여 개의 점포가 집적되어 있는 동대문시장은 전국을 대상으로 하는 중앙 의류도매산지로 내 의류시장의 </a:t>
            </a:r>
            <a:r>
              <a:rPr lang="en-US" altLang="ko-KR" sz="1200" dirty="0"/>
              <a:t>30% </a:t>
            </a:r>
            <a:r>
              <a:rPr lang="ko-KR" altLang="en-US" sz="1200" dirty="0"/>
              <a:t>이상을</a:t>
            </a:r>
            <a:r>
              <a:rPr lang="en-US" altLang="ko-KR" sz="1200" dirty="0"/>
              <a:t>, </a:t>
            </a:r>
            <a:r>
              <a:rPr lang="ko-KR" altLang="en-US" sz="1200" dirty="0"/>
              <a:t>서울지역 의류시장의 </a:t>
            </a:r>
            <a:r>
              <a:rPr lang="en-US" altLang="ko-KR" sz="1200" dirty="0"/>
              <a:t>50% </a:t>
            </a:r>
            <a:r>
              <a:rPr lang="ko-KR" altLang="en-US" sz="1200" dirty="0"/>
              <a:t>가까이를 차지하고 있는 패션산업 </a:t>
            </a:r>
            <a:r>
              <a:rPr lang="ko-KR" altLang="en-US" sz="1200" dirty="0" err="1"/>
              <a:t>집적지이다</a:t>
            </a:r>
            <a:r>
              <a:rPr lang="en-US" altLang="ko-KR" sz="1200" dirty="0"/>
              <a:t>. </a:t>
            </a:r>
          </a:p>
          <a:p>
            <a:pPr fontAlgn="base"/>
            <a:r>
              <a:rPr lang="ko-KR" altLang="en-US" sz="1200" dirty="0"/>
              <a:t>동대문시장의 연간매출액은 </a:t>
            </a:r>
            <a:r>
              <a:rPr lang="en-US" altLang="ko-KR" sz="1200" dirty="0"/>
              <a:t>10</a:t>
            </a:r>
            <a:r>
              <a:rPr lang="ko-KR" altLang="en-US" sz="1200" dirty="0"/>
              <a:t>조원이 넘고 있으며</a:t>
            </a:r>
            <a:r>
              <a:rPr lang="en-US" altLang="ko-KR" sz="1200" dirty="0"/>
              <a:t>, </a:t>
            </a:r>
            <a:r>
              <a:rPr lang="ko-KR" altLang="en-US" sz="1200" dirty="0"/>
              <a:t>외국인 의류구매 규모는 연간 </a:t>
            </a:r>
            <a:r>
              <a:rPr lang="en-US" altLang="ko-KR" sz="1200" dirty="0"/>
              <a:t>30</a:t>
            </a:r>
            <a:r>
              <a:rPr lang="ko-KR" altLang="en-US" sz="1200" dirty="0"/>
              <a:t>억 달러 정도이다</a:t>
            </a:r>
            <a:r>
              <a:rPr lang="en-US" altLang="ko-KR" sz="1200" dirty="0"/>
              <a:t>. </a:t>
            </a:r>
            <a:r>
              <a:rPr lang="ko-KR" altLang="en-US" sz="1200" dirty="0"/>
              <a:t>특히</a:t>
            </a:r>
            <a:r>
              <a:rPr lang="en-US" altLang="ko-KR" sz="1200" dirty="0"/>
              <a:t>, </a:t>
            </a:r>
            <a:r>
              <a:rPr lang="ko-KR" altLang="en-US" sz="1200" dirty="0"/>
              <a:t>우리나라를 찾는 외국인 관광객 중 </a:t>
            </a:r>
            <a:r>
              <a:rPr lang="en-US" altLang="ko-KR" sz="1200" dirty="0"/>
              <a:t>50%</a:t>
            </a:r>
            <a:r>
              <a:rPr lang="ko-KR" altLang="en-US" sz="1200" dirty="0"/>
              <a:t>이상이 동대문시장을 즐겨 찾고 있으며</a:t>
            </a:r>
            <a:r>
              <a:rPr lang="en-US" altLang="ko-KR" sz="1200" dirty="0"/>
              <a:t>, </a:t>
            </a:r>
            <a:r>
              <a:rPr lang="ko-KR" altLang="en-US" sz="1200" dirty="0"/>
              <a:t>동대문시장 외화 매입실적은 </a:t>
            </a:r>
            <a:r>
              <a:rPr lang="en-US" altLang="ko-KR" sz="1200" dirty="0"/>
              <a:t>30</a:t>
            </a:r>
            <a:r>
              <a:rPr lang="ko-KR" altLang="en-US" sz="1200" dirty="0"/>
              <a:t>억 달러를 상회하고 있는 것으로 조사되고 있다</a:t>
            </a:r>
            <a:r>
              <a:rPr lang="en-US" altLang="ko-KR" sz="1200" dirty="0"/>
              <a:t>.  (</a:t>
            </a:r>
            <a:r>
              <a:rPr lang="ko-KR" altLang="en-US" sz="1200" dirty="0"/>
              <a:t>동대문패션타운 </a:t>
            </a:r>
            <a:r>
              <a:rPr lang="ko-KR" altLang="en-US" sz="1200" dirty="0" err="1"/>
              <a:t>관광특구협의회</a:t>
            </a:r>
            <a:r>
              <a:rPr lang="en-US" altLang="ko-KR" sz="1200" dirty="0"/>
              <a:t>, 2013)</a:t>
            </a:r>
            <a:endParaRPr lang="ko-KR" altLang="en-US" sz="1200" dirty="0"/>
          </a:p>
          <a:p>
            <a:pPr fontAlgn="base"/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32656" y="1178332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A.0 .1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사업 배경 선정 이유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55433512" descr="EMB00002ad8292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86" y="4572000"/>
            <a:ext cx="5688632" cy="315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2656" y="4111612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동대문 의류 상권 구조도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661248" y="8688222"/>
            <a:ext cx="95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-3Page-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52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" name="직사각형 1"/>
          <p:cNvSpPr/>
          <p:nvPr/>
        </p:nvSpPr>
        <p:spPr>
          <a:xfrm>
            <a:off x="1886595" y="2685651"/>
            <a:ext cx="1349883" cy="1295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ERP System</a:t>
            </a:r>
            <a:endParaRPr lang="ko-KR" altLang="en-US" sz="2000" dirty="0"/>
          </a:p>
        </p:txBody>
      </p:sp>
      <p:sp>
        <p:nvSpPr>
          <p:cNvPr id="120" name="직사각형 119"/>
          <p:cNvSpPr/>
          <p:nvPr/>
        </p:nvSpPr>
        <p:spPr>
          <a:xfrm>
            <a:off x="5209504" y="2746831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재고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5209504" y="3735406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물류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116632" y="3120643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</a:t>
            </a:r>
          </a:p>
        </p:txBody>
      </p:sp>
      <p:sp>
        <p:nvSpPr>
          <p:cNvPr id="54" name="모서리가 둥근 직사각형 70"/>
          <p:cNvSpPr/>
          <p:nvPr/>
        </p:nvSpPr>
        <p:spPr>
          <a:xfrm>
            <a:off x="2202199" y="2025976"/>
            <a:ext cx="2026255" cy="471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Cloud ERP System(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구매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-49Page-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3356992" y="4932040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영업</a:t>
            </a:r>
            <a:endParaRPr lang="ko-KR" altLang="en-US" dirty="0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041559"/>
              </p:ext>
            </p:extLst>
          </p:nvPr>
        </p:nvGraphicFramePr>
        <p:xfrm>
          <a:off x="1" y="5520573"/>
          <a:ext cx="5589239" cy="3654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552"/>
                <a:gridCol w="42896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2415"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/>
                </a:tc>
              </a:tr>
              <a:tr h="6022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구매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거래처의 주문을 관리하고 공급업체에게 상품을 주문하며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정확하고 계획적인 주문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발주관리 업무를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11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재고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 재고량을 관리하며 필요 재고량을 확인하고 주문 물품을 파악관리</a:t>
                      </a:r>
                      <a:r>
                        <a:rPr lang="ko-KR" altLang="en-US" sz="1200" baseline="0" dirty="0" smtClean="0"/>
                        <a:t> 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11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물류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외부 물류 업체 </a:t>
                      </a:r>
                      <a:r>
                        <a:rPr lang="en-US" altLang="ko-KR" sz="1200" dirty="0" smtClean="0"/>
                        <a:t>API</a:t>
                      </a:r>
                      <a:r>
                        <a:rPr lang="ko-KR" altLang="en-US" sz="1200" dirty="0" smtClean="0"/>
                        <a:t>와 연동을 통한 체계적인 물류 프로세스를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411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영업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거래처와의 계약 수립 </a:t>
                      </a:r>
                      <a:r>
                        <a:rPr lang="ko-KR" altLang="en-US" sz="1200" dirty="0" smtClean="0"/>
                        <a:t>고객 데이터 관리 와 상품 데이터 축적</a:t>
                      </a:r>
                      <a:r>
                        <a:rPr lang="ko-KR" altLang="en-US" sz="1200" baseline="0" dirty="0" smtClean="0"/>
                        <a:t> 등을 관리한다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11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재고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 재고량을 관리하며 필요 재고량을 확인하고 주문 물품을 파악관리</a:t>
                      </a:r>
                      <a:r>
                        <a:rPr lang="ko-KR" altLang="en-US" sz="1200" baseline="0" dirty="0" smtClean="0"/>
                        <a:t> 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</a:tr>
              <a:tr h="647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ERP</a:t>
                      </a:r>
                    </a:p>
                    <a:p>
                      <a:pPr latinLnBrk="1"/>
                      <a:r>
                        <a:rPr lang="en-US" altLang="ko-KR" sz="2000" dirty="0" err="1" smtClean="0"/>
                        <a:t>Systen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모든  부서를 통합적으로 연계 관리한다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4" name="직선 화살표 연결선 63"/>
          <p:cNvCxnSpPr/>
          <p:nvPr/>
        </p:nvCxnSpPr>
        <p:spPr>
          <a:xfrm rot="900000" flipH="1">
            <a:off x="3303306" y="3575626"/>
            <a:ext cx="1822135" cy="47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rot="900000" flipV="1">
            <a:off x="3351437" y="3708703"/>
            <a:ext cx="1774640" cy="47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rot="3600000" flipH="1">
            <a:off x="2649938" y="4203367"/>
            <a:ext cx="850039" cy="35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rot="3600000" flipV="1">
            <a:off x="2685399" y="4427767"/>
            <a:ext cx="827884" cy="35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rot="900000" flipH="1">
            <a:off x="3303306" y="2591142"/>
            <a:ext cx="1822135" cy="47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rot="900000" flipV="1">
            <a:off x="3351437" y="2724219"/>
            <a:ext cx="1774640" cy="47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90579" y="3419872"/>
            <a:ext cx="10061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주문관리</a:t>
            </a:r>
            <a:endParaRPr lang="ko-KR" altLang="en-US" sz="1500" dirty="0"/>
          </a:p>
        </p:txBody>
      </p:sp>
      <p:sp>
        <p:nvSpPr>
          <p:cNvPr id="78" name="TextBox 77"/>
          <p:cNvSpPr txBox="1"/>
          <p:nvPr/>
        </p:nvSpPr>
        <p:spPr>
          <a:xfrm>
            <a:off x="197021" y="4611484"/>
            <a:ext cx="9997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발주관리</a:t>
            </a:r>
            <a:endParaRPr lang="ko-KR" altLang="en-US" sz="1500" dirty="0"/>
          </a:p>
        </p:txBody>
      </p:sp>
      <p:cxnSp>
        <p:nvCxnSpPr>
          <p:cNvPr id="5" name="직선 화살표 연결선 4"/>
          <p:cNvCxnSpPr>
            <a:stCxn id="3" idx="2"/>
            <a:endCxn id="78" idx="0"/>
          </p:cNvCxnSpPr>
          <p:nvPr/>
        </p:nvCxnSpPr>
        <p:spPr>
          <a:xfrm>
            <a:off x="693666" y="3743037"/>
            <a:ext cx="3221" cy="8684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1367904" y="3131840"/>
            <a:ext cx="404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rot="10800000">
            <a:off x="1367904" y="3284240"/>
            <a:ext cx="404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83" name="왼쪽/오른쪽 화살표 82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6632" y="5646535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2708919" y="5646535"/>
            <a:ext cx="183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Description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731621" y="3753095"/>
            <a:ext cx="915813" cy="818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제품정보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r>
              <a:rPr lang="ko-KR" altLang="en-US" sz="1200" b="1" dirty="0" smtClean="0"/>
              <a:t>견적정보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r>
              <a:rPr lang="ko-KR" altLang="en-US" sz="1200" b="1" dirty="0" smtClean="0"/>
              <a:t>계약정보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r>
              <a:rPr lang="ko-KR" altLang="en-US" sz="1200" b="1" dirty="0" smtClean="0"/>
              <a:t>기준정보</a:t>
            </a:r>
            <a:endParaRPr lang="ko-KR" altLang="en-US" sz="1200" b="1" dirty="0"/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1988840" y="4158327"/>
            <a:ext cx="0" cy="679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rot="10800000">
            <a:off x="2204864" y="4139952"/>
            <a:ext cx="0" cy="679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1516631" y="4942982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재무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1988840" y="1323587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3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83" name="왼쪽/오른쪽 화살표 82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718" y="1954781"/>
            <a:ext cx="5203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 분해도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기능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1.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구매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4155" y="3225160"/>
            <a:ext cx="719885" cy="8770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-27384" y="3482588"/>
            <a:ext cx="121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구매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994042" y="3603049"/>
            <a:ext cx="23808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224273" y="3038549"/>
            <a:ext cx="23808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224272" y="4139952"/>
            <a:ext cx="23808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412776" y="2853883"/>
            <a:ext cx="108392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274815" y="2926849"/>
            <a:ext cx="1218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1</a:t>
            </a:r>
            <a:r>
              <a:rPr lang="en-US" altLang="ko-KR" sz="1200" b="1" dirty="0" smtClean="0"/>
              <a:t>.1 </a:t>
            </a:r>
            <a:r>
              <a:rPr lang="ko-KR" altLang="en-US" sz="1200" b="1" dirty="0" smtClean="0"/>
              <a:t>주문관리</a:t>
            </a:r>
            <a:endParaRPr lang="ko-KR" altLang="en-US" sz="1200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1306572" y="3923928"/>
            <a:ext cx="1218081" cy="369332"/>
            <a:chOff x="1306572" y="4355976"/>
            <a:chExt cx="1218081" cy="369332"/>
          </a:xfrm>
        </p:grpSpPr>
        <p:sp>
          <p:nvSpPr>
            <p:cNvPr id="48" name="직사각형 47"/>
            <p:cNvSpPr/>
            <p:nvPr/>
          </p:nvSpPr>
          <p:spPr>
            <a:xfrm>
              <a:off x="1412776" y="4355976"/>
              <a:ext cx="1083926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306572" y="4415386"/>
              <a:ext cx="12180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1</a:t>
              </a:r>
              <a:r>
                <a:rPr lang="en-US" altLang="ko-KR" sz="1200" b="1" dirty="0" smtClean="0"/>
                <a:t>.2 </a:t>
              </a:r>
              <a:r>
                <a:rPr lang="ko-KR" altLang="en-US" sz="1200" b="1" dirty="0" smtClean="0"/>
                <a:t>발주관리</a:t>
              </a:r>
              <a:endParaRPr lang="ko-KR" altLang="en-US" sz="1200" b="1" dirty="0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1408970" y="2422049"/>
            <a:ext cx="1083926" cy="339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F</a:t>
            </a:r>
            <a:r>
              <a:rPr lang="en-US" altLang="ko-KR" sz="1200" b="1" dirty="0" smtClean="0"/>
              <a:t>unction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534783" y="2422049"/>
            <a:ext cx="4127632" cy="339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Description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534783" y="2804598"/>
            <a:ext cx="4127632" cy="96134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866026" y="5993257"/>
            <a:ext cx="1693298" cy="501060"/>
            <a:chOff x="2827176" y="3551691"/>
            <a:chExt cx="1693298" cy="501060"/>
          </a:xfrm>
        </p:grpSpPr>
        <p:sp>
          <p:nvSpPr>
            <p:cNvPr id="61" name="직사각형 60"/>
            <p:cNvSpPr/>
            <p:nvPr/>
          </p:nvSpPr>
          <p:spPr>
            <a:xfrm>
              <a:off x="2827176" y="3551691"/>
              <a:ext cx="1693298" cy="5010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950701" y="3617554"/>
              <a:ext cx="144624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/>
                <a:t>1. </a:t>
              </a:r>
              <a:r>
                <a:rPr lang="ko-KR" altLang="en-US" dirty="0" smtClean="0"/>
                <a:t>구매</a:t>
              </a:r>
              <a:endParaRPr lang="ko-KR" altLang="en-US" dirty="0"/>
            </a:p>
          </p:txBody>
        </p:sp>
      </p:grpSp>
      <p:cxnSp>
        <p:nvCxnSpPr>
          <p:cNvPr id="63" name="직선 연결선 62"/>
          <p:cNvCxnSpPr/>
          <p:nvPr/>
        </p:nvCxnSpPr>
        <p:spPr>
          <a:xfrm flipV="1">
            <a:off x="1788246" y="6795530"/>
            <a:ext cx="1857920" cy="819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1788246" y="6803721"/>
            <a:ext cx="0" cy="38918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2774895" y="7124074"/>
            <a:ext cx="1728004" cy="369332"/>
            <a:chOff x="4268779" y="3053054"/>
            <a:chExt cx="2514772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8" name="직사각형 67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285388" y="3086446"/>
              <a:ext cx="248155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1.2 </a:t>
              </a:r>
              <a:r>
                <a:rPr lang="ko-KR" altLang="en-US" sz="1600" b="1" dirty="0" smtClean="0"/>
                <a:t>발주관리</a:t>
              </a:r>
              <a:endParaRPr lang="ko-KR" altLang="en-US" sz="1600" b="1" dirty="0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2774895" y="7543339"/>
            <a:ext cx="1728004" cy="369332"/>
            <a:chOff x="4268779" y="3053054"/>
            <a:chExt cx="2514772" cy="369332"/>
          </a:xfrm>
          <a:noFill/>
        </p:grpSpPr>
        <p:sp>
          <p:nvSpPr>
            <p:cNvPr id="71" name="직사각형 70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11072" y="3094798"/>
              <a:ext cx="242570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 b="1" dirty="0"/>
            </a:p>
          </p:txBody>
        </p:sp>
      </p:grpSp>
      <p:cxnSp>
        <p:nvCxnSpPr>
          <p:cNvPr id="91" name="직선 연결선 90"/>
          <p:cNvCxnSpPr/>
          <p:nvPr/>
        </p:nvCxnSpPr>
        <p:spPr>
          <a:xfrm flipV="1">
            <a:off x="3646166" y="6795530"/>
            <a:ext cx="0" cy="32451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110"/>
          <p:cNvGrpSpPr/>
          <p:nvPr/>
        </p:nvGrpSpPr>
        <p:grpSpPr>
          <a:xfrm>
            <a:off x="2782047" y="7957496"/>
            <a:ext cx="1728004" cy="369332"/>
            <a:chOff x="4268779" y="3053054"/>
            <a:chExt cx="2514772" cy="369332"/>
          </a:xfrm>
          <a:noFill/>
        </p:grpSpPr>
        <p:sp>
          <p:nvSpPr>
            <p:cNvPr id="112" name="직사각형 111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311072" y="3094798"/>
              <a:ext cx="242570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 b="1" dirty="0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857551" y="7121994"/>
            <a:ext cx="1750126" cy="373959"/>
            <a:chOff x="4236585" y="3053054"/>
            <a:chExt cx="2546966" cy="37395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5" name="직사각형 114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236585" y="3088459"/>
              <a:ext cx="2328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1.1 </a:t>
              </a:r>
              <a:r>
                <a:rPr lang="ko-KR" altLang="en-US" sz="1600" b="1" dirty="0" smtClean="0"/>
                <a:t>주문관리</a:t>
              </a:r>
              <a:endParaRPr lang="ko-KR" altLang="en-US" sz="1600" b="1" dirty="0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879672" y="7543339"/>
            <a:ext cx="1728004" cy="369332"/>
            <a:chOff x="4268779" y="3053054"/>
            <a:chExt cx="2514772" cy="369332"/>
          </a:xfrm>
          <a:noFill/>
        </p:grpSpPr>
        <p:sp>
          <p:nvSpPr>
            <p:cNvPr id="118" name="직사각형 117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11072" y="3094798"/>
              <a:ext cx="242570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 b="1" dirty="0"/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886824" y="7957496"/>
            <a:ext cx="1728004" cy="369332"/>
            <a:chOff x="4268779" y="3053054"/>
            <a:chExt cx="2514772" cy="369332"/>
          </a:xfrm>
          <a:noFill/>
        </p:grpSpPr>
        <p:sp>
          <p:nvSpPr>
            <p:cNvPr id="124" name="직사각형 123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311072" y="3094798"/>
              <a:ext cx="242570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 b="1" dirty="0"/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-44799" y="5324528"/>
            <a:ext cx="301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분해도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1.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구매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9177" y="2849895"/>
            <a:ext cx="40275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거래처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소매</a:t>
            </a:r>
            <a:r>
              <a:rPr lang="en-US" altLang="ko-KR" sz="1300" dirty="0" smtClean="0"/>
              <a:t>)</a:t>
            </a:r>
            <a:r>
              <a:rPr lang="ko-KR" altLang="en-US" sz="1300" dirty="0" smtClean="0"/>
              <a:t>로 부터의 </a:t>
            </a:r>
            <a:r>
              <a:rPr lang="ko-KR" altLang="en-US" sz="1300" dirty="0" smtClean="0"/>
              <a:t>주문을 관리하는 프로세스로 </a:t>
            </a:r>
            <a:r>
              <a:rPr lang="ko-KR" altLang="en-US" sz="1300" dirty="0" smtClean="0"/>
              <a:t>거래처로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소매</a:t>
            </a:r>
            <a:r>
              <a:rPr lang="en-US" altLang="ko-KR" sz="1300" dirty="0" smtClean="0"/>
              <a:t>)</a:t>
            </a:r>
            <a:r>
              <a:rPr lang="ko-KR" altLang="en-US" sz="1300" dirty="0" smtClean="0"/>
              <a:t>로 부터 </a:t>
            </a:r>
            <a:r>
              <a:rPr lang="ko-KR" altLang="en-US" sz="1300" dirty="0" smtClean="0"/>
              <a:t>들어온 주문 요청 정보를 확인하고 주문 처리 상태 등을 </a:t>
            </a:r>
            <a:r>
              <a:rPr lang="ko-KR" altLang="en-US" sz="1300" dirty="0" smtClean="0"/>
              <a:t>거래처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소매</a:t>
            </a:r>
            <a:r>
              <a:rPr lang="en-US" altLang="ko-KR" sz="1300" dirty="0" smtClean="0"/>
              <a:t>)</a:t>
            </a:r>
            <a:r>
              <a:rPr lang="ko-KR" altLang="en-US" sz="1300" dirty="0" smtClean="0"/>
              <a:t>에게 </a:t>
            </a:r>
            <a:r>
              <a:rPr lang="ko-KR" altLang="en-US" sz="1300" dirty="0" smtClean="0"/>
              <a:t>알리는 업무를 수행한다</a:t>
            </a:r>
            <a:endParaRPr lang="ko-KR" altLang="en-US" sz="13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2534783" y="3923928"/>
            <a:ext cx="4206585" cy="910272"/>
            <a:chOff x="2534783" y="4291087"/>
            <a:chExt cx="4206585" cy="910272"/>
          </a:xfrm>
        </p:grpSpPr>
        <p:sp>
          <p:nvSpPr>
            <p:cNvPr id="33" name="직사각형 32"/>
            <p:cNvSpPr/>
            <p:nvPr/>
          </p:nvSpPr>
          <p:spPr>
            <a:xfrm>
              <a:off x="2534783" y="4291087"/>
              <a:ext cx="4127632" cy="910272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49719" y="4317067"/>
              <a:ext cx="40916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공급업체로의 발주를 관리하는 프로세스로 </a:t>
              </a:r>
              <a:r>
                <a:rPr lang="ko-KR" altLang="en-US" sz="1200" dirty="0" smtClean="0"/>
                <a:t>재고량과 </a:t>
              </a:r>
              <a:r>
                <a:rPr lang="ko-KR" altLang="en-US" sz="1200" dirty="0" err="1" smtClean="0"/>
                <a:t>거래초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(</a:t>
              </a:r>
              <a:r>
                <a:rPr lang="ko-KR" altLang="en-US" sz="1200" dirty="0" smtClean="0"/>
                <a:t>소매</a:t>
              </a:r>
              <a:r>
                <a:rPr lang="en-US" altLang="ko-KR" sz="1200" dirty="0" smtClean="0"/>
                <a:t>)</a:t>
              </a:r>
              <a:r>
                <a:rPr lang="ko-KR" altLang="en-US" sz="1200" dirty="0" smtClean="0"/>
                <a:t>로부터의 주문량 </a:t>
              </a:r>
              <a:r>
                <a:rPr lang="ko-KR" altLang="en-US" sz="1200" dirty="0" smtClean="0"/>
                <a:t>바탕으로 </a:t>
              </a:r>
              <a:r>
                <a:rPr lang="ko-KR" altLang="en-US" sz="1200" dirty="0" err="1" smtClean="0"/>
                <a:t>발주량을</a:t>
              </a:r>
              <a:r>
                <a:rPr lang="ko-KR" altLang="en-US" sz="1200" dirty="0" smtClean="0"/>
                <a:t> 결정하고 발주 처리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발주 후 공급업체로부터 입고된 물품을 확인하는 등의 업무를 수행한다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15885" y="7554042"/>
            <a:ext cx="16391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1.1.1</a:t>
            </a:r>
            <a:r>
              <a:rPr lang="ko-KR" altLang="en-US" sz="1000" dirty="0" smtClean="0"/>
              <a:t>거래처별 요청접수</a:t>
            </a:r>
            <a:endParaRPr lang="ko-KR" altLang="en-US" sz="1000" dirty="0"/>
          </a:p>
        </p:txBody>
      </p:sp>
      <p:sp>
        <p:nvSpPr>
          <p:cNvPr id="128" name="TextBox 127"/>
          <p:cNvSpPr txBox="1"/>
          <p:nvPr/>
        </p:nvSpPr>
        <p:spPr>
          <a:xfrm>
            <a:off x="915885" y="7946020"/>
            <a:ext cx="1652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1.1.2</a:t>
            </a:r>
            <a:r>
              <a:rPr lang="ko-KR" altLang="en-US" sz="1000" dirty="0" smtClean="0"/>
              <a:t>거래처별 주문 정보확인</a:t>
            </a:r>
            <a:endParaRPr lang="ko-KR" altLang="en-US" sz="1000" dirty="0"/>
          </a:p>
        </p:txBody>
      </p:sp>
      <p:sp>
        <p:nvSpPr>
          <p:cNvPr id="129" name="TextBox 128"/>
          <p:cNvSpPr txBox="1"/>
          <p:nvPr/>
        </p:nvSpPr>
        <p:spPr>
          <a:xfrm>
            <a:off x="2780927" y="7554042"/>
            <a:ext cx="1762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1.2.1 </a:t>
            </a:r>
            <a:r>
              <a:rPr lang="ko-KR" altLang="en-US" sz="1000" dirty="0" err="1" smtClean="0"/>
              <a:t>발주량</a:t>
            </a:r>
            <a:r>
              <a:rPr lang="ko-KR" altLang="en-US" sz="1000" dirty="0" smtClean="0"/>
              <a:t> 결정 및 처리</a:t>
            </a:r>
            <a:endParaRPr lang="ko-KR" altLang="en-US" sz="1000" dirty="0"/>
          </a:p>
        </p:txBody>
      </p:sp>
      <p:sp>
        <p:nvSpPr>
          <p:cNvPr id="130" name="TextBox 129"/>
          <p:cNvSpPr txBox="1"/>
          <p:nvPr/>
        </p:nvSpPr>
        <p:spPr>
          <a:xfrm>
            <a:off x="2755963" y="8014037"/>
            <a:ext cx="1762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1.2.2 </a:t>
            </a:r>
            <a:r>
              <a:rPr lang="ko-KR" altLang="en-US" sz="1000" dirty="0" smtClean="0"/>
              <a:t>입고된 물품 확인</a:t>
            </a:r>
            <a:endParaRPr lang="ko-KR" altLang="en-US" sz="1000" dirty="0"/>
          </a:p>
        </p:txBody>
      </p:sp>
      <p:sp>
        <p:nvSpPr>
          <p:cNvPr id="54" name="타원 53"/>
          <p:cNvSpPr/>
          <p:nvPr/>
        </p:nvSpPr>
        <p:spPr>
          <a:xfrm>
            <a:off x="1988840" y="1323587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/>
          <p:cNvCxnSpPr/>
          <p:nvPr/>
        </p:nvCxnSpPr>
        <p:spPr>
          <a:xfrm flipH="1" flipV="1">
            <a:off x="1190697" y="3038549"/>
            <a:ext cx="33575" cy="106366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21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4" name="왼쪽/오른쪽 화살표 3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8823" y="1865865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1.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구매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–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주문관리 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022267"/>
              </p:ext>
            </p:extLst>
          </p:nvPr>
        </p:nvGraphicFramePr>
        <p:xfrm>
          <a:off x="54346" y="3563888"/>
          <a:ext cx="6727739" cy="149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42"/>
                <a:gridCol w="531219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주문접수 확인 처리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인터넷 주문을 통해 들어온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거래처로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소매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로 부터의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주문내역을 확인하고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시스템에 주문 접수 확인 처리를 한다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 2.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접수 확인 내역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     메일 발송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시스템을 통하여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거래처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소매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주문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접수 확인 처리 내역을 거래처에게 메일로 전송한다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672434"/>
              </p:ext>
            </p:extLst>
          </p:nvPr>
        </p:nvGraphicFramePr>
        <p:xfrm>
          <a:off x="57112" y="2740643"/>
          <a:ext cx="672497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거래처별 주문 요청 접수는 거래처로부터의 주문 요청을 접수하고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거래처에게 접수된 사항을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전달하는 프로세스이다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7917"/>
              </p:ext>
            </p:extLst>
          </p:nvPr>
        </p:nvGraphicFramePr>
        <p:xfrm>
          <a:off x="57112" y="2295111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구매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3" name="표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119972"/>
              </p:ext>
            </p:extLst>
          </p:nvPr>
        </p:nvGraphicFramePr>
        <p:xfrm>
          <a:off x="2314823" y="2276805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1.1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주문관리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096315"/>
              </p:ext>
            </p:extLst>
          </p:nvPr>
        </p:nvGraphicFramePr>
        <p:xfrm>
          <a:off x="4577222" y="2276805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90724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3494980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718360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1343124" y="2771253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1343124" y="3131840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7736" y="5539197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1.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구매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–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주문관리 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348017"/>
              </p:ext>
            </p:extLst>
          </p:nvPr>
        </p:nvGraphicFramePr>
        <p:xfrm>
          <a:off x="43259" y="7203896"/>
          <a:ext cx="6727739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517"/>
                <a:gridCol w="535822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3816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b="1" dirty="0" smtClean="0"/>
                        <a:t>1.</a:t>
                      </a:r>
                      <a:r>
                        <a:rPr lang="ko-KR" altLang="en-US" sz="1200" b="1" dirty="0" smtClean="0"/>
                        <a:t>거래처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소매</a:t>
                      </a:r>
                      <a:r>
                        <a:rPr lang="en-US" altLang="ko-KR" sz="1200" b="1" dirty="0" smtClean="0"/>
                        <a:t>)</a:t>
                      </a:r>
                      <a:r>
                        <a:rPr lang="ko-KR" altLang="en-US" sz="1200" b="1" dirty="0" smtClean="0"/>
                        <a:t>별 주문 내역 확인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시스템으로 주문 처리 확인 된 거래처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소매</a:t>
                      </a:r>
                      <a:r>
                        <a:rPr lang="en-US" altLang="ko-KR" sz="1200" b="1" dirty="0" smtClean="0"/>
                        <a:t>)</a:t>
                      </a:r>
                      <a:r>
                        <a:rPr lang="ko-KR" altLang="en-US" sz="1200" b="1" dirty="0" smtClean="0"/>
                        <a:t>별 주문 내역을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주문 내역 분류 및 확인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시스템을 통하여 구역별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smtClean="0"/>
                        <a:t>의류 품목별 주문량</a:t>
                      </a:r>
                      <a:r>
                        <a:rPr lang="ko-KR" altLang="en-US" sz="1200" b="1" baseline="0" dirty="0" smtClean="0"/>
                        <a:t> 정보를 추출하고 확인한다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605511"/>
              </p:ext>
            </p:extLst>
          </p:nvPr>
        </p:nvGraphicFramePr>
        <p:xfrm>
          <a:off x="46025" y="6413975"/>
          <a:ext cx="67249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072560"/>
              </p:ext>
            </p:extLst>
          </p:nvPr>
        </p:nvGraphicFramePr>
        <p:xfrm>
          <a:off x="46025" y="5968443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구매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3" name="표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50201"/>
              </p:ext>
            </p:extLst>
          </p:nvPr>
        </p:nvGraphicFramePr>
        <p:xfrm>
          <a:off x="2303736" y="5950137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1.1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주문관리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4" name="표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01442"/>
              </p:ext>
            </p:extLst>
          </p:nvPr>
        </p:nvGraphicFramePr>
        <p:xfrm>
          <a:off x="4566135" y="5950137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95" name="직사각형 94"/>
          <p:cNvSpPr/>
          <p:nvPr/>
        </p:nvSpPr>
        <p:spPr>
          <a:xfrm>
            <a:off x="1179637" y="5941076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3483893" y="5941076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5707273" y="5941076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1332037" y="6444585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1332037" y="6805172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18360" y="2267744"/>
            <a:ext cx="1080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1.1.1</a:t>
            </a:r>
            <a:r>
              <a:rPr lang="ko-KR" altLang="en-US" sz="1000" b="1" dirty="0"/>
              <a:t>거래처별 요청접수</a:t>
            </a:r>
          </a:p>
          <a:p>
            <a:endParaRPr lang="ko-KR" alt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5668567" y="5961339"/>
            <a:ext cx="1080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1.1.2</a:t>
            </a:r>
            <a:r>
              <a:rPr lang="ko-KR" altLang="en-US" sz="1000" b="1" dirty="0" smtClean="0"/>
              <a:t>거래처별 </a:t>
            </a:r>
            <a:r>
              <a:rPr lang="ko-KR" altLang="en-US" sz="1000" b="1" dirty="0" smtClean="0"/>
              <a:t>주문정보 확인</a:t>
            </a:r>
            <a:endParaRPr lang="ko-KR" altLang="en-US" sz="1000" b="1" dirty="0"/>
          </a:p>
          <a:p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1332037" y="6431467"/>
            <a:ext cx="7128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거래처별 주문 요청 접수는 거래처로부터의 주문 요청을 접수하고</a:t>
            </a:r>
            <a:r>
              <a:rPr lang="en-US" altLang="ko-KR" sz="1000" b="1" dirty="0"/>
              <a:t/>
            </a:r>
            <a:br>
              <a:rPr lang="en-US" altLang="ko-KR" sz="1000" b="1" dirty="0"/>
            </a:br>
            <a:r>
              <a:rPr lang="ko-KR" altLang="en-US" sz="1000" b="1" dirty="0"/>
              <a:t>거래처에게 접수된 사항을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전달하는 프로세스이다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</a:p>
          <a:p>
            <a:endParaRPr lang="ko-KR" alt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-531440" y="6848543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           1</a:t>
            </a:r>
            <a:r>
              <a:rPr lang="en-US" altLang="ko-KR" sz="1000" b="1" dirty="0"/>
              <a:t>. </a:t>
            </a:r>
            <a:r>
              <a:rPr lang="ko-KR" altLang="en-US" sz="1000" b="1" dirty="0" smtClean="0"/>
              <a:t>소매 거래처별 주문 내역 확인</a:t>
            </a:r>
            <a:r>
              <a:rPr lang="en-US" altLang="ko-KR" sz="1000" b="1" dirty="0" smtClean="0"/>
              <a:t>/ </a:t>
            </a:r>
            <a:r>
              <a:rPr lang="en-US" altLang="ko-KR" sz="1000" b="1" dirty="0"/>
              <a:t>2. </a:t>
            </a:r>
            <a:r>
              <a:rPr lang="ko-KR" altLang="en-US" sz="1000" b="1" dirty="0" smtClean="0"/>
              <a:t>주문  내역 분류 및 확인 </a:t>
            </a:r>
            <a:endParaRPr lang="ko-KR" altLang="en-US" sz="1000" b="1" dirty="0"/>
          </a:p>
          <a:p>
            <a:endParaRPr lang="ko-KR" alt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-531440" y="3190611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1. </a:t>
            </a:r>
            <a:r>
              <a:rPr lang="ko-KR" altLang="en-US" sz="1000" b="1" dirty="0"/>
              <a:t>주문 접수 확인 처리 </a:t>
            </a:r>
            <a:r>
              <a:rPr lang="en-US" altLang="ko-KR" sz="1000" b="1" dirty="0"/>
              <a:t>/ 2. </a:t>
            </a:r>
            <a:r>
              <a:rPr lang="ko-KR" altLang="en-US" sz="1000" b="1" dirty="0"/>
              <a:t>접수 확인 내역 메일 발송 </a:t>
            </a:r>
          </a:p>
          <a:p>
            <a:endParaRPr lang="ko-KR" altLang="en-US" sz="1000" dirty="0"/>
          </a:p>
        </p:txBody>
      </p:sp>
      <p:sp>
        <p:nvSpPr>
          <p:cNvPr id="35" name="타원 34"/>
          <p:cNvSpPr/>
          <p:nvPr/>
        </p:nvSpPr>
        <p:spPr>
          <a:xfrm>
            <a:off x="1988840" y="1323587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0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4" name="왼쪽/오른쪽 화살표 3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8823" y="1865865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1.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구매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–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주문관리 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114019"/>
              </p:ext>
            </p:extLst>
          </p:nvPr>
        </p:nvGraphicFramePr>
        <p:xfrm>
          <a:off x="54346" y="3563888"/>
          <a:ext cx="6727739" cy="1666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42"/>
                <a:gridCol w="531219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주문등록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거래처로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소매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부터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 주문된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주문서 등록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54464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주문상태확인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거래처의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소매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의 주문서 상태 수정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삭제 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3.</a:t>
                      </a:r>
                      <a:r>
                        <a:rPr lang="ko-KR" altLang="en-US" b="1" dirty="0" smtClean="0"/>
                        <a:t>주문서 조회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/>
                        <a:t>거래처로 </a:t>
                      </a:r>
                      <a:r>
                        <a:rPr lang="ko-KR" altLang="en-US" b="1" dirty="0" err="1" smtClean="0"/>
                        <a:t>부터</a:t>
                      </a:r>
                      <a:r>
                        <a:rPr lang="ko-KR" altLang="en-US" b="1" dirty="0" smtClean="0"/>
                        <a:t> 주문된 주문서 조회</a:t>
                      </a:r>
                      <a:endParaRPr lang="ko-KR" alt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710433"/>
              </p:ext>
            </p:extLst>
          </p:nvPr>
        </p:nvGraphicFramePr>
        <p:xfrm>
          <a:off x="57112" y="2740643"/>
          <a:ext cx="672497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거래처별 주문서 관리 접수는 거래처로부터의 주문된 상품을 등록하고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주문 상태를 확인하는 프로세스이다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7112" y="2295111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구매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3" name="표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202191"/>
              </p:ext>
            </p:extLst>
          </p:nvPr>
        </p:nvGraphicFramePr>
        <p:xfrm>
          <a:off x="2314823" y="2276805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1.1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주문관리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4" name="표 83"/>
          <p:cNvGraphicFramePr>
            <a:graphicFrameLocks noGrp="1"/>
          </p:cNvGraphicFramePr>
          <p:nvPr>
            <p:extLst/>
          </p:nvPr>
        </p:nvGraphicFramePr>
        <p:xfrm>
          <a:off x="4577222" y="2276805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90724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3494980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718360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1343124" y="2771253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1343124" y="3131840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18360" y="2267744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1.1.1</a:t>
            </a:r>
            <a:r>
              <a:rPr lang="ko-KR" altLang="en-US" sz="1000" b="1" dirty="0" smtClean="0"/>
              <a:t>주문서 관리</a:t>
            </a:r>
            <a:endParaRPr lang="ko-KR" alt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-171400" y="3190611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1. </a:t>
            </a:r>
            <a:r>
              <a:rPr lang="ko-KR" altLang="en-US" sz="1000" b="1" dirty="0" smtClean="0"/>
              <a:t>주문서 작성 </a:t>
            </a:r>
            <a:r>
              <a:rPr lang="en-US" altLang="ko-KR" sz="1000" b="1" dirty="0" smtClean="0"/>
              <a:t>/ </a:t>
            </a:r>
            <a:r>
              <a:rPr lang="en-US" altLang="ko-KR" sz="1000" b="1" dirty="0"/>
              <a:t>2. </a:t>
            </a:r>
            <a:r>
              <a:rPr lang="ko-KR" altLang="en-US" sz="1000" b="1" dirty="0" smtClean="0"/>
              <a:t>주문서 조회 </a:t>
            </a:r>
            <a:r>
              <a:rPr lang="en-US" altLang="ko-KR" sz="1000" b="1" dirty="0" smtClean="0"/>
              <a:t>/ 3.</a:t>
            </a:r>
            <a:r>
              <a:rPr lang="ko-KR" altLang="en-US" sz="1000" b="1" dirty="0" smtClean="0"/>
              <a:t>주문서 수정 </a:t>
            </a:r>
            <a:r>
              <a:rPr lang="en-US" altLang="ko-KR" sz="1000" b="1" dirty="0" smtClean="0"/>
              <a:t>/ 4.</a:t>
            </a:r>
            <a:r>
              <a:rPr lang="ko-KR" altLang="en-US" sz="1000" b="1" dirty="0" smtClean="0"/>
              <a:t>주문서 삭제</a:t>
            </a:r>
            <a:endParaRPr lang="ko-KR" altLang="en-US" sz="1000" b="1" dirty="0"/>
          </a:p>
          <a:p>
            <a:endParaRPr lang="ko-KR" altLang="en-US" sz="1000" dirty="0"/>
          </a:p>
        </p:txBody>
      </p:sp>
      <p:sp>
        <p:nvSpPr>
          <p:cNvPr id="35" name="타원 34"/>
          <p:cNvSpPr/>
          <p:nvPr/>
        </p:nvSpPr>
        <p:spPr>
          <a:xfrm>
            <a:off x="1988840" y="1323587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84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4" name="왼쪽/오른쪽 화살표 3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8823" y="1865865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1.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구매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–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발주관리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252027"/>
              </p:ext>
            </p:extLst>
          </p:nvPr>
        </p:nvGraphicFramePr>
        <p:xfrm>
          <a:off x="54346" y="3530564"/>
          <a:ext cx="6727739" cy="122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42"/>
                <a:gridCol w="531219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300" b="1" dirty="0" err="1" smtClean="0">
                          <a:solidFill>
                            <a:schemeClr val="tx1"/>
                          </a:solidFill>
                        </a:rPr>
                        <a:t>발주량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 확인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현 재고량과 주문량을 바탕으로 시스템을 통해 계산한 후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3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1" baseline="0" dirty="0" err="1" smtClean="0">
                          <a:solidFill>
                            <a:schemeClr val="tx1"/>
                          </a:solidFill>
                        </a:rPr>
                        <a:t>발주량을</a:t>
                      </a: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 결정한다</a:t>
                      </a:r>
                      <a:r>
                        <a:rPr lang="en-US" altLang="ko-KR" sz="1300" b="1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  2. 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발주 처리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재무에서 발주 승인 후 </a:t>
                      </a: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해당 </a:t>
                      </a: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3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봉제공장</a:t>
                      </a:r>
                      <a:r>
                        <a:rPr lang="en-US" altLang="ko-KR" sz="13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공급업체에 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발주 한다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3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201485"/>
              </p:ext>
            </p:extLst>
          </p:nvPr>
        </p:nvGraphicFramePr>
        <p:xfrm>
          <a:off x="57112" y="2740643"/>
          <a:ext cx="67249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7112" y="2295111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구매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3" name="표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272006"/>
              </p:ext>
            </p:extLst>
          </p:nvPr>
        </p:nvGraphicFramePr>
        <p:xfrm>
          <a:off x="2314823" y="2276805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1.1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발주관리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4" name="표 83"/>
          <p:cNvGraphicFramePr>
            <a:graphicFrameLocks noGrp="1"/>
          </p:cNvGraphicFramePr>
          <p:nvPr/>
        </p:nvGraphicFramePr>
        <p:xfrm>
          <a:off x="4577222" y="2276805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90724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3494980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718360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1343124" y="2771253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1343124" y="3131840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7736" y="5539197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1.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구매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–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발주관리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15388"/>
              </p:ext>
            </p:extLst>
          </p:nvPr>
        </p:nvGraphicFramePr>
        <p:xfrm>
          <a:off x="43259" y="7203896"/>
          <a:ext cx="6727739" cy="1384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42"/>
                <a:gridCol w="531219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525656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물품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 smtClean="0"/>
                        <a:t>공급업체로부터 입고된 물품과 발주한 물품이 일치하는지 발주 정보와 거래명세서를 비교 확인한다</a:t>
                      </a:r>
                      <a:r>
                        <a:rPr lang="en-US" altLang="ko-KR" sz="1300" b="1" dirty="0" smtClean="0"/>
                        <a:t>.</a:t>
                      </a:r>
                      <a:r>
                        <a:rPr lang="ko-KR" altLang="en-US" sz="1300" b="1" dirty="0" smtClean="0"/>
                        <a:t> </a:t>
                      </a:r>
                      <a:endParaRPr lang="ko-KR" altLang="en-US" sz="13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입고 물품 확인 처리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입고 물품의 확인이 끝나면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3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확인 처리한다</a:t>
                      </a:r>
                      <a:r>
                        <a:rPr lang="en-US" altLang="ko-KR" sz="1300" b="1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3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1" name="표 90"/>
          <p:cNvGraphicFramePr>
            <a:graphicFrameLocks noGrp="1"/>
          </p:cNvGraphicFramePr>
          <p:nvPr/>
        </p:nvGraphicFramePr>
        <p:xfrm>
          <a:off x="46025" y="6413975"/>
          <a:ext cx="67249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2" name="표 91"/>
          <p:cNvGraphicFramePr>
            <a:graphicFrameLocks noGrp="1"/>
          </p:cNvGraphicFramePr>
          <p:nvPr/>
        </p:nvGraphicFramePr>
        <p:xfrm>
          <a:off x="46025" y="5968443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구매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3" name="표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172841"/>
              </p:ext>
            </p:extLst>
          </p:nvPr>
        </p:nvGraphicFramePr>
        <p:xfrm>
          <a:off x="2303736" y="5950137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1.2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발주관리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4" name="표 93"/>
          <p:cNvGraphicFramePr>
            <a:graphicFrameLocks noGrp="1"/>
          </p:cNvGraphicFramePr>
          <p:nvPr/>
        </p:nvGraphicFramePr>
        <p:xfrm>
          <a:off x="4566135" y="5950137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95" name="직사각형 94"/>
          <p:cNvSpPr/>
          <p:nvPr/>
        </p:nvSpPr>
        <p:spPr>
          <a:xfrm>
            <a:off x="1179637" y="5941076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3483893" y="5941076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5707273" y="5941076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1332037" y="6444585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1332037" y="6805172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18360" y="2267744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1.1.1</a:t>
            </a:r>
            <a:r>
              <a:rPr lang="ko-KR" altLang="en-US" sz="1000" b="1" dirty="0" err="1" smtClean="0"/>
              <a:t>발주량</a:t>
            </a:r>
            <a:r>
              <a:rPr lang="ko-KR" altLang="en-US" sz="1000" b="1" dirty="0" smtClean="0"/>
              <a:t> 결정 및 처리</a:t>
            </a:r>
            <a:endParaRPr lang="ko-KR" alt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5668567" y="5961339"/>
            <a:ext cx="1080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000" b="1" dirty="0">
                <a:solidFill>
                  <a:prstClr val="black"/>
                </a:solidFill>
              </a:rPr>
              <a:t>1.2.2 </a:t>
            </a:r>
            <a:r>
              <a:rPr lang="ko-KR" altLang="en-US" sz="1000" b="1" dirty="0">
                <a:solidFill>
                  <a:prstClr val="black"/>
                </a:solidFill>
              </a:rPr>
              <a:t>입고된 물품 확인</a:t>
            </a:r>
          </a:p>
          <a:p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1332037" y="6431467"/>
            <a:ext cx="7128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거래처별 주문 요청 접수는 거래처로부터의 주문 요청을 접수하고</a:t>
            </a:r>
            <a:r>
              <a:rPr lang="en-US" altLang="ko-KR" sz="1000" b="1" dirty="0"/>
              <a:t/>
            </a:r>
            <a:br>
              <a:rPr lang="en-US" altLang="ko-KR" sz="1000" b="1" dirty="0"/>
            </a:br>
            <a:r>
              <a:rPr lang="ko-KR" altLang="en-US" sz="1000" b="1" dirty="0"/>
              <a:t>거래처에게 접수된 사항을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전달하는 프로세스이다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</a:p>
          <a:p>
            <a:endParaRPr lang="ko-KR" alt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-531440" y="6848543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1. </a:t>
            </a:r>
            <a:r>
              <a:rPr lang="ko-KR" altLang="en-US" sz="1000" b="1" dirty="0"/>
              <a:t>주문 접수 확인 처리 </a:t>
            </a:r>
            <a:r>
              <a:rPr lang="en-US" altLang="ko-KR" sz="1000" b="1" dirty="0"/>
              <a:t>/ 2. </a:t>
            </a:r>
            <a:r>
              <a:rPr lang="ko-KR" altLang="en-US" sz="1000" b="1" dirty="0"/>
              <a:t>접수 확인 내역 메일 발송 </a:t>
            </a:r>
          </a:p>
          <a:p>
            <a:endParaRPr lang="ko-KR" alt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-1179512" y="3190611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1</a:t>
            </a:r>
            <a:r>
              <a:rPr lang="en-US" altLang="ko-KR" sz="1000" b="1" dirty="0" smtClean="0"/>
              <a:t>.</a:t>
            </a:r>
            <a:r>
              <a:rPr lang="ko-KR" altLang="en-US" sz="1000" b="1" dirty="0" err="1" smtClean="0"/>
              <a:t>발주량</a:t>
            </a:r>
            <a:r>
              <a:rPr lang="ko-KR" altLang="en-US" sz="1000" b="1" dirty="0" smtClean="0"/>
              <a:t> 확인  </a:t>
            </a:r>
            <a:r>
              <a:rPr lang="en-US" altLang="ko-KR" sz="1000" b="1" dirty="0" smtClean="0"/>
              <a:t>/ </a:t>
            </a:r>
            <a:r>
              <a:rPr lang="en-US" altLang="ko-KR" sz="1000" b="1" dirty="0"/>
              <a:t>2. </a:t>
            </a:r>
            <a:r>
              <a:rPr lang="ko-KR" altLang="en-US" sz="1000" b="1" dirty="0" smtClean="0"/>
              <a:t>발주 처리 </a:t>
            </a:r>
            <a:endParaRPr lang="ko-KR" altLang="en-US" sz="1000" b="1" dirty="0"/>
          </a:p>
          <a:p>
            <a:endParaRPr lang="ko-KR" altLang="en-US" sz="1000" dirty="0"/>
          </a:p>
        </p:txBody>
      </p:sp>
      <p:sp>
        <p:nvSpPr>
          <p:cNvPr id="2" name="TextBox 1"/>
          <p:cNvSpPr txBox="1"/>
          <p:nvPr/>
        </p:nvSpPr>
        <p:spPr>
          <a:xfrm>
            <a:off x="1343124" y="2765572"/>
            <a:ext cx="5405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발주처리 프로세스는 재고량과 주문량을 바탕으로 산출된 </a:t>
            </a:r>
            <a:r>
              <a:rPr lang="ko-KR" altLang="en-US" sz="1000" b="1" dirty="0" err="1" smtClean="0"/>
              <a:t>발주량을</a:t>
            </a:r>
            <a:r>
              <a:rPr lang="ko-KR" altLang="en-US" sz="1000" b="1" dirty="0" smtClean="0"/>
              <a:t> 확인 후 공급업체에 필요 물품을 발주한다</a:t>
            </a:r>
            <a:r>
              <a:rPr lang="en-US" altLang="ko-KR" sz="1000" b="1" dirty="0" smtClean="0"/>
              <a:t>.</a:t>
            </a:r>
            <a:endParaRPr lang="ko-KR" altLang="en-US" sz="1000" b="1" dirty="0"/>
          </a:p>
        </p:txBody>
      </p:sp>
      <p:sp>
        <p:nvSpPr>
          <p:cNvPr id="36" name="타원 35"/>
          <p:cNvSpPr/>
          <p:nvPr/>
        </p:nvSpPr>
        <p:spPr>
          <a:xfrm>
            <a:off x="1988840" y="1323587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56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-49Page-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29" name="왼쪽/오른쪽 화살표 28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86595" y="2685651"/>
            <a:ext cx="1349883" cy="1295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ERP System</a:t>
            </a:r>
            <a:endParaRPr lang="ko-KR" altLang="en-US" sz="2000" dirty="0"/>
          </a:p>
        </p:txBody>
      </p:sp>
      <p:sp>
        <p:nvSpPr>
          <p:cNvPr id="31" name="직사각형 30"/>
          <p:cNvSpPr/>
          <p:nvPr/>
        </p:nvSpPr>
        <p:spPr>
          <a:xfrm>
            <a:off x="5209504" y="2746831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구매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209504" y="3735406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물류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87498" y="3044155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재고</a:t>
            </a:r>
            <a:endParaRPr lang="ko-KR" altLang="en-US" dirty="0"/>
          </a:p>
        </p:txBody>
      </p:sp>
      <p:sp>
        <p:nvSpPr>
          <p:cNvPr id="34" name="모서리가 둥근 직사각형 70"/>
          <p:cNvSpPr/>
          <p:nvPr/>
        </p:nvSpPr>
        <p:spPr>
          <a:xfrm>
            <a:off x="2202199" y="2025976"/>
            <a:ext cx="2026255" cy="471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Cloud ERP System(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재고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356992" y="4932040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영업</a:t>
            </a:r>
            <a:endParaRPr lang="ko-KR" altLang="en-US" dirty="0"/>
          </a:p>
        </p:txBody>
      </p:sp>
      <p:cxnSp>
        <p:nvCxnSpPr>
          <p:cNvPr id="36" name="직선 화살표 연결선 35"/>
          <p:cNvCxnSpPr/>
          <p:nvPr/>
        </p:nvCxnSpPr>
        <p:spPr>
          <a:xfrm rot="900000" flipH="1">
            <a:off x="3303306" y="3575626"/>
            <a:ext cx="1822135" cy="47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rot="900000" flipV="1">
            <a:off x="3351437" y="3708703"/>
            <a:ext cx="1774640" cy="47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rot="3600000" flipH="1">
            <a:off x="2649938" y="4203367"/>
            <a:ext cx="850039" cy="35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rot="3600000" flipV="1">
            <a:off x="2685399" y="4427767"/>
            <a:ext cx="827884" cy="35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900000" flipH="1">
            <a:off x="3303306" y="2591142"/>
            <a:ext cx="1822135" cy="47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rot="900000" flipV="1">
            <a:off x="3351437" y="2724219"/>
            <a:ext cx="1774640" cy="47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1367904" y="3131840"/>
            <a:ext cx="404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rot="10800000">
            <a:off x="1367904" y="3284240"/>
            <a:ext cx="404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5885"/>
              </p:ext>
            </p:extLst>
          </p:nvPr>
        </p:nvGraphicFramePr>
        <p:xfrm>
          <a:off x="72009" y="5520573"/>
          <a:ext cx="5589239" cy="3623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552"/>
                <a:gridCol w="42896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70187"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/>
                </a:tc>
              </a:tr>
              <a:tr h="4814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재고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 재고량을 관리하며 필요 재고량을 확인하고 주문 물품을 파악관리</a:t>
                      </a:r>
                      <a:r>
                        <a:rPr lang="ko-KR" altLang="en-US" sz="1200" baseline="0" dirty="0" smtClean="0"/>
                        <a:t> 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14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물류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외부 물류 업체 </a:t>
                      </a:r>
                      <a:r>
                        <a:rPr lang="en-US" altLang="ko-KR" sz="1200" dirty="0" smtClean="0"/>
                        <a:t>API</a:t>
                      </a:r>
                      <a:r>
                        <a:rPr lang="ko-KR" altLang="en-US" sz="1200" dirty="0" smtClean="0"/>
                        <a:t>와 연동을 통한 체계적인 물류 프로세스를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10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영업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거래처와의 계약 수립 </a:t>
                      </a:r>
                      <a:r>
                        <a:rPr lang="ko-KR" altLang="en-US" sz="1200" dirty="0" smtClean="0"/>
                        <a:t>고객 데이터 관리 와 상품 데이터 축적</a:t>
                      </a:r>
                      <a:r>
                        <a:rPr lang="ko-KR" altLang="en-US" sz="1200" baseline="0" dirty="0" smtClean="0"/>
                        <a:t> 등을 관리한다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10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구매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거래처의 주문을 관리하고 공급업체에게 상품을 주문하며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정확하고 계획적인 주문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발주관리 업무를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</a:tr>
              <a:tr h="4610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재무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공급 상품에 대한 대금 관리</a:t>
                      </a:r>
                      <a:r>
                        <a:rPr lang="ko-KR" altLang="en-US" sz="1200" baseline="0" dirty="0" smtClean="0"/>
                        <a:t> 와 거래처와의 수금 지불 회계관리 프로세스이다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</a:tr>
              <a:tr h="7070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ERP</a:t>
                      </a:r>
                    </a:p>
                    <a:p>
                      <a:pPr latinLnBrk="1"/>
                      <a:r>
                        <a:rPr lang="en-US" altLang="ko-KR" sz="2000" dirty="0" err="1" smtClean="0"/>
                        <a:t>Systen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모든  부서를 통합적으로 연계 관리한다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116632" y="5646535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708919" y="5646535"/>
            <a:ext cx="183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Description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988840" y="4158327"/>
            <a:ext cx="0" cy="679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rot="10800000">
            <a:off x="2204864" y="4139952"/>
            <a:ext cx="0" cy="679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1516631" y="4942982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재무</a:t>
            </a:r>
            <a:endParaRPr lang="ko-KR" altLang="en-US" dirty="0"/>
          </a:p>
        </p:txBody>
      </p:sp>
      <p:sp>
        <p:nvSpPr>
          <p:cNvPr id="42" name="타원 41"/>
          <p:cNvSpPr/>
          <p:nvPr/>
        </p:nvSpPr>
        <p:spPr>
          <a:xfrm>
            <a:off x="1988840" y="1331640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62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83" name="왼쪽/오른쪽 화살표 82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718" y="1954781"/>
            <a:ext cx="5203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 분해도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기능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2.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4155" y="3225160"/>
            <a:ext cx="719885" cy="8770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-16576" y="3385191"/>
            <a:ext cx="121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재고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994042" y="3603049"/>
            <a:ext cx="23808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1208223" y="3039518"/>
            <a:ext cx="16052" cy="231994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224273" y="3038549"/>
            <a:ext cx="23808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224273" y="3940868"/>
            <a:ext cx="23808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412776" y="2853883"/>
            <a:ext cx="108392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347754" y="2811654"/>
            <a:ext cx="1218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2</a:t>
            </a:r>
            <a:r>
              <a:rPr lang="en-US" altLang="ko-KR" sz="1200" b="1" dirty="0" smtClean="0"/>
              <a:t>.1 </a:t>
            </a:r>
            <a:r>
              <a:rPr lang="ko-KR" altLang="en-US" sz="1200" b="1" dirty="0" smtClean="0"/>
              <a:t>상품등록관리</a:t>
            </a:r>
            <a:endParaRPr lang="ko-KR" altLang="en-US" sz="1200" b="1" dirty="0"/>
          </a:p>
        </p:txBody>
      </p:sp>
      <p:sp>
        <p:nvSpPr>
          <p:cNvPr id="48" name="직사각형 47"/>
          <p:cNvSpPr/>
          <p:nvPr/>
        </p:nvSpPr>
        <p:spPr>
          <a:xfrm>
            <a:off x="1408970" y="3695381"/>
            <a:ext cx="108392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0" name="직사각형 29"/>
          <p:cNvSpPr/>
          <p:nvPr/>
        </p:nvSpPr>
        <p:spPr>
          <a:xfrm>
            <a:off x="1408970" y="2422049"/>
            <a:ext cx="1083926" cy="339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F</a:t>
            </a:r>
            <a:r>
              <a:rPr lang="en-US" altLang="ko-KR" sz="1200" b="1" dirty="0" smtClean="0"/>
              <a:t>unction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534783" y="2422049"/>
            <a:ext cx="4127632" cy="339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Description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534783" y="2804598"/>
            <a:ext cx="4127632" cy="749273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534783" y="3684718"/>
            <a:ext cx="4127632" cy="672717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2671806" y="6660232"/>
            <a:ext cx="1693298" cy="501060"/>
            <a:chOff x="2827176" y="3551691"/>
            <a:chExt cx="1693298" cy="501060"/>
          </a:xfrm>
        </p:grpSpPr>
        <p:sp>
          <p:nvSpPr>
            <p:cNvPr id="61" name="직사각형 60"/>
            <p:cNvSpPr/>
            <p:nvPr/>
          </p:nvSpPr>
          <p:spPr>
            <a:xfrm>
              <a:off x="2827176" y="3551691"/>
              <a:ext cx="1693298" cy="5010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950701" y="3617554"/>
              <a:ext cx="144624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 smtClean="0"/>
                <a:t>2. </a:t>
              </a:r>
              <a:r>
                <a:rPr lang="ko-KR" altLang="en-US" dirty="0" smtClean="0"/>
                <a:t>재고</a:t>
              </a:r>
              <a:endParaRPr lang="ko-KR" altLang="en-US" dirty="0"/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-44799" y="6156176"/>
            <a:ext cx="301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분해도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2.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9177" y="2849895"/>
            <a:ext cx="402751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공급업체로부터 입고된 상품을 확인하고 정보를 관리하는 프로세스로 </a:t>
            </a:r>
            <a:r>
              <a:rPr lang="ko-KR" altLang="en-US" sz="1300" dirty="0" err="1" smtClean="0"/>
              <a:t>발주량</a:t>
            </a:r>
            <a:r>
              <a:rPr lang="ko-KR" altLang="en-US" sz="1300" dirty="0" smtClean="0"/>
              <a:t> 정보를 활용하여 입고된 상품의 수량을 확인한다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  <p:sp>
        <p:nvSpPr>
          <p:cNvPr id="11" name="TextBox 10"/>
          <p:cNvSpPr txBox="1"/>
          <p:nvPr/>
        </p:nvSpPr>
        <p:spPr>
          <a:xfrm>
            <a:off x="2637496" y="3663479"/>
            <a:ext cx="403186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주문 </a:t>
            </a:r>
            <a:r>
              <a:rPr lang="ko-KR" altLang="en-US" sz="1300" dirty="0"/>
              <a:t>정보를 바탕으로 </a:t>
            </a:r>
            <a:r>
              <a:rPr lang="ko-KR" altLang="en-US" sz="1300" dirty="0" smtClean="0"/>
              <a:t>상품의 출하를 지원하는 </a:t>
            </a:r>
            <a:r>
              <a:rPr lang="ko-KR" altLang="en-US" sz="1300" dirty="0"/>
              <a:t>프로세스로</a:t>
            </a:r>
            <a:r>
              <a:rPr lang="en-US" altLang="ko-KR" sz="1300" dirty="0"/>
              <a:t>, 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거래처별 </a:t>
            </a:r>
            <a:r>
              <a:rPr lang="ko-KR" altLang="en-US" sz="1300" dirty="0"/>
              <a:t>주문 정보를 </a:t>
            </a:r>
            <a:r>
              <a:rPr lang="ko-KR" altLang="en-US" sz="1300" dirty="0" smtClean="0"/>
              <a:t>통해 알맞은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상품을 출하한다</a:t>
            </a:r>
            <a:r>
              <a:rPr lang="en-US" altLang="ko-KR" sz="1300" dirty="0" smtClean="0"/>
              <a:t>.</a:t>
            </a:r>
            <a:r>
              <a:rPr lang="ko-KR" altLang="en-US" sz="1300" dirty="0" smtClean="0"/>
              <a:t> </a:t>
            </a:r>
            <a:endParaRPr lang="en-US" altLang="ko-KR" sz="1300" dirty="0"/>
          </a:p>
        </p:txBody>
      </p:sp>
      <p:sp>
        <p:nvSpPr>
          <p:cNvPr id="54" name="직사각형 53"/>
          <p:cNvSpPr/>
          <p:nvPr/>
        </p:nvSpPr>
        <p:spPr>
          <a:xfrm>
            <a:off x="1408970" y="4427984"/>
            <a:ext cx="108392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1326832" y="3751966"/>
            <a:ext cx="1218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2.2 </a:t>
            </a:r>
            <a:r>
              <a:rPr lang="ko-KR" altLang="en-US" sz="1200" b="1" dirty="0" smtClean="0"/>
              <a:t>출하관리</a:t>
            </a:r>
            <a:endParaRPr lang="ko-KR" alt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341892" y="4489041"/>
            <a:ext cx="1218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2.3 </a:t>
            </a:r>
            <a:r>
              <a:rPr lang="ko-KR" altLang="en-US" sz="1200" b="1" dirty="0" smtClean="0"/>
              <a:t>회수관리</a:t>
            </a:r>
            <a:endParaRPr lang="ko-KR" altLang="en-US" sz="1200" b="1" dirty="0"/>
          </a:p>
        </p:txBody>
      </p:sp>
      <p:sp>
        <p:nvSpPr>
          <p:cNvPr id="57" name="직사각형 56"/>
          <p:cNvSpPr/>
          <p:nvPr/>
        </p:nvSpPr>
        <p:spPr>
          <a:xfrm>
            <a:off x="1412776" y="5220072"/>
            <a:ext cx="108392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1330528" y="5290421"/>
            <a:ext cx="1218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2.3 </a:t>
            </a:r>
            <a:r>
              <a:rPr lang="ko-KR" altLang="en-US" sz="1200" b="1" dirty="0" smtClean="0"/>
              <a:t>재고관리</a:t>
            </a:r>
            <a:endParaRPr lang="ko-KR" altLang="en-US" sz="1200" b="1" dirty="0"/>
          </a:p>
        </p:txBody>
      </p:sp>
      <p:sp>
        <p:nvSpPr>
          <p:cNvPr id="59" name="직사각형 58"/>
          <p:cNvSpPr/>
          <p:nvPr/>
        </p:nvSpPr>
        <p:spPr>
          <a:xfrm>
            <a:off x="2544913" y="4423298"/>
            <a:ext cx="4127632" cy="672717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555043" y="5218455"/>
            <a:ext cx="4127632" cy="672717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174687" y="4572000"/>
            <a:ext cx="23808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1174687" y="5364088"/>
            <a:ext cx="23808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2649719" y="4447636"/>
            <a:ext cx="4091649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거래처로부터의 </a:t>
            </a:r>
            <a:r>
              <a:rPr lang="ko-KR" altLang="en-US" sz="1200" dirty="0" err="1"/>
              <a:t>회수품을</a:t>
            </a:r>
            <a:r>
              <a:rPr lang="ko-KR" altLang="en-US" sz="1200" dirty="0"/>
              <a:t> 관리하는 프로세스로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 smtClean="0"/>
              <a:t>물류의 </a:t>
            </a:r>
            <a:r>
              <a:rPr lang="ko-KR" altLang="en-US" sz="1200" dirty="0" err="1"/>
              <a:t>회수품</a:t>
            </a:r>
            <a:r>
              <a:rPr lang="ko-KR" altLang="en-US" sz="1200" dirty="0"/>
              <a:t> 정보와 비교 및 확인 </a:t>
            </a:r>
            <a:r>
              <a:rPr lang="ko-KR" altLang="en-US" sz="1200" dirty="0" err="1" smtClean="0"/>
              <a:t>후시스템에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그 정보를 입력한다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algn="ctr"/>
            <a:endParaRPr lang="en-US" altLang="ko-KR" sz="1300" dirty="0"/>
          </a:p>
        </p:txBody>
      </p:sp>
      <p:sp>
        <p:nvSpPr>
          <p:cNvPr id="3" name="직사각형 2"/>
          <p:cNvSpPr/>
          <p:nvPr/>
        </p:nvSpPr>
        <p:spPr>
          <a:xfrm>
            <a:off x="2628402" y="5279939"/>
            <a:ext cx="40182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유통을 위해 재고를 확인 및 관리하는 프로세스로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실제 </a:t>
            </a:r>
            <a:r>
              <a:rPr lang="ko-KR" altLang="en-US" sz="1200" dirty="0"/>
              <a:t>재고량을 파악하고 시스템에 확인 및 업데이트를 한다</a:t>
            </a:r>
            <a:r>
              <a:rPr lang="en-US" altLang="ko-KR" dirty="0"/>
              <a:t>.</a:t>
            </a:r>
          </a:p>
        </p:txBody>
      </p:sp>
      <p:cxnSp>
        <p:nvCxnSpPr>
          <p:cNvPr id="63" name="직선 연결선 62"/>
          <p:cNvCxnSpPr/>
          <p:nvPr/>
        </p:nvCxnSpPr>
        <p:spPr>
          <a:xfrm>
            <a:off x="857275" y="7526963"/>
            <a:ext cx="5198719" cy="2270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857275" y="7532519"/>
            <a:ext cx="0" cy="38918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1773028" y="7852872"/>
            <a:ext cx="1603838" cy="371946"/>
            <a:chOff x="4268779" y="3053054"/>
            <a:chExt cx="2514772" cy="37194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8" name="직사각형 67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285388" y="3086446"/>
              <a:ext cx="24815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2.2 </a:t>
              </a:r>
              <a:r>
                <a:rPr lang="ko-KR" altLang="en-US" sz="1600" b="1" dirty="0" smtClean="0"/>
                <a:t>출하관리</a:t>
              </a:r>
              <a:endParaRPr lang="ko-KR" altLang="en-US" sz="1600" b="1" dirty="0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1773028" y="8272137"/>
            <a:ext cx="1603838" cy="369332"/>
            <a:chOff x="4268779" y="3053054"/>
            <a:chExt cx="2514772" cy="369332"/>
          </a:xfrm>
          <a:noFill/>
        </p:grpSpPr>
        <p:sp>
          <p:nvSpPr>
            <p:cNvPr id="71" name="직사각형 70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11072" y="3094798"/>
              <a:ext cx="242570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 b="1" dirty="0"/>
            </a:p>
          </p:txBody>
        </p:sp>
      </p:grpSp>
      <p:cxnSp>
        <p:nvCxnSpPr>
          <p:cNvPr id="91" name="직선 연결선 90"/>
          <p:cNvCxnSpPr/>
          <p:nvPr/>
        </p:nvCxnSpPr>
        <p:spPr>
          <a:xfrm flipV="1">
            <a:off x="2581694" y="7524328"/>
            <a:ext cx="0" cy="32451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/>
          <p:cNvGrpSpPr/>
          <p:nvPr/>
        </p:nvGrpSpPr>
        <p:grpSpPr>
          <a:xfrm>
            <a:off x="-6545" y="7850792"/>
            <a:ext cx="1624370" cy="369332"/>
            <a:chOff x="4236585" y="3053054"/>
            <a:chExt cx="2546966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5" name="직사각형 114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236585" y="3088459"/>
              <a:ext cx="2328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2</a:t>
              </a:r>
              <a:r>
                <a:rPr lang="en-US" altLang="ko-KR" sz="1400" b="1" dirty="0" smtClean="0"/>
                <a:t>.1 </a:t>
              </a:r>
              <a:r>
                <a:rPr lang="ko-KR" altLang="en-US" sz="1300" b="1" dirty="0" smtClean="0"/>
                <a:t>상품등록관리</a:t>
              </a:r>
              <a:endParaRPr lang="ko-KR" altLang="en-US" sz="1300" b="1" dirty="0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13986" y="8272137"/>
            <a:ext cx="1603838" cy="369332"/>
            <a:chOff x="4268779" y="3053054"/>
            <a:chExt cx="2514772" cy="369332"/>
          </a:xfrm>
          <a:noFill/>
        </p:grpSpPr>
        <p:sp>
          <p:nvSpPr>
            <p:cNvPr id="118" name="직사각형 117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11072" y="3094798"/>
              <a:ext cx="242570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7597" y="8234223"/>
            <a:ext cx="15213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2.1.1</a:t>
            </a:r>
            <a:r>
              <a:rPr lang="ko-KR" altLang="en-US" sz="1300" dirty="0" smtClean="0"/>
              <a:t>입고된 후 상품확인</a:t>
            </a:r>
            <a:endParaRPr lang="ko-KR" altLang="en-US" sz="1300" dirty="0"/>
          </a:p>
        </p:txBody>
      </p:sp>
      <p:sp>
        <p:nvSpPr>
          <p:cNvPr id="129" name="TextBox 128"/>
          <p:cNvSpPr txBox="1"/>
          <p:nvPr/>
        </p:nvSpPr>
        <p:spPr>
          <a:xfrm>
            <a:off x="1778626" y="8234223"/>
            <a:ext cx="16361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2.2.1</a:t>
            </a:r>
            <a:r>
              <a:rPr lang="ko-KR" altLang="en-US" sz="1300" dirty="0" smtClean="0"/>
              <a:t>업체별 출고 정보확인</a:t>
            </a:r>
            <a:endParaRPr lang="ko-KR" altLang="en-US" sz="1300" dirty="0"/>
          </a:p>
        </p:txBody>
      </p:sp>
      <p:grpSp>
        <p:nvGrpSpPr>
          <p:cNvPr id="85" name="그룹 84"/>
          <p:cNvGrpSpPr/>
          <p:nvPr/>
        </p:nvGrpSpPr>
        <p:grpSpPr>
          <a:xfrm>
            <a:off x="3516308" y="8272137"/>
            <a:ext cx="1603838" cy="369332"/>
            <a:chOff x="4268779" y="3053054"/>
            <a:chExt cx="2514772" cy="369332"/>
          </a:xfrm>
          <a:noFill/>
        </p:grpSpPr>
        <p:sp>
          <p:nvSpPr>
            <p:cNvPr id="86" name="직사각형 85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311072" y="3094798"/>
              <a:ext cx="242570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 b="1" dirty="0"/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3516308" y="7862277"/>
            <a:ext cx="1603838" cy="371946"/>
            <a:chOff x="4268779" y="3053054"/>
            <a:chExt cx="2514772" cy="37194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3" name="직사각형 92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285388" y="3086446"/>
              <a:ext cx="24815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2.3 </a:t>
              </a:r>
              <a:r>
                <a:rPr lang="ko-KR" altLang="en-US" sz="1600" b="1" dirty="0" smtClean="0"/>
                <a:t>회수관리</a:t>
              </a:r>
              <a:endParaRPr lang="ko-KR" altLang="en-US" sz="1600" b="1" dirty="0"/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247524" y="8269523"/>
            <a:ext cx="1603838" cy="369332"/>
            <a:chOff x="4268779" y="3053054"/>
            <a:chExt cx="2514772" cy="369332"/>
          </a:xfrm>
          <a:noFill/>
        </p:grpSpPr>
        <p:sp>
          <p:nvSpPr>
            <p:cNvPr id="96" name="직사각형 95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311072" y="3094798"/>
              <a:ext cx="242570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 b="1" dirty="0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5281135" y="8725424"/>
            <a:ext cx="1547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b="1" dirty="0"/>
          </a:p>
        </p:txBody>
      </p:sp>
      <p:grpSp>
        <p:nvGrpSpPr>
          <p:cNvPr id="101" name="그룹 100"/>
          <p:cNvGrpSpPr/>
          <p:nvPr/>
        </p:nvGrpSpPr>
        <p:grpSpPr>
          <a:xfrm>
            <a:off x="5247524" y="7859663"/>
            <a:ext cx="1603838" cy="371946"/>
            <a:chOff x="4268779" y="3053054"/>
            <a:chExt cx="2514772" cy="37194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2" name="직사각형 101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285388" y="3086446"/>
              <a:ext cx="24815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2.4 </a:t>
              </a:r>
              <a:r>
                <a:rPr lang="ko-KR" altLang="en-US" sz="1600" b="1" dirty="0" smtClean="0"/>
                <a:t>재고관리</a:t>
              </a:r>
              <a:endParaRPr lang="ko-KR" altLang="en-US" sz="1600" b="1" dirty="0"/>
            </a:p>
          </p:txBody>
        </p:sp>
      </p:grpSp>
      <p:cxnSp>
        <p:nvCxnSpPr>
          <p:cNvPr id="104" name="직선 연결선 103"/>
          <p:cNvCxnSpPr/>
          <p:nvPr/>
        </p:nvCxnSpPr>
        <p:spPr>
          <a:xfrm flipV="1">
            <a:off x="4385148" y="7549670"/>
            <a:ext cx="0" cy="32451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 flipV="1">
            <a:off x="6055994" y="7549670"/>
            <a:ext cx="0" cy="32451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501008" y="8244408"/>
            <a:ext cx="16361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2.3.1</a:t>
            </a:r>
            <a:r>
              <a:rPr lang="ko-KR" altLang="en-US" sz="1300" dirty="0" smtClean="0"/>
              <a:t>회수 정보확인</a:t>
            </a:r>
            <a:endParaRPr lang="ko-KR" altLang="en-US" sz="1300" dirty="0"/>
          </a:p>
        </p:txBody>
      </p:sp>
      <p:sp>
        <p:nvSpPr>
          <p:cNvPr id="107" name="TextBox 106"/>
          <p:cNvSpPr txBox="1"/>
          <p:nvPr/>
        </p:nvSpPr>
        <p:spPr>
          <a:xfrm>
            <a:off x="5229953" y="8244408"/>
            <a:ext cx="16361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2.4.1</a:t>
            </a:r>
            <a:r>
              <a:rPr lang="ko-KR" altLang="en-US" sz="1300" dirty="0" smtClean="0"/>
              <a:t>업체별 출고</a:t>
            </a:r>
            <a:endParaRPr lang="ko-KR" altLang="en-US" sz="1300" dirty="0"/>
          </a:p>
        </p:txBody>
      </p:sp>
      <p:sp>
        <p:nvSpPr>
          <p:cNvPr id="74" name="타원 73"/>
          <p:cNvSpPr/>
          <p:nvPr/>
        </p:nvSpPr>
        <p:spPr>
          <a:xfrm>
            <a:off x="1988840" y="1323587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2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4" name="왼쪽/오른쪽 화살표 3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8823" y="1865865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2.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–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재고관리 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730891"/>
              </p:ext>
            </p:extLst>
          </p:nvPr>
        </p:nvGraphicFramePr>
        <p:xfrm>
          <a:off x="54346" y="3530564"/>
          <a:ext cx="6727739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42"/>
                <a:gridCol w="531219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발주량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 정보 획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득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시스템으로부터 </a:t>
                      </a: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발주량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 정보를 획득한다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 2.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입고된 상품 확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획득한 </a:t>
                      </a: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발주량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 정보와 입고된 상품 수량을 비교 확인한다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678519"/>
              </p:ext>
            </p:extLst>
          </p:nvPr>
        </p:nvGraphicFramePr>
        <p:xfrm>
          <a:off x="57112" y="2740643"/>
          <a:ext cx="67249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515978"/>
              </p:ext>
            </p:extLst>
          </p:nvPr>
        </p:nvGraphicFramePr>
        <p:xfrm>
          <a:off x="57112" y="2295111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재고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3" name="표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167191"/>
              </p:ext>
            </p:extLst>
          </p:nvPr>
        </p:nvGraphicFramePr>
        <p:xfrm>
          <a:off x="2314823" y="2276805"/>
          <a:ext cx="2204864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2.1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상품등록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관리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4" name="표 83"/>
          <p:cNvGraphicFramePr>
            <a:graphicFrameLocks noGrp="1"/>
          </p:cNvGraphicFramePr>
          <p:nvPr/>
        </p:nvGraphicFramePr>
        <p:xfrm>
          <a:off x="4577222" y="2276805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90724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3494980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718360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1343124" y="2771253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1343124" y="3131840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7736" y="5539197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1.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구매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–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재고관리 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/>
        </p:nvGraphicFramePr>
        <p:xfrm>
          <a:off x="43259" y="7203896"/>
          <a:ext cx="6727739" cy="151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42"/>
                <a:gridCol w="531219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525656">
                <a:tc>
                  <a:txBody>
                    <a:bodyPr/>
                    <a:lstStyle/>
                    <a:p>
                      <a:pPr marL="228600" marR="0" lvl="0" indent="-22860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주문접수 확인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     처리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인터넷 주문을 통해 들어온 거래처로부터의 주문내역을 확인하고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시스템에 주문 접수 확인 처리를 한다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접수 확인 내역 메일 발송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시스템을 통하여 주문 접수 확인 처리 내역을 거래처에게 메일로 전송한다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1" name="표 90"/>
          <p:cNvGraphicFramePr>
            <a:graphicFrameLocks noGrp="1"/>
          </p:cNvGraphicFramePr>
          <p:nvPr/>
        </p:nvGraphicFramePr>
        <p:xfrm>
          <a:off x="46025" y="6413975"/>
          <a:ext cx="67249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594289"/>
              </p:ext>
            </p:extLst>
          </p:nvPr>
        </p:nvGraphicFramePr>
        <p:xfrm>
          <a:off x="46025" y="5968443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재고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3" name="표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556967"/>
              </p:ext>
            </p:extLst>
          </p:nvPr>
        </p:nvGraphicFramePr>
        <p:xfrm>
          <a:off x="2303736" y="5950137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2.2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출하관리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4" name="표 93"/>
          <p:cNvGraphicFramePr>
            <a:graphicFrameLocks noGrp="1"/>
          </p:cNvGraphicFramePr>
          <p:nvPr/>
        </p:nvGraphicFramePr>
        <p:xfrm>
          <a:off x="4566135" y="5950137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95" name="직사각형 94"/>
          <p:cNvSpPr/>
          <p:nvPr/>
        </p:nvSpPr>
        <p:spPr>
          <a:xfrm>
            <a:off x="1179637" y="5941076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3483893" y="5941076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5707273" y="5941076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1332037" y="6444585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1332037" y="6805172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18360" y="2267744"/>
            <a:ext cx="1080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2.1.1</a:t>
            </a:r>
            <a:r>
              <a:rPr lang="ko-KR" altLang="en-US" sz="1000" b="1" dirty="0" smtClean="0"/>
              <a:t>입고 후 상품 확인</a:t>
            </a:r>
            <a:endParaRPr lang="ko-KR" altLang="en-US" sz="1000" b="1" dirty="0"/>
          </a:p>
          <a:p>
            <a:endParaRPr lang="ko-KR" alt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5668566" y="5940152"/>
            <a:ext cx="1189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2.2.1</a:t>
            </a:r>
            <a:r>
              <a:rPr lang="ko-KR" altLang="en-US" sz="1000" b="1" dirty="0"/>
              <a:t>업체별 </a:t>
            </a:r>
            <a:r>
              <a:rPr lang="ko-KR" altLang="en-US" sz="1000" b="1" dirty="0" smtClean="0"/>
              <a:t>출고 </a:t>
            </a:r>
            <a:r>
              <a:rPr lang="ko-KR" altLang="en-US" sz="1000" b="1" dirty="0"/>
              <a:t>정보 </a:t>
            </a:r>
            <a:r>
              <a:rPr lang="ko-KR" altLang="en-US" sz="1000" b="1" dirty="0" smtClean="0"/>
              <a:t>확인 </a:t>
            </a:r>
            <a:endParaRPr lang="ko-KR" altLang="en-US" sz="1000" b="1" dirty="0"/>
          </a:p>
          <a:p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1332037" y="6431467"/>
            <a:ext cx="7128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거래처별 주문 요청 접수는 거래처로부터의 주문 요청을 접수하고</a:t>
            </a:r>
            <a:r>
              <a:rPr lang="en-US" altLang="ko-KR" sz="1000" b="1" dirty="0"/>
              <a:t/>
            </a:r>
            <a:br>
              <a:rPr lang="en-US" altLang="ko-KR" sz="1000" b="1" dirty="0"/>
            </a:br>
            <a:r>
              <a:rPr lang="ko-KR" altLang="en-US" sz="1000" b="1" dirty="0"/>
              <a:t>거래처에게 접수된 사항을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전달하는 프로세스이다</a:t>
            </a:r>
            <a:r>
              <a:rPr lang="en-US" altLang="ko-KR" sz="1000" b="1" dirty="0"/>
              <a:t>.</a:t>
            </a:r>
            <a:r>
              <a:rPr lang="ko-KR" altLang="en-US" sz="1000" b="1" dirty="0"/>
              <a:t> </a:t>
            </a:r>
          </a:p>
          <a:p>
            <a:endParaRPr lang="ko-KR" alt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-531440" y="6848543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1. </a:t>
            </a:r>
            <a:r>
              <a:rPr lang="ko-KR" altLang="en-US" sz="1000" b="1" dirty="0"/>
              <a:t>주문 접수 확인 처리 </a:t>
            </a:r>
            <a:r>
              <a:rPr lang="en-US" altLang="ko-KR" sz="1000" b="1" dirty="0"/>
              <a:t>/ 2. </a:t>
            </a:r>
            <a:r>
              <a:rPr lang="ko-KR" altLang="en-US" sz="1000" b="1" dirty="0"/>
              <a:t>접수 확인 내역 메일 발송 </a:t>
            </a:r>
          </a:p>
          <a:p>
            <a:endParaRPr lang="ko-KR" alt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-819472" y="3163778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1. </a:t>
            </a:r>
            <a:r>
              <a:rPr lang="ko-KR" altLang="en-US" sz="1000" b="1" dirty="0" err="1" smtClean="0"/>
              <a:t>발주량</a:t>
            </a:r>
            <a:r>
              <a:rPr lang="ko-KR" altLang="en-US" sz="1000" b="1" dirty="0" smtClean="0"/>
              <a:t> 정보 획득 </a:t>
            </a:r>
            <a:r>
              <a:rPr lang="en-US" altLang="ko-KR" sz="1000" b="1" dirty="0"/>
              <a:t>/ 2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입고된 상품 확인 </a:t>
            </a:r>
            <a:endParaRPr lang="ko-KR" altLang="en-US" sz="1000" b="1" dirty="0"/>
          </a:p>
          <a:p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1367904" y="2803738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공급업체로부터 입고된 상품정보를 바탕으로 </a:t>
            </a:r>
            <a:r>
              <a:rPr lang="ko-KR" altLang="en-US" sz="1000" b="1" dirty="0" err="1"/>
              <a:t>발주량</a:t>
            </a:r>
            <a:r>
              <a:rPr lang="ko-KR" altLang="en-US" sz="1000" b="1" dirty="0"/>
              <a:t> 정보를 확인 한다</a:t>
            </a:r>
            <a:r>
              <a:rPr lang="en-US" altLang="ko-KR" sz="1000" b="1" dirty="0"/>
              <a:t>.</a:t>
            </a: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37" name="타원 36"/>
          <p:cNvSpPr/>
          <p:nvPr/>
        </p:nvSpPr>
        <p:spPr>
          <a:xfrm>
            <a:off x="1988840" y="1323587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9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4" name="왼쪽/오른쪽 화살표 3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8823" y="1865865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2.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–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재고관리 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295851"/>
              </p:ext>
            </p:extLst>
          </p:nvPr>
        </p:nvGraphicFramePr>
        <p:xfrm>
          <a:off x="54346" y="3530565"/>
          <a:ext cx="6727739" cy="2045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42"/>
                <a:gridCol w="5312197"/>
              </a:tblGrid>
              <a:tr h="306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43540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300" b="1" dirty="0" err="1" smtClean="0">
                          <a:solidFill>
                            <a:schemeClr val="tx1"/>
                          </a:solidFill>
                        </a:rPr>
                        <a:t>회수품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 정보 획득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시스템으로부터 물류에서 </a:t>
                      </a:r>
                      <a:r>
                        <a:rPr lang="ko-KR" altLang="en-US" sz="1300" b="1" dirty="0" err="1" smtClean="0">
                          <a:solidFill>
                            <a:schemeClr val="tx1"/>
                          </a:solidFill>
                        </a:rPr>
                        <a:t>회수품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 정보를 획득한다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1228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 2. </a:t>
                      </a:r>
                      <a:r>
                        <a:rPr lang="ko-KR" altLang="en-US" sz="1300" b="1" dirty="0" err="1" smtClean="0">
                          <a:solidFill>
                            <a:schemeClr val="tx1"/>
                          </a:solidFill>
                        </a:rPr>
                        <a:t>회수품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 확인 후 입력</a:t>
                      </a:r>
                    </a:p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소매 업체에서의 </a:t>
                      </a:r>
                      <a:r>
                        <a:rPr lang="ko-KR" altLang="en-US" sz="1300" b="1" dirty="0" err="1" smtClean="0">
                          <a:solidFill>
                            <a:schemeClr val="tx1"/>
                          </a:solidFill>
                        </a:rPr>
                        <a:t>회수품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정보를 바탕으로 실제 </a:t>
                      </a:r>
                      <a:r>
                        <a:rPr lang="ko-KR" altLang="en-US" sz="1300" b="1" dirty="0" err="1" smtClean="0">
                          <a:solidFill>
                            <a:schemeClr val="tx1"/>
                          </a:solidFill>
                        </a:rPr>
                        <a:t>회수품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 구역 내의 </a:t>
                      </a:r>
                      <a:r>
                        <a:rPr lang="ko-KR" altLang="en-US" sz="1300" b="1" dirty="0" err="1" smtClean="0">
                          <a:solidFill>
                            <a:schemeClr val="tx1"/>
                          </a:solidFill>
                        </a:rPr>
                        <a:t>회수품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 수량을 비교 확인 후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3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시스템에 입력한다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65789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/>
                        <a:t>3.</a:t>
                      </a:r>
                      <a:r>
                        <a:rPr lang="ko-KR" altLang="en-US" sz="1300" b="1" dirty="0" smtClean="0"/>
                        <a:t>불량 폐기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 smtClean="0"/>
                        <a:t>소매 회수 입고 및 사내 불량재고 확인 시 폐기처리</a:t>
                      </a:r>
                    </a:p>
                    <a:p>
                      <a:pPr algn="l"/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54337"/>
              </p:ext>
            </p:extLst>
          </p:nvPr>
        </p:nvGraphicFramePr>
        <p:xfrm>
          <a:off x="57112" y="2740643"/>
          <a:ext cx="67249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7112" y="2295111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재고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3" name="표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59177"/>
              </p:ext>
            </p:extLst>
          </p:nvPr>
        </p:nvGraphicFramePr>
        <p:xfrm>
          <a:off x="2314823" y="2276805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2.3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회수관리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4" name="표 83"/>
          <p:cNvGraphicFramePr>
            <a:graphicFrameLocks noGrp="1"/>
          </p:cNvGraphicFramePr>
          <p:nvPr/>
        </p:nvGraphicFramePr>
        <p:xfrm>
          <a:off x="4577222" y="2276805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90724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3494980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718360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1343124" y="2771253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1340768" y="3131840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7736" y="5652120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1.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구매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–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재고관리 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550517"/>
              </p:ext>
            </p:extLst>
          </p:nvPr>
        </p:nvGraphicFramePr>
        <p:xfrm>
          <a:off x="43259" y="7347993"/>
          <a:ext cx="6727739" cy="1688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42"/>
                <a:gridCol w="5312197"/>
              </a:tblGrid>
              <a:tr h="3169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586053">
                <a:tc>
                  <a:txBody>
                    <a:bodyPr/>
                    <a:lstStyle/>
                    <a:p>
                      <a:pPr marL="228600" marR="0" lvl="0" indent="-22860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b="1" dirty="0" smtClean="0"/>
                        <a:t>적정 재고 현황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거래처로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소매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부터의 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주문내역을 확인하고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시스템에 주문 접수 확인 처리를 한다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3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300" dirty="0"/>
                    </a:p>
                  </a:txBody>
                  <a:tcPr/>
                </a:tc>
              </a:tr>
              <a:tr h="58605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300" b="1" dirty="0" smtClean="0"/>
                        <a:t>재고 정보 확인 및 업데이트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시스템을 통하여 주문 접수 확인 처리 내역을 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거래처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소매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에게 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메일로 전송한다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3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3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871109"/>
              </p:ext>
            </p:extLst>
          </p:nvPr>
        </p:nvGraphicFramePr>
        <p:xfrm>
          <a:off x="46025" y="6558072"/>
          <a:ext cx="67249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361956"/>
              </p:ext>
            </p:extLst>
          </p:nvPr>
        </p:nvGraphicFramePr>
        <p:xfrm>
          <a:off x="46025" y="6112540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재고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3" name="표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364760"/>
              </p:ext>
            </p:extLst>
          </p:nvPr>
        </p:nvGraphicFramePr>
        <p:xfrm>
          <a:off x="2303736" y="6094234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2.4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재고관리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4" name="표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064839"/>
              </p:ext>
            </p:extLst>
          </p:nvPr>
        </p:nvGraphicFramePr>
        <p:xfrm>
          <a:off x="4566135" y="6094234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95" name="직사각형 94"/>
          <p:cNvSpPr/>
          <p:nvPr/>
        </p:nvSpPr>
        <p:spPr>
          <a:xfrm>
            <a:off x="1179637" y="6085173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3483893" y="6085173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5707273" y="6085173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1332037" y="6588682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1332037" y="6949269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18360" y="2267744"/>
            <a:ext cx="1080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2.3.1</a:t>
            </a:r>
            <a:r>
              <a:rPr lang="ko-KR" altLang="en-US" sz="1000" b="1" dirty="0" smtClean="0"/>
              <a:t>회수 정보 확인</a:t>
            </a:r>
            <a:endParaRPr lang="ko-KR" altLang="en-US" sz="1000" b="1" dirty="0"/>
          </a:p>
          <a:p>
            <a:endParaRPr lang="ko-KR" alt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5668566" y="6156257"/>
            <a:ext cx="1189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2.4.1</a:t>
            </a:r>
            <a:r>
              <a:rPr lang="ko-KR" altLang="en-US" sz="1000" b="1" dirty="0" smtClean="0"/>
              <a:t>업체별출고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1332037" y="6544390"/>
            <a:ext cx="7128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재고량 </a:t>
            </a:r>
            <a:r>
              <a:rPr lang="ko-KR" altLang="en-US" sz="1000" b="1" dirty="0"/>
              <a:t>확인 프로세스는 실제 창고 내의 재고량을 확인하고</a:t>
            </a:r>
            <a:r>
              <a:rPr lang="en-US" altLang="ko-KR" sz="1000" b="1" dirty="0"/>
              <a:t/>
            </a:r>
            <a:br>
              <a:rPr lang="en-US" altLang="ko-KR" sz="1000" b="1" dirty="0"/>
            </a:br>
            <a:r>
              <a:rPr lang="ko-KR" altLang="en-US" sz="1000" b="1" dirty="0"/>
              <a:t>시스템에 재고 정보를 업데이트한다</a:t>
            </a:r>
            <a:r>
              <a:rPr lang="en-US" altLang="ko-KR" sz="1000" b="1" dirty="0"/>
              <a:t>.</a:t>
            </a:r>
            <a:endParaRPr lang="ko-KR" altLang="en-US" sz="1000" b="1" dirty="0"/>
          </a:p>
          <a:p>
            <a:endParaRPr lang="ko-KR" alt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-315416" y="6992640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1. </a:t>
            </a:r>
            <a:r>
              <a:rPr lang="ko-KR" altLang="en-US" sz="1000" b="1" dirty="0" smtClean="0"/>
              <a:t>적정 </a:t>
            </a:r>
            <a:r>
              <a:rPr lang="ko-KR" altLang="en-US" sz="1000" b="1" dirty="0"/>
              <a:t>재고량 파악 </a:t>
            </a:r>
            <a:r>
              <a:rPr lang="en-US" altLang="ko-KR" sz="1000" b="1" dirty="0"/>
              <a:t>/ 2. </a:t>
            </a:r>
            <a:r>
              <a:rPr lang="ko-KR" altLang="en-US" sz="1000" b="1" dirty="0"/>
              <a:t>재고 정보 확인 및 </a:t>
            </a:r>
            <a:r>
              <a:rPr lang="ko-KR" altLang="en-US" sz="1000" b="1" dirty="0" smtClean="0"/>
              <a:t>업데이트</a:t>
            </a:r>
            <a:endParaRPr lang="ko-KR" alt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-315416" y="3190611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1. </a:t>
            </a:r>
            <a:r>
              <a:rPr lang="ko-KR" altLang="en-US" sz="1000" b="1" dirty="0" err="1"/>
              <a:t>회수품</a:t>
            </a:r>
            <a:r>
              <a:rPr lang="ko-KR" altLang="en-US" sz="1000" b="1" dirty="0"/>
              <a:t> 정보 획득 </a:t>
            </a:r>
            <a:r>
              <a:rPr lang="en-US" altLang="ko-KR" sz="1000" b="1" dirty="0"/>
              <a:t>/ 2. </a:t>
            </a:r>
            <a:r>
              <a:rPr lang="ko-KR" altLang="en-US" sz="1000" b="1" dirty="0" err="1"/>
              <a:t>회수품</a:t>
            </a:r>
            <a:r>
              <a:rPr lang="ko-KR" altLang="en-US" sz="1000" b="1" dirty="0"/>
              <a:t> 확인 후 </a:t>
            </a:r>
            <a:r>
              <a:rPr lang="ko-KR" altLang="en-US" sz="1000" b="1" dirty="0" smtClean="0"/>
              <a:t>입력 </a:t>
            </a:r>
            <a:r>
              <a:rPr lang="en-US" altLang="ko-KR" sz="1000" b="1" dirty="0" smtClean="0"/>
              <a:t>3. </a:t>
            </a:r>
            <a:r>
              <a:rPr lang="ko-KR" altLang="en-US" sz="1000" b="1" dirty="0" smtClean="0"/>
              <a:t>불량 폐기처리</a:t>
            </a:r>
            <a:endParaRPr lang="ko-KR" altLang="en-US" sz="1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-531440" y="2771800"/>
            <a:ext cx="69127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회수정보 확인 프로세스는 물류 부서의 </a:t>
            </a:r>
            <a:r>
              <a:rPr lang="ko-KR" altLang="en-US" sz="1000" b="1" dirty="0" err="1"/>
              <a:t>회수품</a:t>
            </a:r>
            <a:r>
              <a:rPr lang="ko-KR" altLang="en-US" sz="1000" b="1" dirty="0"/>
              <a:t> 정보와</a:t>
            </a:r>
            <a:r>
              <a:rPr lang="en-US" altLang="ko-KR" sz="1000" b="1" dirty="0"/>
              <a:t/>
            </a:r>
            <a:br>
              <a:rPr lang="en-US" altLang="ko-KR" sz="1000" b="1" dirty="0"/>
            </a:br>
            <a:r>
              <a:rPr lang="ko-KR" altLang="en-US" sz="1000" b="1" dirty="0"/>
              <a:t>실제 </a:t>
            </a:r>
            <a:r>
              <a:rPr lang="ko-KR" altLang="en-US" sz="1000" b="1" dirty="0" err="1"/>
              <a:t>회수품</a:t>
            </a:r>
            <a:r>
              <a:rPr lang="ko-KR" altLang="en-US" sz="1000" b="1" dirty="0"/>
              <a:t> 구역 내의 </a:t>
            </a:r>
            <a:r>
              <a:rPr lang="ko-KR" altLang="en-US" sz="1000" b="1" dirty="0" err="1"/>
              <a:t>회수품</a:t>
            </a:r>
            <a:r>
              <a:rPr lang="ko-KR" altLang="en-US" sz="1000" b="1" dirty="0"/>
              <a:t> 수량을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비교 확인한다</a:t>
            </a:r>
            <a:r>
              <a:rPr lang="en-US" altLang="ko-KR" sz="1000" b="1" dirty="0"/>
              <a:t>.</a:t>
            </a:r>
            <a:endParaRPr lang="ko-KR" altLang="en-US" sz="1000" b="1" dirty="0"/>
          </a:p>
          <a:p>
            <a:endParaRPr lang="ko-KR" altLang="en-US" sz="1000" dirty="0"/>
          </a:p>
        </p:txBody>
      </p:sp>
      <p:sp>
        <p:nvSpPr>
          <p:cNvPr id="36" name="타원 35"/>
          <p:cNvSpPr/>
          <p:nvPr/>
        </p:nvSpPr>
        <p:spPr>
          <a:xfrm>
            <a:off x="1988840" y="1323587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54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-49Page-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29" name="왼쪽/오른쪽 화살표 28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86595" y="2685651"/>
            <a:ext cx="1349883" cy="1295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ERP System</a:t>
            </a:r>
            <a:endParaRPr lang="ko-KR" altLang="en-US" sz="2000" dirty="0"/>
          </a:p>
        </p:txBody>
      </p:sp>
      <p:sp>
        <p:nvSpPr>
          <p:cNvPr id="31" name="직사각형 30"/>
          <p:cNvSpPr/>
          <p:nvPr/>
        </p:nvSpPr>
        <p:spPr>
          <a:xfrm>
            <a:off x="5209504" y="2746831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구매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209504" y="3735406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재고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87498" y="3044154"/>
            <a:ext cx="1171824" cy="375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물류</a:t>
            </a:r>
            <a:endParaRPr lang="ko-KR" altLang="en-US" dirty="0"/>
          </a:p>
        </p:txBody>
      </p:sp>
      <p:sp>
        <p:nvSpPr>
          <p:cNvPr id="34" name="모서리가 둥근 직사각형 70"/>
          <p:cNvSpPr/>
          <p:nvPr/>
        </p:nvSpPr>
        <p:spPr>
          <a:xfrm>
            <a:off x="2202199" y="2025976"/>
            <a:ext cx="2026255" cy="471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Cloud ERP System(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물류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356992" y="4932040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영업</a:t>
            </a:r>
            <a:endParaRPr lang="ko-KR" altLang="en-US" dirty="0"/>
          </a:p>
        </p:txBody>
      </p:sp>
      <p:cxnSp>
        <p:nvCxnSpPr>
          <p:cNvPr id="36" name="직선 화살표 연결선 35"/>
          <p:cNvCxnSpPr/>
          <p:nvPr/>
        </p:nvCxnSpPr>
        <p:spPr>
          <a:xfrm rot="900000" flipH="1">
            <a:off x="3303306" y="3575626"/>
            <a:ext cx="1822135" cy="47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rot="900000" flipV="1">
            <a:off x="3351437" y="3708703"/>
            <a:ext cx="1774640" cy="47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rot="3600000" flipH="1">
            <a:off x="2649938" y="4203367"/>
            <a:ext cx="850039" cy="35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rot="3600000" flipV="1">
            <a:off x="2685399" y="4427767"/>
            <a:ext cx="827884" cy="35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900000" flipH="1">
            <a:off x="3303306" y="2591142"/>
            <a:ext cx="1822135" cy="47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rot="900000" flipV="1">
            <a:off x="3351437" y="2724219"/>
            <a:ext cx="1774640" cy="47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1367904" y="3131840"/>
            <a:ext cx="404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rot="10800000">
            <a:off x="1367904" y="3284240"/>
            <a:ext cx="404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997409"/>
              </p:ext>
            </p:extLst>
          </p:nvPr>
        </p:nvGraphicFramePr>
        <p:xfrm>
          <a:off x="72009" y="5520573"/>
          <a:ext cx="5589239" cy="3698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552"/>
                <a:gridCol w="42896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65819"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/>
                </a:tc>
              </a:tr>
              <a:tr h="4704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물류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외부 물류 업체 </a:t>
                      </a:r>
                      <a:r>
                        <a:rPr lang="en-US" altLang="ko-KR" sz="1200" dirty="0" smtClean="0"/>
                        <a:t>API</a:t>
                      </a:r>
                      <a:r>
                        <a:rPr lang="ko-KR" altLang="en-US" sz="1200" dirty="0" smtClean="0"/>
                        <a:t>와 연동을 통한 체계적인 물류 프로세스를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04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영업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거래처와의 계약 수립 </a:t>
                      </a:r>
                      <a:r>
                        <a:rPr lang="ko-KR" altLang="en-US" sz="1200" dirty="0" smtClean="0"/>
                        <a:t>고객 데이터 관리 와 상품 데이터 축적</a:t>
                      </a:r>
                      <a:r>
                        <a:rPr lang="ko-KR" altLang="en-US" sz="1200" baseline="0" dirty="0" smtClean="0"/>
                        <a:t> 등을 관리한다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628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구매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거래처의 주문을 관리하고 공급업체에게 상품을 주문하며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정확하고 계획적인 주문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발주관리 업무를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</a:tr>
              <a:tr h="4704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재고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 재고량을 관리하며 필요 재고량을 확인하고 주문 물품을 파악관리</a:t>
                      </a:r>
                      <a:r>
                        <a:rPr lang="ko-KR" altLang="en-US" sz="1200" baseline="0" dirty="0" smtClean="0"/>
                        <a:t> 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</a:tr>
              <a:tr h="4276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재무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공급 상품에 대한 대금 관리</a:t>
                      </a:r>
                      <a:r>
                        <a:rPr lang="ko-KR" altLang="en-US" sz="1200" baseline="0" dirty="0" smtClean="0"/>
                        <a:t> 와 거래처와의 수금 지불 회계관리 프로세스이다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</a:tr>
              <a:tr h="6557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ERP</a:t>
                      </a:r>
                    </a:p>
                    <a:p>
                      <a:pPr latinLnBrk="1"/>
                      <a:r>
                        <a:rPr lang="en-US" altLang="ko-KR" sz="2000" dirty="0" err="1" smtClean="0"/>
                        <a:t>Systen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모든  부서를 통합적으로 연계 관리한다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116632" y="5646535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708919" y="5646535"/>
            <a:ext cx="183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Description</a:t>
            </a:r>
            <a:endParaRPr lang="ko-KR" altLang="en-US" dirty="0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1988840" y="4158327"/>
            <a:ext cx="0" cy="679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0800000">
            <a:off x="2204864" y="4139952"/>
            <a:ext cx="0" cy="679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516631" y="4942982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재무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1988840" y="1323587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47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36455" y="1092466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33056" y="704142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A.0 </a:t>
            </a:r>
            <a:r>
              <a:rPr lang="ko-KR" altLang="en-US" sz="1600" dirty="0"/>
              <a:t>사업 배경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8681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92195" y="8554535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200" b="1" spc="-150" dirty="0">
                <a:latin typeface="굴림" pitchFamily="50" charset="-127"/>
                <a:ea typeface="굴림" pitchFamily="50" charset="-127"/>
              </a:rPr>
              <a:t>참고 </a:t>
            </a:r>
            <a:r>
              <a:rPr lang="en-US" altLang="ko-KR" sz="1200" b="1" spc="-150" dirty="0">
                <a:latin typeface="굴림" pitchFamily="50" charset="-127"/>
                <a:ea typeface="굴림" pitchFamily="50" charset="-127"/>
              </a:rPr>
              <a:t>&amp; </a:t>
            </a:r>
            <a:r>
              <a:rPr lang="ko-KR" altLang="en-US" sz="1200" b="1" spc="-150" dirty="0">
                <a:latin typeface="굴림" pitchFamily="50" charset="-127"/>
                <a:ea typeface="굴림" pitchFamily="50" charset="-127"/>
              </a:rPr>
              <a:t>출처 </a:t>
            </a:r>
            <a:r>
              <a:rPr lang="en-US" altLang="ko-KR" sz="1200" b="1" spc="-150" dirty="0">
                <a:latin typeface="굴림" pitchFamily="50" charset="-127"/>
                <a:ea typeface="굴림" pitchFamily="50" charset="-127"/>
              </a:rPr>
              <a:t>:  </a:t>
            </a:r>
            <a:r>
              <a:rPr lang="ko-KR" altLang="en-US" sz="1200" dirty="0"/>
              <a:t>동대문 의류 소매상권의 공급사슬구조 변화에 관한 연구 </a:t>
            </a:r>
            <a:endParaRPr lang="en-US" altLang="ko-KR" sz="1200" dirty="0"/>
          </a:p>
          <a:p>
            <a:pPr fontAlgn="base"/>
            <a:r>
              <a:rPr lang="en-US" altLang="ko-KR" sz="1200" dirty="0"/>
              <a:t>2015 </a:t>
            </a:r>
            <a:r>
              <a:rPr lang="ko-KR" altLang="en-US" sz="1200" dirty="0"/>
              <a:t>년 </a:t>
            </a:r>
            <a:r>
              <a:rPr lang="en-US" altLang="ko-KR" sz="1200" dirty="0"/>
              <a:t>2 </a:t>
            </a:r>
            <a:r>
              <a:rPr lang="ko-KR" altLang="en-US" sz="1200" dirty="0"/>
              <a:t>월</a:t>
            </a:r>
            <a:r>
              <a:rPr lang="en-US" altLang="ko-KR" sz="1200" dirty="0"/>
              <a:t> </a:t>
            </a:r>
            <a:r>
              <a:rPr lang="ko-KR" altLang="en-US" sz="1200" dirty="0"/>
              <a:t>서울대학교 환경대학원 설  민  석</a:t>
            </a:r>
          </a:p>
          <a:p>
            <a:pPr fontAlgn="base"/>
            <a:endParaRPr lang="ko-KR" altLang="en-US" sz="12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8554535"/>
            <a:ext cx="6858000" cy="0"/>
          </a:xfrm>
          <a:prstGeom prst="line">
            <a:avLst/>
          </a:prstGeom>
          <a:ln w="635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2656" y="1178332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A.0.2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사업의 목표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8639" y="1547664"/>
            <a:ext cx="58386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b="1" dirty="0"/>
              <a:t>영세 의류 업체가 사용할 수 있는 </a:t>
            </a:r>
            <a:r>
              <a:rPr lang="ko-KR" altLang="en-US" sz="1400" b="1" dirty="0" err="1"/>
              <a:t>클라우드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ERP </a:t>
            </a:r>
            <a:r>
              <a:rPr lang="ko-KR" altLang="en-US" sz="1400" b="1" dirty="0"/>
              <a:t>시스템 구축</a:t>
            </a:r>
            <a:r>
              <a:rPr lang="en-US" altLang="ko-KR" sz="1400" b="1" dirty="0"/>
              <a:t>.</a:t>
            </a:r>
          </a:p>
          <a:p>
            <a:pPr marL="342900" indent="-342900">
              <a:buAutoNum type="arabicPeriod" startAt="2"/>
            </a:pPr>
            <a:r>
              <a:rPr lang="ko-KR" altLang="en-US" sz="1400" b="1" dirty="0"/>
              <a:t>제조업체에서 생산하는 의류 데이터를 표준화</a:t>
            </a:r>
            <a:r>
              <a:rPr lang="en-US" altLang="ko-KR" sz="1400" b="1" dirty="0"/>
              <a:t>.</a:t>
            </a:r>
          </a:p>
          <a:p>
            <a:r>
              <a:rPr lang="en-US" altLang="ko-KR" sz="1400" b="1" dirty="0"/>
              <a:t>3.    </a:t>
            </a:r>
            <a:r>
              <a:rPr lang="ko-KR" altLang="en-US" sz="1400" b="1" dirty="0"/>
              <a:t>의류 판매 데이터 데이터 축척</a:t>
            </a:r>
            <a:endParaRPr lang="en-US" altLang="ko-KR" sz="1400" b="1" dirty="0"/>
          </a:p>
          <a:p>
            <a:r>
              <a:rPr lang="en-US" altLang="ko-KR" sz="1400" b="1" dirty="0"/>
              <a:t>4.    </a:t>
            </a:r>
            <a:r>
              <a:rPr lang="ko-KR" altLang="en-US" sz="1400" b="1" dirty="0"/>
              <a:t>의류 </a:t>
            </a:r>
            <a:r>
              <a:rPr lang="ko-KR" altLang="en-US" sz="1400" b="1" dirty="0" err="1"/>
              <a:t>트렌드</a:t>
            </a:r>
            <a:r>
              <a:rPr lang="ko-KR" altLang="en-US" sz="1400" b="1" dirty="0"/>
              <a:t> 분석 및 </a:t>
            </a:r>
            <a:r>
              <a:rPr lang="en-US" altLang="ko-KR" sz="1400" b="1" dirty="0"/>
              <a:t>SCM </a:t>
            </a:r>
            <a:r>
              <a:rPr lang="ko-KR" altLang="en-US" sz="1400" b="1" dirty="0"/>
              <a:t>프로세스 개선 컨설팅</a:t>
            </a:r>
            <a:endParaRPr lang="en-US" altLang="ko-KR" sz="1400" b="1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00762" y="2614902"/>
            <a:ext cx="6733045" cy="3390758"/>
            <a:chOff x="73088" y="2762332"/>
            <a:chExt cx="6733045" cy="3390758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4273119" y="3790370"/>
              <a:ext cx="1164566" cy="2362720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3088" y="3862378"/>
              <a:ext cx="1008112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디자이너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/>
                <a:t>디자인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MD</a:t>
              </a:r>
              <a:endParaRPr lang="ko-KR" altLang="en-US" sz="1200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477244" y="3865768"/>
              <a:ext cx="1008112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봉제공장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/>
                <a:t>샘플제작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제품생산</a:t>
              </a: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4361673" y="3871895"/>
              <a:ext cx="1008112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소매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/>
                <a:t>사업자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종업원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951527" y="3871895"/>
              <a:ext cx="1008112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도매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/>
                <a:t>기획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디자인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판매</a:t>
              </a: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798021" y="4375951"/>
              <a:ext cx="1008112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소비자</a:t>
              </a: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>
              <a:off x="1185127" y="4208874"/>
              <a:ext cx="26196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069818" y="3961080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샘플</a:t>
              </a: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2625690" y="4210447"/>
              <a:ext cx="26196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510381" y="3962653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제품</a:t>
              </a: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>
              <a:off x="2608756" y="4623988"/>
              <a:ext cx="261961" cy="0"/>
            </a:xfrm>
            <a:prstGeom prst="straightConnector1">
              <a:avLst/>
            </a:prstGeom>
            <a:ln w="25400"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510381" y="4633786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의뢰</a:t>
              </a:r>
            </a:p>
          </p:txBody>
        </p:sp>
        <p:cxnSp>
          <p:nvCxnSpPr>
            <p:cNvPr id="32" name="직선 화살표 연결선 31"/>
            <p:cNvCxnSpPr/>
            <p:nvPr/>
          </p:nvCxnSpPr>
          <p:spPr>
            <a:xfrm>
              <a:off x="4058014" y="4610720"/>
              <a:ext cx="261961" cy="0"/>
            </a:xfrm>
            <a:prstGeom prst="straightConnector1">
              <a:avLst/>
            </a:prstGeom>
            <a:ln w="25400"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959639" y="462051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주문</a:t>
              </a: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>
              <a:off x="4074948" y="4213179"/>
              <a:ext cx="26196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3959639" y="3965385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도매</a:t>
              </a: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4361673" y="5000962"/>
              <a:ext cx="1008112" cy="10081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온라인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쇼핑몰</a:t>
              </a:r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>
              <a:off x="5485258" y="5128044"/>
              <a:ext cx="2619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386883" y="513784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정보</a:t>
              </a:r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>
              <a:off x="5502192" y="4730503"/>
              <a:ext cx="2619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386883" y="4482709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판매</a:t>
              </a:r>
            </a:p>
          </p:txBody>
        </p:sp>
        <p:sp>
          <p:nvSpPr>
            <p:cNvPr id="41" name="다이아몬드 40"/>
            <p:cNvSpPr/>
            <p:nvPr/>
          </p:nvSpPr>
          <p:spPr>
            <a:xfrm>
              <a:off x="3666102" y="2762332"/>
              <a:ext cx="1028220" cy="1028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/>
                <a:t>사입</a:t>
              </a:r>
              <a:endParaRPr lang="ko-KR" altLang="en-US" sz="1200" dirty="0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V="1">
              <a:off x="3535121" y="3488794"/>
              <a:ext cx="261961" cy="21602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/>
            <p:nvPr/>
          </p:nvCxnSpPr>
          <p:spPr>
            <a:xfrm>
              <a:off x="4542684" y="3524296"/>
              <a:ext cx="303275" cy="24757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56588" y="3226813"/>
              <a:ext cx="1638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현행 프로세스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36455" y="5978961"/>
            <a:ext cx="621688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b="1" dirty="0" err="1"/>
              <a:t>사입</a:t>
            </a:r>
            <a:r>
              <a:rPr lang="ko-KR" altLang="en-US" b="1" dirty="0"/>
              <a:t> 이란</a:t>
            </a:r>
            <a:r>
              <a:rPr lang="en-US" altLang="ko-KR" b="1" dirty="0"/>
              <a:t>?</a:t>
            </a:r>
            <a:endParaRPr lang="en-US" altLang="ko-KR" dirty="0"/>
          </a:p>
          <a:p>
            <a:pPr fontAlgn="base"/>
            <a:r>
              <a:rPr lang="en-US" altLang="ko-KR" sz="1200" dirty="0"/>
              <a:t> </a:t>
            </a:r>
            <a:r>
              <a:rPr lang="ko-KR" altLang="en-US" sz="1200" dirty="0"/>
              <a:t>동대문 의류 소매상권의 </a:t>
            </a:r>
            <a:r>
              <a:rPr lang="ko-KR" altLang="en-US" sz="1200" dirty="0" err="1"/>
              <a:t>사입은</a:t>
            </a:r>
            <a:r>
              <a:rPr lang="ko-KR" altLang="en-US" sz="1200" dirty="0"/>
              <a:t> 소매 점포에 알맞은 상품을 도매상가에서 구입해</a:t>
            </a:r>
          </a:p>
          <a:p>
            <a:pPr fontAlgn="base"/>
            <a:r>
              <a:rPr lang="ko-KR" altLang="en-US" sz="1200" dirty="0"/>
              <a:t>소매 점포에 공급하는 것을 의미한다</a:t>
            </a:r>
            <a:r>
              <a:rPr lang="en-US" altLang="ko-KR" sz="1200" dirty="0"/>
              <a:t>.</a:t>
            </a:r>
          </a:p>
          <a:p>
            <a:pPr fontAlgn="base"/>
            <a:r>
              <a:rPr lang="en-US" altLang="ko-KR" sz="1200" dirty="0"/>
              <a:t> </a:t>
            </a:r>
            <a:r>
              <a:rPr lang="ko-KR" altLang="en-US" sz="1200" dirty="0" err="1"/>
              <a:t>사입자</a:t>
            </a:r>
            <a:r>
              <a:rPr lang="ko-KR" altLang="en-US" sz="1200" dirty="0"/>
              <a:t> 및 </a:t>
            </a:r>
            <a:r>
              <a:rPr lang="ko-KR" altLang="en-US" sz="1200" dirty="0" err="1"/>
              <a:t>사입삼촌이라고</a:t>
            </a:r>
            <a:r>
              <a:rPr lang="ko-KR" altLang="en-US" sz="1200" dirty="0"/>
              <a:t> 불리는 이들은 소매 점포에 고용되어 이들을 대신해 감</a:t>
            </a:r>
          </a:p>
          <a:p>
            <a:pPr fontAlgn="base"/>
            <a:r>
              <a:rPr lang="ko-KR" altLang="en-US" sz="1200" dirty="0" err="1"/>
              <a:t>각적인</a:t>
            </a:r>
            <a:r>
              <a:rPr lang="ko-KR" altLang="en-US" sz="1200" dirty="0"/>
              <a:t> 안목 및 소비자 </a:t>
            </a:r>
            <a:r>
              <a:rPr lang="ko-KR" altLang="en-US" sz="1200" dirty="0" err="1"/>
              <a:t>트렌드를</a:t>
            </a:r>
            <a:r>
              <a:rPr lang="ko-KR" altLang="en-US" sz="1200" dirty="0"/>
              <a:t> 파악해 시장의 상품을 사들이는 소매상의 전문 구매직원이다</a:t>
            </a:r>
            <a:r>
              <a:rPr lang="en-US" altLang="ko-KR" sz="1200" dirty="0"/>
              <a:t>. </a:t>
            </a:r>
          </a:p>
          <a:p>
            <a:pPr fontAlgn="base"/>
            <a:r>
              <a:rPr lang="ko-KR" altLang="en-US" sz="1200" dirty="0"/>
              <a:t>규모가 작은 소매상인의 경우 직접 물건을 고르기도 하지만</a:t>
            </a:r>
            <a:r>
              <a:rPr lang="en-US" altLang="ko-KR" sz="1200" dirty="0"/>
              <a:t>, </a:t>
            </a:r>
            <a:r>
              <a:rPr lang="ko-KR" altLang="en-US" sz="1200" dirty="0"/>
              <a:t>규모가 크거나 인터넷 쇼핑몰을 운영하는 경우에는 </a:t>
            </a:r>
            <a:r>
              <a:rPr lang="ko-KR" altLang="en-US" sz="1200" dirty="0" err="1"/>
              <a:t>사입자를</a:t>
            </a:r>
            <a:r>
              <a:rPr lang="ko-KR" altLang="en-US" sz="1200" dirty="0"/>
              <a:t> 고용한다</a:t>
            </a:r>
            <a:r>
              <a:rPr lang="en-US" altLang="ko-KR" sz="1200" dirty="0"/>
              <a:t>. </a:t>
            </a:r>
          </a:p>
          <a:p>
            <a:pPr fontAlgn="base"/>
            <a:endParaRPr lang="en-US" altLang="ko-KR" sz="1200" b="1" dirty="0"/>
          </a:p>
          <a:p>
            <a:pPr fontAlgn="base"/>
            <a:r>
              <a:rPr lang="ko-KR" altLang="en-US" sz="1200" b="1" dirty="0" err="1"/>
              <a:t>사입을</a:t>
            </a:r>
            <a:r>
              <a:rPr lang="ko-KR" altLang="en-US" sz="1200" b="1" dirty="0"/>
              <a:t> 통하는 경우는 대부분 시시각각 변화하는 패션 유행을 빠르게 따라갈 수 있기 때문이다</a:t>
            </a:r>
            <a:r>
              <a:rPr lang="en-US" altLang="ko-KR" sz="1200" b="1" dirty="0"/>
              <a:t>. </a:t>
            </a:r>
            <a:endParaRPr lang="ko-KR" altLang="en-US" sz="1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5661248" y="8688222"/>
            <a:ext cx="95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-4Page-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22999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83" name="왼쪽/오른쪽 화살표 82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718" y="1954781"/>
            <a:ext cx="5203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 분해도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기능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물류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4155" y="2686831"/>
            <a:ext cx="719885" cy="8770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-16576" y="2881135"/>
            <a:ext cx="121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물류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1224273" y="3038549"/>
            <a:ext cx="23808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412776" y="2853882"/>
            <a:ext cx="1083926" cy="688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346823" y="2926849"/>
            <a:ext cx="1218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3</a:t>
            </a:r>
            <a:r>
              <a:rPr lang="en-US" altLang="ko-KR" sz="1200" b="1" dirty="0" smtClean="0"/>
              <a:t>.1 </a:t>
            </a:r>
            <a:r>
              <a:rPr lang="ko-KR" altLang="en-US" sz="1500" b="1" dirty="0" smtClean="0"/>
              <a:t>배송관리</a:t>
            </a:r>
            <a:endParaRPr lang="ko-KR" altLang="en-US" sz="1500" b="1" dirty="0"/>
          </a:p>
        </p:txBody>
      </p:sp>
      <p:sp>
        <p:nvSpPr>
          <p:cNvPr id="30" name="직사각형 29"/>
          <p:cNvSpPr/>
          <p:nvPr/>
        </p:nvSpPr>
        <p:spPr>
          <a:xfrm>
            <a:off x="1408970" y="2422049"/>
            <a:ext cx="1083926" cy="339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F</a:t>
            </a:r>
            <a:r>
              <a:rPr lang="en-US" altLang="ko-KR" sz="1200" b="1" dirty="0" smtClean="0"/>
              <a:t>unction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534783" y="2422049"/>
            <a:ext cx="4127632" cy="339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Description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534783" y="2804598"/>
            <a:ext cx="4127632" cy="749273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30139" y="4427984"/>
            <a:ext cx="1693298" cy="501060"/>
            <a:chOff x="2827176" y="3551691"/>
            <a:chExt cx="1693298" cy="501060"/>
          </a:xfrm>
        </p:grpSpPr>
        <p:sp>
          <p:nvSpPr>
            <p:cNvPr id="61" name="직사각형 60"/>
            <p:cNvSpPr/>
            <p:nvPr/>
          </p:nvSpPr>
          <p:spPr>
            <a:xfrm>
              <a:off x="2827176" y="3551691"/>
              <a:ext cx="1693298" cy="5010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950701" y="3617554"/>
              <a:ext cx="144624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/>
                <a:t>3</a:t>
              </a:r>
              <a:r>
                <a:rPr lang="en-US" altLang="ko-KR" dirty="0" smtClean="0"/>
                <a:t>. </a:t>
              </a:r>
              <a:r>
                <a:rPr lang="ko-KR" altLang="en-US" dirty="0" smtClean="0"/>
                <a:t>물류</a:t>
              </a:r>
              <a:endParaRPr lang="ko-KR" altLang="en-US" dirty="0"/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3324" y="3858848"/>
            <a:ext cx="301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분해도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물류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114" name="그룹 113"/>
          <p:cNvGrpSpPr/>
          <p:nvPr/>
        </p:nvGrpSpPr>
        <p:grpSpPr>
          <a:xfrm>
            <a:off x="2205458" y="4431824"/>
            <a:ext cx="1624370" cy="373959"/>
            <a:chOff x="4236585" y="3053054"/>
            <a:chExt cx="2546966" cy="37395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5" name="직사각형 114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236585" y="3088459"/>
              <a:ext cx="2328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3.1 </a:t>
              </a:r>
              <a:r>
                <a:rPr lang="ko-KR" altLang="en-US" sz="1600" b="1" dirty="0" smtClean="0"/>
                <a:t>배송관리</a:t>
              </a:r>
              <a:endParaRPr lang="ko-KR" altLang="en-US" sz="1600" b="1" dirty="0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2225989" y="4853169"/>
            <a:ext cx="1603838" cy="369332"/>
            <a:chOff x="4268779" y="3053054"/>
            <a:chExt cx="2514772" cy="369332"/>
          </a:xfrm>
          <a:noFill/>
        </p:grpSpPr>
        <p:sp>
          <p:nvSpPr>
            <p:cNvPr id="118" name="직사각형 117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11072" y="3094798"/>
              <a:ext cx="242570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259600" y="4815255"/>
            <a:ext cx="15213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</a:t>
            </a:r>
            <a:r>
              <a:rPr lang="en-US" altLang="ko-KR" sz="1300" dirty="0" smtClean="0"/>
              <a:t>.1.1</a:t>
            </a:r>
            <a:r>
              <a:rPr lang="ko-KR" altLang="en-US" sz="1300" dirty="0" smtClean="0"/>
              <a:t>입고된 후 상품확인</a:t>
            </a:r>
            <a:endParaRPr lang="ko-KR" altLang="en-US" sz="1300" dirty="0"/>
          </a:p>
        </p:txBody>
      </p:sp>
      <p:sp>
        <p:nvSpPr>
          <p:cNvPr id="78" name="TextBox 77"/>
          <p:cNvSpPr txBox="1"/>
          <p:nvPr/>
        </p:nvSpPr>
        <p:spPr>
          <a:xfrm>
            <a:off x="28823" y="5672682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2.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–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물류관리 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79" name="표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160548"/>
              </p:ext>
            </p:extLst>
          </p:nvPr>
        </p:nvGraphicFramePr>
        <p:xfrm>
          <a:off x="54346" y="7337381"/>
          <a:ext cx="6727739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42"/>
                <a:gridCol w="531219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거래처별 주문 정보 획득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시스템을 통해 각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거래처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소매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별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필요한 주문 정보를 획득한다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거래처별 주문 정보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시스템을 통해 획득한 각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거래처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소매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별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주문 정보를 확인한다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450666"/>
              </p:ext>
            </p:extLst>
          </p:nvPr>
        </p:nvGraphicFramePr>
        <p:xfrm>
          <a:off x="57112" y="6547460"/>
          <a:ext cx="672497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본 프로세스는 거래처별 정확한 상품을 배송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하기위해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배송지와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그에 맞는 주문 수량을 확인 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785478"/>
              </p:ext>
            </p:extLst>
          </p:nvPr>
        </p:nvGraphicFramePr>
        <p:xfrm>
          <a:off x="57112" y="6101928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물류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504667"/>
              </p:ext>
            </p:extLst>
          </p:nvPr>
        </p:nvGraphicFramePr>
        <p:xfrm>
          <a:off x="2314823" y="6083622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8" name="표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166216"/>
              </p:ext>
            </p:extLst>
          </p:nvPr>
        </p:nvGraphicFramePr>
        <p:xfrm>
          <a:off x="4577222" y="6083622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89" name="직사각형 88"/>
          <p:cNvSpPr/>
          <p:nvPr/>
        </p:nvSpPr>
        <p:spPr>
          <a:xfrm>
            <a:off x="1190724" y="6074561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3494980" y="6074561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5718360" y="6074561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1343124" y="6578070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1343124" y="6938657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5718360" y="6074561"/>
            <a:ext cx="1080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3.1.1</a:t>
            </a:r>
            <a:r>
              <a:rPr lang="ko-KR" altLang="en-US" sz="1000" b="1" dirty="0"/>
              <a:t>입고된 후 상품확인</a:t>
            </a:r>
          </a:p>
          <a:p>
            <a:endParaRPr lang="ko-KR" alt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-438741" y="6983759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1. </a:t>
            </a:r>
            <a:r>
              <a:rPr lang="ko-KR" altLang="en-US" sz="1000" b="1" dirty="0"/>
              <a:t>거래처별 주문 정보 획득 </a:t>
            </a:r>
            <a:r>
              <a:rPr lang="en-US" altLang="ko-KR" sz="1000" b="1" dirty="0"/>
              <a:t>/ 2. </a:t>
            </a:r>
            <a:r>
              <a:rPr lang="ko-KR" altLang="en-US" sz="1000" b="1" dirty="0"/>
              <a:t>거래처별 주문 정보 확인</a:t>
            </a:r>
            <a:r>
              <a:rPr lang="en-US" altLang="ko-KR" sz="1000" b="1" dirty="0"/>
              <a:t> </a:t>
            </a:r>
            <a:endParaRPr lang="ko-KR" altLang="en-US" sz="1000" b="1" dirty="0"/>
          </a:p>
          <a:p>
            <a:endParaRPr lang="ko-KR" altLang="en-US" sz="1000" dirty="0"/>
          </a:p>
        </p:txBody>
      </p:sp>
      <p:cxnSp>
        <p:nvCxnSpPr>
          <p:cNvPr id="112" name="직선 연결선 111"/>
          <p:cNvCxnSpPr/>
          <p:nvPr/>
        </p:nvCxnSpPr>
        <p:spPr>
          <a:xfrm rot="16200000" flipV="1">
            <a:off x="2042607" y="4481751"/>
            <a:ext cx="0" cy="32451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470070" y="6084168"/>
            <a:ext cx="118306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3.1</a:t>
            </a:r>
            <a:r>
              <a:rPr lang="en-US" altLang="ko-KR" sz="1000" b="1" dirty="0" smtClean="0"/>
              <a:t> </a:t>
            </a:r>
            <a:r>
              <a:rPr lang="ko-KR" altLang="en-US" sz="1300" b="1" dirty="0" smtClean="0"/>
              <a:t>배송관리</a:t>
            </a:r>
            <a:endParaRPr lang="ko-KR" altLang="en-US" sz="1300" b="1" dirty="0"/>
          </a:p>
          <a:p>
            <a:endParaRPr lang="ko-KR" altLang="en-US" sz="1000" dirty="0"/>
          </a:p>
        </p:txBody>
      </p:sp>
      <p:sp>
        <p:nvSpPr>
          <p:cNvPr id="44" name="타원 43"/>
          <p:cNvSpPr/>
          <p:nvPr/>
        </p:nvSpPr>
        <p:spPr>
          <a:xfrm>
            <a:off x="1988840" y="1323587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19176" y="2881135"/>
            <a:ext cx="398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배송 일정에 따라 거래처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소매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배송하는 업무를 수행한다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52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-49Page-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29" name="왼쪽/오른쪽 화살표 28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86595" y="2685651"/>
            <a:ext cx="1349883" cy="1295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ERP System</a:t>
            </a:r>
            <a:endParaRPr lang="ko-KR" altLang="en-US" sz="2000" dirty="0"/>
          </a:p>
        </p:txBody>
      </p:sp>
      <p:sp>
        <p:nvSpPr>
          <p:cNvPr id="31" name="직사각형 30"/>
          <p:cNvSpPr/>
          <p:nvPr/>
        </p:nvSpPr>
        <p:spPr>
          <a:xfrm>
            <a:off x="5209504" y="2746831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구매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209504" y="3735406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물류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87498" y="3044155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영업</a:t>
            </a:r>
            <a:endParaRPr lang="ko-KR" altLang="en-US" dirty="0"/>
          </a:p>
        </p:txBody>
      </p:sp>
      <p:sp>
        <p:nvSpPr>
          <p:cNvPr id="34" name="모서리가 둥근 직사각형 70"/>
          <p:cNvSpPr/>
          <p:nvPr/>
        </p:nvSpPr>
        <p:spPr>
          <a:xfrm>
            <a:off x="2202199" y="2025976"/>
            <a:ext cx="2026255" cy="471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Cloud ERP System(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영업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356992" y="4932040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재고</a:t>
            </a:r>
            <a:endParaRPr lang="ko-KR" altLang="en-US" dirty="0"/>
          </a:p>
        </p:txBody>
      </p:sp>
      <p:cxnSp>
        <p:nvCxnSpPr>
          <p:cNvPr id="36" name="직선 화살표 연결선 35"/>
          <p:cNvCxnSpPr/>
          <p:nvPr/>
        </p:nvCxnSpPr>
        <p:spPr>
          <a:xfrm rot="900000" flipH="1">
            <a:off x="3303306" y="3575626"/>
            <a:ext cx="1822135" cy="47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rot="900000" flipV="1">
            <a:off x="3351437" y="3708703"/>
            <a:ext cx="1774640" cy="47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rot="3600000" flipH="1">
            <a:off x="2649938" y="4203367"/>
            <a:ext cx="850039" cy="35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rot="3600000" flipV="1">
            <a:off x="2685399" y="4427767"/>
            <a:ext cx="827884" cy="35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900000" flipH="1">
            <a:off x="3303306" y="2591142"/>
            <a:ext cx="1822135" cy="47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rot="900000" flipV="1">
            <a:off x="3351437" y="2724219"/>
            <a:ext cx="1774640" cy="47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1367904" y="3131840"/>
            <a:ext cx="404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rot="10800000">
            <a:off x="1367904" y="3284240"/>
            <a:ext cx="404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961859"/>
              </p:ext>
            </p:extLst>
          </p:nvPr>
        </p:nvGraphicFramePr>
        <p:xfrm>
          <a:off x="72009" y="5520573"/>
          <a:ext cx="5589239" cy="3623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552"/>
                <a:gridCol w="42896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70187"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/>
                </a:tc>
              </a:tr>
              <a:tr h="4814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영업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거래처와의 계약 수립 </a:t>
                      </a:r>
                      <a:r>
                        <a:rPr lang="ko-KR" altLang="en-US" sz="1200" dirty="0" smtClean="0"/>
                        <a:t>고객 데이터 관리 와 상품 데이터 축적</a:t>
                      </a:r>
                      <a:r>
                        <a:rPr lang="ko-KR" altLang="en-US" sz="1200" baseline="0" dirty="0" smtClean="0"/>
                        <a:t> 등을 관리한다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14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물류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외부 물류 업체 </a:t>
                      </a:r>
                      <a:r>
                        <a:rPr lang="en-US" altLang="ko-KR" sz="1200" dirty="0" smtClean="0"/>
                        <a:t>API</a:t>
                      </a:r>
                      <a:r>
                        <a:rPr lang="ko-KR" altLang="en-US" sz="1200" dirty="0" smtClean="0"/>
                        <a:t>와 연동을 통한 체계적인 물류 프로세스를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10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구매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거래처의 주문을 관리하고 공급업체에게 상품을 주문하며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정확하고 계획적인 주문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발주관리 업무를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</a:tr>
              <a:tr h="4610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재무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공급 상품에 대한 대금 관리</a:t>
                      </a:r>
                      <a:r>
                        <a:rPr lang="ko-KR" altLang="en-US" sz="1200" baseline="0" dirty="0" smtClean="0"/>
                        <a:t> 와 거래처와의 수금 지불 회계관리 프로세스이다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</a:tr>
              <a:tr h="4610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재고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 재고량을 관리하며 필요 재고량을 확인하고 주문 물품을 파악관리</a:t>
                      </a:r>
                      <a:r>
                        <a:rPr lang="ko-KR" altLang="en-US" sz="1200" baseline="0" dirty="0" smtClean="0"/>
                        <a:t> 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</a:tr>
              <a:tr h="7070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ERP</a:t>
                      </a:r>
                    </a:p>
                    <a:p>
                      <a:pPr latinLnBrk="1"/>
                      <a:r>
                        <a:rPr lang="en-US" altLang="ko-KR" sz="2000" dirty="0" err="1" smtClean="0"/>
                        <a:t>Systen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모든  부서를 통합적으로 연계 관리한다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116632" y="5646535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708919" y="5646535"/>
            <a:ext cx="183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Description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988840" y="4158327"/>
            <a:ext cx="0" cy="679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rot="10800000">
            <a:off x="2204864" y="4139952"/>
            <a:ext cx="0" cy="679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1516631" y="4942982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재무</a:t>
            </a:r>
            <a:endParaRPr lang="ko-KR" altLang="en-US" dirty="0"/>
          </a:p>
        </p:txBody>
      </p:sp>
      <p:sp>
        <p:nvSpPr>
          <p:cNvPr id="42" name="타원 41"/>
          <p:cNvSpPr/>
          <p:nvPr/>
        </p:nvSpPr>
        <p:spPr>
          <a:xfrm>
            <a:off x="1988840" y="1323587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6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83" name="왼쪽/오른쪽 화살표 82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718" y="1954781"/>
            <a:ext cx="5203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 분해도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기능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영업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0843" y="3347864"/>
            <a:ext cx="719885" cy="7157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-16576" y="3491880"/>
            <a:ext cx="121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영업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994042" y="3707904"/>
            <a:ext cx="23808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1196752" y="3002925"/>
            <a:ext cx="1771" cy="207313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224273" y="3038549"/>
            <a:ext cx="23808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174687" y="5004048"/>
            <a:ext cx="23808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412776" y="2853883"/>
            <a:ext cx="108392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347754" y="2926849"/>
            <a:ext cx="12180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smtClean="0"/>
              <a:t>4.1 </a:t>
            </a:r>
            <a:r>
              <a:rPr lang="ko-KR" altLang="en-US" sz="1300" b="1" dirty="0" smtClean="0"/>
              <a:t>고객관리</a:t>
            </a:r>
            <a:endParaRPr lang="ko-KR" altLang="en-US" sz="1300" b="1" dirty="0"/>
          </a:p>
        </p:txBody>
      </p:sp>
      <p:sp>
        <p:nvSpPr>
          <p:cNvPr id="48" name="직사각형 47"/>
          <p:cNvSpPr/>
          <p:nvPr/>
        </p:nvSpPr>
        <p:spPr>
          <a:xfrm>
            <a:off x="1408970" y="3779912"/>
            <a:ext cx="108392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0" name="직사각형 29"/>
          <p:cNvSpPr/>
          <p:nvPr/>
        </p:nvSpPr>
        <p:spPr>
          <a:xfrm>
            <a:off x="1408970" y="2422049"/>
            <a:ext cx="1083926" cy="339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F</a:t>
            </a:r>
            <a:r>
              <a:rPr lang="en-US" altLang="ko-KR" sz="1200" b="1" dirty="0" smtClean="0"/>
              <a:t>unction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534783" y="2422049"/>
            <a:ext cx="4127632" cy="339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Description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534783" y="2804599"/>
            <a:ext cx="4127632" cy="844798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541728" y="3779912"/>
            <a:ext cx="4127632" cy="86409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2815822" y="6807244"/>
            <a:ext cx="1693298" cy="501060"/>
            <a:chOff x="2827176" y="3551691"/>
            <a:chExt cx="1693298" cy="501060"/>
          </a:xfrm>
        </p:grpSpPr>
        <p:sp>
          <p:nvSpPr>
            <p:cNvPr id="61" name="직사각형 60"/>
            <p:cNvSpPr/>
            <p:nvPr/>
          </p:nvSpPr>
          <p:spPr>
            <a:xfrm>
              <a:off x="2827176" y="3551691"/>
              <a:ext cx="1693298" cy="5010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950701" y="3617554"/>
              <a:ext cx="144624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/>
                <a:t>4</a:t>
              </a:r>
              <a:r>
                <a:rPr lang="en-US" altLang="ko-KR" dirty="0" smtClean="0"/>
                <a:t>. </a:t>
              </a:r>
              <a:r>
                <a:rPr lang="ko-KR" altLang="en-US" dirty="0" smtClean="0"/>
                <a:t>영업</a:t>
              </a:r>
              <a:endParaRPr lang="ko-KR" altLang="en-US" dirty="0"/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-44799" y="6156176"/>
            <a:ext cx="301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분해도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영업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92896" y="2793866"/>
            <a:ext cx="43651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거래처</a:t>
            </a:r>
            <a:r>
              <a:rPr lang="en-US" altLang="ko-KR" sz="1500" dirty="0" smtClean="0"/>
              <a:t>(</a:t>
            </a:r>
            <a:r>
              <a:rPr lang="ko-KR" altLang="en-US" sz="1500" dirty="0" smtClean="0"/>
              <a:t>소매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와의 </a:t>
            </a:r>
            <a:r>
              <a:rPr lang="ko-KR" altLang="en-US" sz="1500" dirty="0" smtClean="0"/>
              <a:t>체계적인 </a:t>
            </a:r>
            <a:r>
              <a:rPr lang="ko-KR" altLang="en-US" sz="1500" dirty="0" smtClean="0"/>
              <a:t> </a:t>
            </a:r>
            <a:r>
              <a:rPr lang="ko-KR" altLang="en-US" sz="1500" dirty="0" smtClean="0"/>
              <a:t>정보를 관리한다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sp>
        <p:nvSpPr>
          <p:cNvPr id="11" name="TextBox 10"/>
          <p:cNvSpPr txBox="1"/>
          <p:nvPr/>
        </p:nvSpPr>
        <p:spPr>
          <a:xfrm>
            <a:off x="2564904" y="3779912"/>
            <a:ext cx="40318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판매 상품의 매출 데이터를 관리하며 판매 상품 데이터 축적 거래 내역의 체계적인 관리를 수행한다</a:t>
            </a:r>
            <a:r>
              <a:rPr lang="en-US" altLang="ko-KR" sz="1500" dirty="0" smtClean="0"/>
              <a:t>.</a:t>
            </a:r>
            <a:endParaRPr lang="en-US" altLang="ko-KR" sz="1500" dirty="0"/>
          </a:p>
        </p:txBody>
      </p:sp>
      <p:sp>
        <p:nvSpPr>
          <p:cNvPr id="55" name="TextBox 54"/>
          <p:cNvSpPr txBox="1"/>
          <p:nvPr/>
        </p:nvSpPr>
        <p:spPr>
          <a:xfrm>
            <a:off x="1326832" y="3851920"/>
            <a:ext cx="12180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smtClean="0"/>
              <a:t>4.2 </a:t>
            </a:r>
            <a:r>
              <a:rPr lang="ko-KR" altLang="en-US" sz="1300" b="1" dirty="0" smtClean="0"/>
              <a:t>매출관리</a:t>
            </a:r>
            <a:endParaRPr lang="ko-KR" altLang="en-US" sz="1300" b="1" dirty="0"/>
          </a:p>
        </p:txBody>
      </p:sp>
      <p:cxnSp>
        <p:nvCxnSpPr>
          <p:cNvPr id="63" name="직선 연결선 62"/>
          <p:cNvCxnSpPr/>
          <p:nvPr/>
        </p:nvCxnSpPr>
        <p:spPr>
          <a:xfrm flipV="1">
            <a:off x="1916556" y="7519701"/>
            <a:ext cx="3456660" cy="726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1916556" y="7532519"/>
            <a:ext cx="0" cy="38918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2760301" y="7852872"/>
            <a:ext cx="1603838" cy="371946"/>
            <a:chOff x="4268779" y="3053054"/>
            <a:chExt cx="2514772" cy="37194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8" name="직사각형 67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285388" y="3086446"/>
              <a:ext cx="24815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4.2 </a:t>
              </a:r>
              <a:r>
                <a:rPr lang="ko-KR" altLang="en-US" sz="1600" b="1" dirty="0" smtClean="0"/>
                <a:t>매출관리</a:t>
              </a:r>
              <a:endParaRPr lang="ko-KR" altLang="en-US" sz="1600" b="1" dirty="0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2760301" y="8301572"/>
            <a:ext cx="1603838" cy="446892"/>
            <a:chOff x="4268779" y="3053054"/>
            <a:chExt cx="2514772" cy="369332"/>
          </a:xfrm>
          <a:noFill/>
        </p:grpSpPr>
        <p:sp>
          <p:nvSpPr>
            <p:cNvPr id="71" name="직사각형 70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11072" y="3094798"/>
              <a:ext cx="242570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 b="1" dirty="0"/>
            </a:p>
          </p:txBody>
        </p:sp>
      </p:grpSp>
      <p:cxnSp>
        <p:nvCxnSpPr>
          <p:cNvPr id="91" name="직선 연결선 90"/>
          <p:cNvCxnSpPr/>
          <p:nvPr/>
        </p:nvCxnSpPr>
        <p:spPr>
          <a:xfrm flipV="1">
            <a:off x="3640975" y="7524328"/>
            <a:ext cx="0" cy="32451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/>
          <p:cNvGrpSpPr/>
          <p:nvPr/>
        </p:nvGrpSpPr>
        <p:grpSpPr>
          <a:xfrm>
            <a:off x="980728" y="7850792"/>
            <a:ext cx="1624370" cy="373959"/>
            <a:chOff x="4236585" y="3053054"/>
            <a:chExt cx="2546966" cy="37395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5" name="직사각형 114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236585" y="3088459"/>
              <a:ext cx="2328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4.1 </a:t>
              </a:r>
              <a:r>
                <a:rPr lang="ko-KR" altLang="en-US" sz="1600" b="1" dirty="0" smtClean="0"/>
                <a:t>고객관리</a:t>
              </a:r>
              <a:endParaRPr lang="ko-KR" altLang="en-US" sz="1600" b="1" dirty="0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1001259" y="8272136"/>
            <a:ext cx="1603838" cy="871864"/>
            <a:chOff x="4268779" y="3053054"/>
            <a:chExt cx="2514772" cy="369332"/>
          </a:xfrm>
          <a:noFill/>
        </p:grpSpPr>
        <p:sp>
          <p:nvSpPr>
            <p:cNvPr id="118" name="직사각형 117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11072" y="3094798"/>
              <a:ext cx="242570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34870" y="8316416"/>
            <a:ext cx="15213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4</a:t>
            </a:r>
            <a:r>
              <a:rPr lang="en-US" altLang="ko-KR" sz="1300" dirty="0" smtClean="0"/>
              <a:t>.1.1</a:t>
            </a:r>
            <a:r>
              <a:rPr lang="ko-KR" altLang="en-US" sz="1300" dirty="0" smtClean="0"/>
              <a:t>거래처 </a:t>
            </a:r>
            <a:r>
              <a:rPr lang="ko-KR" altLang="en-US" sz="1300" dirty="0" smtClean="0"/>
              <a:t>관리</a:t>
            </a:r>
            <a:endParaRPr lang="en-US" altLang="ko-KR" sz="1300" dirty="0" smtClean="0"/>
          </a:p>
        </p:txBody>
      </p:sp>
      <p:sp>
        <p:nvSpPr>
          <p:cNvPr id="129" name="TextBox 128"/>
          <p:cNvSpPr txBox="1"/>
          <p:nvPr/>
        </p:nvSpPr>
        <p:spPr>
          <a:xfrm>
            <a:off x="2708920" y="8328029"/>
            <a:ext cx="17973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4</a:t>
            </a:r>
            <a:r>
              <a:rPr lang="en-US" altLang="ko-KR" sz="1300" dirty="0" smtClean="0"/>
              <a:t>.2.1</a:t>
            </a:r>
            <a:r>
              <a:rPr lang="ko-KR" altLang="en-US" sz="1300" dirty="0" smtClean="0"/>
              <a:t>매출 데이터 관리</a:t>
            </a:r>
            <a:endParaRPr lang="ko-KR" altLang="en-US" sz="1300" dirty="0"/>
          </a:p>
        </p:txBody>
      </p:sp>
      <p:grpSp>
        <p:nvGrpSpPr>
          <p:cNvPr id="49" name="그룹 48"/>
          <p:cNvGrpSpPr/>
          <p:nvPr/>
        </p:nvGrpSpPr>
        <p:grpSpPr>
          <a:xfrm>
            <a:off x="4534871" y="7837763"/>
            <a:ext cx="1603838" cy="371946"/>
            <a:chOff x="4268779" y="3053054"/>
            <a:chExt cx="2514772" cy="37194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0" name="직사각형 49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85388" y="3086446"/>
              <a:ext cx="24815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4.3 </a:t>
              </a:r>
              <a:r>
                <a:rPr lang="ko-KR" altLang="en-US" sz="1600" b="1" dirty="0" smtClean="0"/>
                <a:t>상품관리</a:t>
              </a:r>
              <a:endParaRPr lang="ko-KR" altLang="en-US" sz="1600" b="1" dirty="0"/>
            </a:p>
          </p:txBody>
        </p:sp>
      </p:grpSp>
      <p:cxnSp>
        <p:nvCxnSpPr>
          <p:cNvPr id="56" name="직선 연결선 55"/>
          <p:cNvCxnSpPr/>
          <p:nvPr/>
        </p:nvCxnSpPr>
        <p:spPr>
          <a:xfrm flipV="1">
            <a:off x="5373216" y="7513250"/>
            <a:ext cx="0" cy="32451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4555157" y="8244408"/>
            <a:ext cx="1636118" cy="556783"/>
            <a:chOff x="4555157" y="8305951"/>
            <a:chExt cx="1636118" cy="556783"/>
          </a:xfrm>
        </p:grpSpPr>
        <p:grpSp>
          <p:nvGrpSpPr>
            <p:cNvPr id="52" name="그룹 51"/>
            <p:cNvGrpSpPr/>
            <p:nvPr/>
          </p:nvGrpSpPr>
          <p:grpSpPr>
            <a:xfrm>
              <a:off x="4557811" y="8305951"/>
              <a:ext cx="1603838" cy="556783"/>
              <a:chOff x="4268779" y="3053054"/>
              <a:chExt cx="2514772" cy="369332"/>
            </a:xfrm>
            <a:noFill/>
          </p:grpSpPr>
          <p:sp>
            <p:nvSpPr>
              <p:cNvPr id="53" name="직사각형 52"/>
              <p:cNvSpPr/>
              <p:nvPr/>
            </p:nvSpPr>
            <p:spPr>
              <a:xfrm>
                <a:off x="4268779" y="3053054"/>
                <a:ext cx="2514772" cy="369332"/>
              </a:xfrm>
              <a:prstGeom prst="rect">
                <a:avLst/>
              </a:prstGeom>
              <a:grp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311072" y="3094798"/>
                <a:ext cx="242570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endParaRPr lang="ko-KR" altLang="en-US" sz="1200" b="1" dirty="0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4555157" y="8316416"/>
              <a:ext cx="163611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 smtClean="0"/>
                <a:t>4.3.1</a:t>
              </a:r>
              <a:r>
                <a:rPr lang="ko-KR" altLang="en-US" sz="1300" dirty="0" smtClean="0"/>
                <a:t>생산 데이터 관리</a:t>
              </a:r>
              <a:endParaRPr lang="ko-KR" altLang="en-US" sz="1300" dirty="0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1408970" y="4788024"/>
            <a:ext cx="108392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9" name="직사각형 58"/>
          <p:cNvSpPr/>
          <p:nvPr/>
        </p:nvSpPr>
        <p:spPr>
          <a:xfrm>
            <a:off x="2541728" y="4788024"/>
            <a:ext cx="4127632" cy="483977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196752" y="3995936"/>
            <a:ext cx="23808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349719" y="4855676"/>
            <a:ext cx="12180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smtClean="0"/>
              <a:t>4.2 </a:t>
            </a:r>
            <a:r>
              <a:rPr lang="ko-KR" altLang="en-US" sz="1300" b="1" dirty="0" smtClean="0"/>
              <a:t>상품관리</a:t>
            </a:r>
            <a:endParaRPr lang="ko-KR" altLang="en-US" sz="13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2539225" y="4824899"/>
            <a:ext cx="4031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공급업체에서 생산된 상품을 관리한다</a:t>
            </a:r>
            <a:endParaRPr lang="en-US" altLang="ko-KR" sz="1500" dirty="0"/>
          </a:p>
        </p:txBody>
      </p:sp>
      <p:sp>
        <p:nvSpPr>
          <p:cNvPr id="64" name="타원 63"/>
          <p:cNvSpPr/>
          <p:nvPr/>
        </p:nvSpPr>
        <p:spPr>
          <a:xfrm>
            <a:off x="1988840" y="1323587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37790" y="8538397"/>
            <a:ext cx="15039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/>
              <a:t>4.1.2</a:t>
            </a:r>
            <a:r>
              <a:rPr lang="ko-KR" altLang="en-US" sz="1300" dirty="0"/>
              <a:t>고객 데이터 </a:t>
            </a:r>
            <a:endParaRPr lang="en-US" altLang="ko-KR" sz="1300" dirty="0" smtClean="0"/>
          </a:p>
          <a:p>
            <a:r>
              <a:rPr lang="en-US" altLang="ko-KR" sz="1300" dirty="0"/>
              <a:t> </a:t>
            </a:r>
            <a:r>
              <a:rPr lang="en-US" altLang="ko-KR" sz="1300" dirty="0" smtClean="0"/>
              <a:t>       </a:t>
            </a:r>
            <a:r>
              <a:rPr lang="ko-KR" altLang="en-US" sz="1300" dirty="0" smtClean="0"/>
              <a:t>관리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3782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4" name="왼쪽/오른쪽 화살표 3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8823" y="1865865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4.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영업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–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고객관리 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093202"/>
              </p:ext>
            </p:extLst>
          </p:nvPr>
        </p:nvGraphicFramePr>
        <p:xfrm>
          <a:off x="54346" y="3530564"/>
          <a:ext cx="6727739" cy="190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42"/>
                <a:gridCol w="531219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거래처 연락정보 확인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시스템으로부터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거래처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소매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연락 정보를 확인한다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 2.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거래처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요청 정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보 확인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거래처의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소매</a:t>
                      </a:r>
                      <a:r>
                        <a:rPr lang="en-US" altLang="ko-KR" sz="1200" b="1" dirty="0" smtClean="0"/>
                        <a:t>)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smtClean="0"/>
                        <a:t>요청사항을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/>
                </a:tc>
              </a:tr>
              <a:tr h="620292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3. </a:t>
                      </a:r>
                      <a:r>
                        <a:rPr lang="ko-KR" altLang="en-US" sz="1200" b="1" dirty="0" smtClean="0"/>
                        <a:t>신규 거래처 확</a:t>
                      </a:r>
                      <a:endParaRPr lang="en-US" altLang="ko-KR" sz="1200" b="1" dirty="0" smtClean="0"/>
                    </a:p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    </a:t>
                      </a:r>
                      <a:r>
                        <a:rPr lang="ko-KR" altLang="en-US" sz="1200" b="1" dirty="0" smtClean="0"/>
                        <a:t>인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새로 추가된 </a:t>
                      </a:r>
                      <a:r>
                        <a:rPr lang="ko-KR" altLang="en-US" sz="1200" b="1" dirty="0" smtClean="0"/>
                        <a:t>거래처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소매</a:t>
                      </a:r>
                      <a:r>
                        <a:rPr lang="en-US" altLang="ko-KR" sz="1200" b="1" dirty="0" smtClean="0"/>
                        <a:t>)</a:t>
                      </a:r>
                      <a:r>
                        <a:rPr lang="ko-KR" altLang="en-US" sz="1200" b="1" dirty="0" smtClean="0"/>
                        <a:t>를 </a:t>
                      </a:r>
                      <a:r>
                        <a:rPr lang="ko-KR" altLang="en-US" sz="1200" b="1" dirty="0" smtClean="0"/>
                        <a:t>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7112" y="2740643"/>
          <a:ext cx="67249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7112" y="2295111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영업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3" name="표 82"/>
          <p:cNvGraphicFramePr>
            <a:graphicFrameLocks noGrp="1"/>
          </p:cNvGraphicFramePr>
          <p:nvPr/>
        </p:nvGraphicFramePr>
        <p:xfrm>
          <a:off x="2314823" y="2276805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4" name="표 83"/>
          <p:cNvGraphicFramePr>
            <a:graphicFrameLocks noGrp="1"/>
          </p:cNvGraphicFramePr>
          <p:nvPr/>
        </p:nvGraphicFramePr>
        <p:xfrm>
          <a:off x="4577222" y="2276805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90724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3494980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718360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1343124" y="2771253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1343124" y="3131840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18360" y="2267744"/>
            <a:ext cx="1080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4.1.1</a:t>
            </a:r>
            <a:r>
              <a:rPr lang="ko-KR" altLang="en-US" sz="1000" b="1" dirty="0" smtClean="0"/>
              <a:t>거래처 관리</a:t>
            </a:r>
            <a:endParaRPr lang="ko-KR" altLang="en-US" sz="1000" b="1" dirty="0"/>
          </a:p>
          <a:p>
            <a:endParaRPr lang="ko-KR" alt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-27384" y="3163778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1. </a:t>
            </a:r>
            <a:r>
              <a:rPr lang="ko-KR" altLang="en-US" sz="1000" b="1" dirty="0" smtClean="0"/>
              <a:t>거래처 연락 정보 관리</a:t>
            </a:r>
            <a:r>
              <a:rPr lang="en-US" altLang="ko-KR" sz="1000" b="1" dirty="0" smtClean="0"/>
              <a:t>/ </a:t>
            </a:r>
            <a:r>
              <a:rPr lang="en-US" altLang="ko-KR" sz="1000" b="1" dirty="0"/>
              <a:t>2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거래처 요청 정보 확인</a:t>
            </a:r>
            <a:r>
              <a:rPr lang="en-US" altLang="ko-KR" sz="1000" b="1" dirty="0"/>
              <a:t> </a:t>
            </a:r>
            <a:r>
              <a:rPr lang="en-US" altLang="ko-KR" sz="1000" b="1" dirty="0" smtClean="0"/>
              <a:t>/3. </a:t>
            </a:r>
            <a:r>
              <a:rPr lang="ko-KR" altLang="en-US" sz="1000" b="1" dirty="0" smtClean="0"/>
              <a:t>신규 거래처 확인</a:t>
            </a:r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1367904" y="2803738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거래 연락처 정보와 가망 거래 요청 정보를 관리한다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3429000" y="2267744"/>
            <a:ext cx="1169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4.1 </a:t>
            </a:r>
            <a:r>
              <a:rPr lang="ko-KR" altLang="en-US" sz="1300" b="1" dirty="0" smtClean="0"/>
              <a:t>고객관리</a:t>
            </a:r>
            <a:endParaRPr lang="ko-KR" altLang="en-US" sz="1300" b="1" dirty="0"/>
          </a:p>
          <a:p>
            <a:endParaRPr lang="ko-KR" altLang="en-US" sz="1300" dirty="0"/>
          </a:p>
        </p:txBody>
      </p:sp>
      <p:sp>
        <p:nvSpPr>
          <p:cNvPr id="38" name="타원 37"/>
          <p:cNvSpPr/>
          <p:nvPr/>
        </p:nvSpPr>
        <p:spPr>
          <a:xfrm>
            <a:off x="1988840" y="1338237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7736" y="5539197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4.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영업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–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고객관리 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43259" y="7203896"/>
          <a:ext cx="6727739" cy="2095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42"/>
                <a:gridCol w="531219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525656">
                <a:tc>
                  <a:txBody>
                    <a:bodyPr/>
                    <a:lstStyle/>
                    <a:p>
                      <a:pPr marL="228600" marR="0" lvl="0" indent="-22860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가망 고객 관리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구매의사가 분명한 고객들을 분류 한다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방치 고객 확인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구매의사가 있지만 구매 진행</a:t>
                      </a:r>
                      <a:r>
                        <a:rPr lang="ko-KR" altLang="en-US" sz="1200" b="1" baseline="0" dirty="0" smtClean="0"/>
                        <a:t>이 원활하지 않은 방치된 </a:t>
                      </a:r>
                      <a:r>
                        <a:rPr lang="ko-KR" altLang="en-US" sz="1200" b="1" baseline="0" dirty="0" err="1" smtClean="0"/>
                        <a:t>고객데이터을</a:t>
                      </a:r>
                      <a:r>
                        <a:rPr lang="ko-KR" altLang="en-US" sz="1200" b="1" baseline="0" dirty="0" smtClean="0"/>
                        <a:t> 관리 한다</a:t>
                      </a:r>
                      <a:endParaRPr lang="ko-KR" altLang="en-US" sz="12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신규 고객확인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신규 고객 데이터를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단골 고객 확인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지속적으로 구매되는 고객을 관리한다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46025" y="6413975"/>
          <a:ext cx="67249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/>
        </p:nvGraphicFramePr>
        <p:xfrm>
          <a:off x="46025" y="5968443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영업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2303736" y="5950137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고객관리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44" name="표 43"/>
          <p:cNvGraphicFramePr>
            <a:graphicFrameLocks noGrp="1"/>
          </p:cNvGraphicFramePr>
          <p:nvPr/>
        </p:nvGraphicFramePr>
        <p:xfrm>
          <a:off x="4566135" y="5950137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1179637" y="5941076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483893" y="5941076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707273" y="5941076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332037" y="6444585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332037" y="6805172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5668566" y="5940152"/>
            <a:ext cx="118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4.1.2</a:t>
            </a:r>
            <a:r>
              <a:rPr lang="ko-KR" altLang="en-US" sz="1000" b="1" dirty="0" smtClean="0"/>
              <a:t>고객 데이터 관리</a:t>
            </a:r>
            <a:endParaRPr lang="ko-KR" alt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1332037" y="6431467"/>
            <a:ext cx="712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거래처별 고객 데이터에 따라 고객 분류를 나누는 프로세스이다</a:t>
            </a:r>
            <a:r>
              <a:rPr lang="en-US" altLang="ko-KR" sz="1000" b="1" dirty="0" smtClean="0"/>
              <a:t>.</a:t>
            </a:r>
            <a:endParaRPr lang="ko-KR" altLang="en-US" sz="1000" b="1" dirty="0"/>
          </a:p>
          <a:p>
            <a:endParaRPr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-27384" y="6848543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1. </a:t>
            </a:r>
            <a:r>
              <a:rPr lang="ko-KR" altLang="en-US" sz="1000" b="1" dirty="0" smtClean="0"/>
              <a:t>가망고객 관리 </a:t>
            </a:r>
            <a:r>
              <a:rPr lang="en-US" altLang="ko-KR" sz="1000" b="1" dirty="0"/>
              <a:t>/ 2. </a:t>
            </a:r>
            <a:r>
              <a:rPr lang="ko-KR" altLang="en-US" sz="1000" b="1" dirty="0" smtClean="0"/>
              <a:t>방치 고객 확인</a:t>
            </a:r>
            <a:r>
              <a:rPr lang="en-US" altLang="ko-KR" sz="1000" b="1" dirty="0"/>
              <a:t> </a:t>
            </a:r>
            <a:r>
              <a:rPr lang="en-US" altLang="ko-KR" sz="1000" b="1" dirty="0" smtClean="0"/>
              <a:t>/3.</a:t>
            </a:r>
            <a:r>
              <a:rPr lang="ko-KR" altLang="en-US" sz="1000" b="1" dirty="0" smtClean="0"/>
              <a:t>신규 고객확인</a:t>
            </a:r>
            <a:r>
              <a:rPr lang="en-US" altLang="ko-KR" sz="1000" b="1" dirty="0" smtClean="0"/>
              <a:t>/4.</a:t>
            </a:r>
            <a:r>
              <a:rPr lang="ko-KR" altLang="en-US" sz="1000" b="1" dirty="0"/>
              <a:t>단</a:t>
            </a:r>
            <a:r>
              <a:rPr lang="ko-KR" altLang="en-US" sz="1000" b="1" dirty="0" smtClean="0"/>
              <a:t>골고객 확인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0024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4" name="왼쪽/오른쪽 화살표 3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8823" y="1865865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4.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영업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–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매출관리 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682835"/>
              </p:ext>
            </p:extLst>
          </p:nvPr>
        </p:nvGraphicFramePr>
        <p:xfrm>
          <a:off x="54346" y="3530564"/>
          <a:ext cx="6727739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42"/>
                <a:gridCol w="531219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상품별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프로모션 관리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시스템에서 상품별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할인정보를 확인한다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 2.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거래처별 확인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시스템에서 거래처별 매출정보</a:t>
                      </a:r>
                      <a:r>
                        <a:rPr lang="ko-KR" altLang="en-US" sz="1200" b="1" baseline="0" dirty="0" smtClean="0"/>
                        <a:t>를 확인한다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3. </a:t>
                      </a:r>
                      <a:r>
                        <a:rPr lang="ko-KR" altLang="en-US" sz="1200" b="1" dirty="0" smtClean="0"/>
                        <a:t>매출 실적 확</a:t>
                      </a:r>
                      <a:endParaRPr lang="en-US" altLang="ko-KR" sz="1200" b="1" dirty="0" smtClean="0"/>
                    </a:p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    </a:t>
                      </a:r>
                      <a:r>
                        <a:rPr lang="ko-KR" altLang="en-US" sz="1200" b="1" dirty="0" smtClean="0"/>
                        <a:t>인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시스템에서 영업 매출 실적을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7112" y="2740643"/>
          <a:ext cx="67249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7112" y="2295111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영업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3" name="표 82"/>
          <p:cNvGraphicFramePr>
            <a:graphicFrameLocks noGrp="1"/>
          </p:cNvGraphicFramePr>
          <p:nvPr/>
        </p:nvGraphicFramePr>
        <p:xfrm>
          <a:off x="2314823" y="2276805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4" name="표 83"/>
          <p:cNvGraphicFramePr>
            <a:graphicFrameLocks noGrp="1"/>
          </p:cNvGraphicFramePr>
          <p:nvPr/>
        </p:nvGraphicFramePr>
        <p:xfrm>
          <a:off x="4577222" y="2276805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90724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3494980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718360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1343124" y="2771253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1343124" y="3131840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18360" y="2267744"/>
            <a:ext cx="1080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4.2.1</a:t>
            </a:r>
            <a:r>
              <a:rPr lang="ko-KR" altLang="en-US" sz="1000" b="1" dirty="0" smtClean="0"/>
              <a:t>매출 데이터 관리</a:t>
            </a:r>
            <a:endParaRPr lang="ko-KR" altLang="en-US" sz="1000" b="1" dirty="0"/>
          </a:p>
          <a:p>
            <a:endParaRPr lang="ko-KR" alt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-315416" y="3163778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1. </a:t>
            </a:r>
            <a:r>
              <a:rPr lang="ko-KR" altLang="en-US" sz="1000" b="1" dirty="0" smtClean="0"/>
              <a:t>상품별 </a:t>
            </a:r>
            <a:r>
              <a:rPr lang="ko-KR" altLang="en-US" sz="1000" b="1" dirty="0" smtClean="0"/>
              <a:t>프로모션관리</a:t>
            </a:r>
            <a:r>
              <a:rPr lang="en-US" altLang="ko-KR" sz="1000" b="1" dirty="0" smtClean="0"/>
              <a:t>/ </a:t>
            </a:r>
            <a:r>
              <a:rPr lang="en-US" altLang="ko-KR" sz="1000" b="1" dirty="0"/>
              <a:t>2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거래처별 확인</a:t>
            </a:r>
            <a:r>
              <a:rPr lang="en-US" altLang="ko-KR" sz="1000" b="1" dirty="0"/>
              <a:t> </a:t>
            </a:r>
            <a:r>
              <a:rPr lang="en-US" altLang="ko-KR" sz="1000" b="1" dirty="0" smtClean="0"/>
              <a:t>/3. </a:t>
            </a:r>
            <a:r>
              <a:rPr lang="ko-KR" altLang="en-US" sz="1000" b="1" dirty="0" smtClean="0"/>
              <a:t>매출실적 확인</a:t>
            </a:r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1367904" y="2803738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영업 매출 정보를 관리 한다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3429000" y="2267744"/>
            <a:ext cx="1169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4.2 </a:t>
            </a:r>
            <a:r>
              <a:rPr lang="ko-KR" altLang="en-US" sz="1300" b="1" dirty="0" smtClean="0"/>
              <a:t>매출관리</a:t>
            </a:r>
            <a:endParaRPr lang="ko-KR" altLang="en-US" sz="1300" b="1" dirty="0"/>
          </a:p>
          <a:p>
            <a:endParaRPr lang="ko-KR" altLang="en-US" sz="1300" dirty="0"/>
          </a:p>
        </p:txBody>
      </p:sp>
      <p:sp>
        <p:nvSpPr>
          <p:cNvPr id="23" name="TextBox 22"/>
          <p:cNvSpPr txBox="1"/>
          <p:nvPr/>
        </p:nvSpPr>
        <p:spPr>
          <a:xfrm>
            <a:off x="55463" y="5427581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4.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영업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–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상품관리 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771292"/>
              </p:ext>
            </p:extLst>
          </p:nvPr>
        </p:nvGraphicFramePr>
        <p:xfrm>
          <a:off x="80986" y="7092280"/>
          <a:ext cx="67277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42"/>
                <a:gridCol w="531219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상품별 확인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시스템에서 상품별 생산 정보를 확인한다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 2. </a:t>
                      </a: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날짜별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 확인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시스템에서 </a:t>
                      </a:r>
                      <a:r>
                        <a:rPr lang="ko-KR" altLang="en-US" sz="1200" b="1" dirty="0" err="1" smtClean="0"/>
                        <a:t>날짜별</a:t>
                      </a:r>
                      <a:r>
                        <a:rPr lang="ko-KR" altLang="en-US" sz="1200" b="1" dirty="0" smtClean="0"/>
                        <a:t> 생산 정보를 </a:t>
                      </a:r>
                      <a:r>
                        <a:rPr lang="ko-KR" altLang="en-US" sz="1200" b="1" baseline="0" dirty="0" smtClean="0"/>
                        <a:t>확인한다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35085"/>
              </p:ext>
            </p:extLst>
          </p:nvPr>
        </p:nvGraphicFramePr>
        <p:xfrm>
          <a:off x="83752" y="6302359"/>
          <a:ext cx="67249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922711"/>
              </p:ext>
            </p:extLst>
          </p:nvPr>
        </p:nvGraphicFramePr>
        <p:xfrm>
          <a:off x="83752" y="5856827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영업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512780"/>
              </p:ext>
            </p:extLst>
          </p:nvPr>
        </p:nvGraphicFramePr>
        <p:xfrm>
          <a:off x="2341463" y="5838521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191545"/>
              </p:ext>
            </p:extLst>
          </p:nvPr>
        </p:nvGraphicFramePr>
        <p:xfrm>
          <a:off x="4603862" y="5838521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217364" y="5829460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521620" y="5829460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745000" y="5829460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369764" y="6332969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369764" y="6693556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45000" y="5829460"/>
            <a:ext cx="1080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4.3.1</a:t>
            </a:r>
            <a:r>
              <a:rPr lang="ko-KR" altLang="en-US" sz="1000" b="1" dirty="0" smtClean="0"/>
              <a:t>생산 데이터 관리</a:t>
            </a:r>
            <a:endParaRPr lang="ko-KR" altLang="en-US" sz="1000" b="1" dirty="0"/>
          </a:p>
          <a:p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-1107504" y="6725494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1. </a:t>
            </a:r>
            <a:r>
              <a:rPr lang="ko-KR" altLang="en-US" sz="1000" b="1" dirty="0" smtClean="0"/>
              <a:t>상품별 관리</a:t>
            </a:r>
            <a:r>
              <a:rPr lang="en-US" altLang="ko-KR" sz="1000" b="1" dirty="0" smtClean="0"/>
              <a:t>/ </a:t>
            </a:r>
            <a:r>
              <a:rPr lang="en-US" altLang="ko-KR" sz="1000" b="1" dirty="0"/>
              <a:t>2</a:t>
            </a:r>
            <a:r>
              <a:rPr lang="en-US" altLang="ko-KR" sz="1000" b="1" dirty="0" smtClean="0"/>
              <a:t>.</a:t>
            </a:r>
            <a:r>
              <a:rPr lang="ko-KR" altLang="en-US" sz="1000" b="1" dirty="0" err="1" smtClean="0"/>
              <a:t>날짜별</a:t>
            </a:r>
            <a:r>
              <a:rPr lang="ko-KR" altLang="en-US" sz="1000" b="1" dirty="0" smtClean="0"/>
              <a:t> 확인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1394544" y="6365454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공급업체의 생산 상품 데이터들을 관리 한다</a:t>
            </a:r>
            <a:r>
              <a:rPr lang="en-US" altLang="ko-KR" sz="1000" b="1" dirty="0" smtClean="0"/>
              <a:t>.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455640" y="5829460"/>
            <a:ext cx="1169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4.3 </a:t>
            </a:r>
            <a:r>
              <a:rPr lang="ko-KR" altLang="en-US" sz="1300" b="1" dirty="0" smtClean="0"/>
              <a:t>상품관리</a:t>
            </a:r>
            <a:endParaRPr lang="ko-KR" altLang="en-US" sz="1300" b="1" dirty="0"/>
          </a:p>
          <a:p>
            <a:endParaRPr lang="ko-KR" altLang="en-US" sz="1300" dirty="0"/>
          </a:p>
        </p:txBody>
      </p:sp>
      <p:sp>
        <p:nvSpPr>
          <p:cNvPr id="41" name="타원 40"/>
          <p:cNvSpPr/>
          <p:nvPr/>
        </p:nvSpPr>
        <p:spPr>
          <a:xfrm>
            <a:off x="1988840" y="1323587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-49Page-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29" name="왼쪽/오른쪽 화살표 28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86595" y="2685651"/>
            <a:ext cx="1349883" cy="1295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ERP System</a:t>
            </a:r>
            <a:endParaRPr lang="ko-KR" altLang="en-US" sz="2000" dirty="0"/>
          </a:p>
        </p:txBody>
      </p:sp>
      <p:sp>
        <p:nvSpPr>
          <p:cNvPr id="31" name="직사각형 30"/>
          <p:cNvSpPr/>
          <p:nvPr/>
        </p:nvSpPr>
        <p:spPr>
          <a:xfrm>
            <a:off x="5209504" y="2746831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구매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209504" y="3735406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물류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87498" y="3044155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재무</a:t>
            </a:r>
            <a:endParaRPr lang="ko-KR" altLang="en-US" dirty="0"/>
          </a:p>
        </p:txBody>
      </p:sp>
      <p:sp>
        <p:nvSpPr>
          <p:cNvPr id="34" name="모서리가 둥근 직사각형 70"/>
          <p:cNvSpPr/>
          <p:nvPr/>
        </p:nvSpPr>
        <p:spPr>
          <a:xfrm>
            <a:off x="2202199" y="2025976"/>
            <a:ext cx="2026255" cy="471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Cloud ERP System(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재무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356992" y="4932040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재고</a:t>
            </a:r>
            <a:endParaRPr lang="ko-KR" altLang="en-US" dirty="0"/>
          </a:p>
        </p:txBody>
      </p:sp>
      <p:cxnSp>
        <p:nvCxnSpPr>
          <p:cNvPr id="36" name="직선 화살표 연결선 35"/>
          <p:cNvCxnSpPr/>
          <p:nvPr/>
        </p:nvCxnSpPr>
        <p:spPr>
          <a:xfrm rot="900000" flipH="1">
            <a:off x="3303306" y="3575626"/>
            <a:ext cx="1822135" cy="47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rot="900000" flipV="1">
            <a:off x="3351437" y="3708703"/>
            <a:ext cx="1774640" cy="47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rot="3600000" flipH="1">
            <a:off x="2649938" y="4203367"/>
            <a:ext cx="850039" cy="35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rot="3600000" flipV="1">
            <a:off x="2685399" y="4427767"/>
            <a:ext cx="827884" cy="35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900000" flipH="1">
            <a:off x="3303306" y="2591142"/>
            <a:ext cx="1822135" cy="47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rot="900000" flipV="1">
            <a:off x="3351437" y="2724219"/>
            <a:ext cx="1774640" cy="47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1367904" y="3131840"/>
            <a:ext cx="404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rot="10800000">
            <a:off x="1367904" y="3284240"/>
            <a:ext cx="404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730374"/>
              </p:ext>
            </p:extLst>
          </p:nvPr>
        </p:nvGraphicFramePr>
        <p:xfrm>
          <a:off x="72009" y="5520573"/>
          <a:ext cx="5589239" cy="3623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552"/>
                <a:gridCol w="42896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70187"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/>
                </a:tc>
              </a:tr>
              <a:tr h="4814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재무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공급 상품에 대한 대금 관리</a:t>
                      </a:r>
                      <a:r>
                        <a:rPr lang="ko-KR" altLang="en-US" sz="1200" baseline="0" dirty="0" smtClean="0"/>
                        <a:t> 와 거래처와의 수금 지불 회계관리 프로세스이다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14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물류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외부 물류 업체 </a:t>
                      </a:r>
                      <a:r>
                        <a:rPr lang="en-US" altLang="ko-KR" sz="1200" dirty="0" smtClean="0"/>
                        <a:t>API</a:t>
                      </a:r>
                      <a:r>
                        <a:rPr lang="ko-KR" altLang="en-US" sz="1200" dirty="0" smtClean="0"/>
                        <a:t>와 연동을 통한 체계적인 물류 프로세스를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10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구매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거래처의 주문을 관리하고 공급업체에게 상품을 주문하며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정확하고 계획적인 주문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발주관리 업무를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</a:tr>
              <a:tr h="4610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재고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 재고량을 관리하며 필요 재고량을 확인하고 주문 물품을 파악관리</a:t>
                      </a:r>
                      <a:r>
                        <a:rPr lang="ko-KR" altLang="en-US" sz="1200" baseline="0" dirty="0" smtClean="0"/>
                        <a:t> 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</a:tr>
              <a:tr h="4610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영업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거래처와의 계약 수립 </a:t>
                      </a:r>
                      <a:r>
                        <a:rPr lang="ko-KR" altLang="en-US" sz="1200" dirty="0" smtClean="0"/>
                        <a:t>고객 데이터 관리 와 상품 데이터 축적</a:t>
                      </a:r>
                      <a:r>
                        <a:rPr lang="ko-KR" altLang="en-US" sz="1200" baseline="0" dirty="0" smtClean="0"/>
                        <a:t> 등을 관리한다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</a:tr>
              <a:tr h="7070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ERP</a:t>
                      </a:r>
                    </a:p>
                    <a:p>
                      <a:pPr latinLnBrk="1"/>
                      <a:r>
                        <a:rPr lang="en-US" altLang="ko-KR" sz="2000" dirty="0" err="1" smtClean="0"/>
                        <a:t>Systen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모든  부서를 통합적으로 연계 관리한다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116632" y="5646535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708919" y="5646535"/>
            <a:ext cx="183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Description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988840" y="4158327"/>
            <a:ext cx="0" cy="679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rot="10800000">
            <a:off x="2204864" y="4139952"/>
            <a:ext cx="0" cy="679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1516631" y="4942982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영업</a:t>
            </a:r>
            <a:endParaRPr lang="ko-KR" altLang="en-US" dirty="0"/>
          </a:p>
        </p:txBody>
      </p:sp>
      <p:sp>
        <p:nvSpPr>
          <p:cNvPr id="42" name="타원 41"/>
          <p:cNvSpPr/>
          <p:nvPr/>
        </p:nvSpPr>
        <p:spPr>
          <a:xfrm>
            <a:off x="1988840" y="1323587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28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83" name="왼쪽/오른쪽 화살표 82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718" y="1954781"/>
            <a:ext cx="5203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 분해도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기능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재무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0843" y="3347864"/>
            <a:ext cx="719885" cy="7157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-16576" y="3491880"/>
            <a:ext cx="121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재무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994042" y="3707904"/>
            <a:ext cx="23808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1196752" y="3002925"/>
            <a:ext cx="1771" cy="207313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224273" y="3038549"/>
            <a:ext cx="23808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174687" y="5004048"/>
            <a:ext cx="23808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412776" y="2853883"/>
            <a:ext cx="108392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347754" y="2926849"/>
            <a:ext cx="12180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smtClean="0"/>
              <a:t>4.1 </a:t>
            </a:r>
            <a:r>
              <a:rPr lang="ko-KR" altLang="en-US" sz="1300" b="1" dirty="0" smtClean="0"/>
              <a:t>지불관리</a:t>
            </a:r>
            <a:endParaRPr lang="ko-KR" altLang="en-US" sz="1300" b="1" dirty="0"/>
          </a:p>
        </p:txBody>
      </p:sp>
      <p:sp>
        <p:nvSpPr>
          <p:cNvPr id="48" name="직사각형 47"/>
          <p:cNvSpPr/>
          <p:nvPr/>
        </p:nvSpPr>
        <p:spPr>
          <a:xfrm>
            <a:off x="1408970" y="3779912"/>
            <a:ext cx="108392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0" name="직사각형 29"/>
          <p:cNvSpPr/>
          <p:nvPr/>
        </p:nvSpPr>
        <p:spPr>
          <a:xfrm>
            <a:off x="1408970" y="2422049"/>
            <a:ext cx="1083926" cy="339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F</a:t>
            </a:r>
            <a:r>
              <a:rPr lang="en-US" altLang="ko-KR" sz="1200" b="1" dirty="0" smtClean="0"/>
              <a:t>unction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534783" y="2422049"/>
            <a:ext cx="4127632" cy="339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Description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534783" y="2804599"/>
            <a:ext cx="4127632" cy="844798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541728" y="3779912"/>
            <a:ext cx="4127632" cy="86409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2815822" y="6807244"/>
            <a:ext cx="1693298" cy="501060"/>
            <a:chOff x="2827176" y="3551691"/>
            <a:chExt cx="1693298" cy="501060"/>
          </a:xfrm>
        </p:grpSpPr>
        <p:sp>
          <p:nvSpPr>
            <p:cNvPr id="61" name="직사각형 60"/>
            <p:cNvSpPr/>
            <p:nvPr/>
          </p:nvSpPr>
          <p:spPr>
            <a:xfrm>
              <a:off x="2827176" y="3551691"/>
              <a:ext cx="1693298" cy="5010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950701" y="3617554"/>
              <a:ext cx="144624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 smtClean="0"/>
                <a:t>5. </a:t>
              </a:r>
              <a:r>
                <a:rPr lang="ko-KR" altLang="en-US" dirty="0" smtClean="0"/>
                <a:t>재무</a:t>
              </a:r>
              <a:endParaRPr lang="ko-KR" altLang="en-US" dirty="0"/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-44799" y="6156176"/>
            <a:ext cx="301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분해도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재무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92896" y="2793866"/>
            <a:ext cx="43651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공급 상품에 대한 체계적인 대금 관리를 한다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sp>
        <p:nvSpPr>
          <p:cNvPr id="11" name="TextBox 10"/>
          <p:cNvSpPr txBox="1"/>
          <p:nvPr/>
        </p:nvSpPr>
        <p:spPr>
          <a:xfrm>
            <a:off x="2564904" y="3779912"/>
            <a:ext cx="40318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거래처</a:t>
            </a:r>
            <a:r>
              <a:rPr lang="en-US" altLang="ko-KR" sz="1500" dirty="0" smtClean="0"/>
              <a:t>(</a:t>
            </a:r>
            <a:r>
              <a:rPr lang="ko-KR" altLang="en-US" sz="1500" dirty="0" smtClean="0"/>
              <a:t>소매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와의 </a:t>
            </a:r>
            <a:r>
              <a:rPr lang="ko-KR" altLang="en-US" sz="1500" dirty="0" smtClean="0"/>
              <a:t>수금 관계를 체계적으로 데이터 관리 한다</a:t>
            </a:r>
            <a:r>
              <a:rPr lang="en-US" altLang="ko-KR" sz="1500" dirty="0" smtClean="0"/>
              <a:t>.</a:t>
            </a:r>
            <a:endParaRPr lang="en-US" altLang="ko-KR" sz="1500" dirty="0"/>
          </a:p>
        </p:txBody>
      </p:sp>
      <p:sp>
        <p:nvSpPr>
          <p:cNvPr id="55" name="TextBox 54"/>
          <p:cNvSpPr txBox="1"/>
          <p:nvPr/>
        </p:nvSpPr>
        <p:spPr>
          <a:xfrm>
            <a:off x="1326832" y="3851920"/>
            <a:ext cx="12180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smtClean="0"/>
              <a:t>4.2 </a:t>
            </a:r>
            <a:r>
              <a:rPr lang="ko-KR" altLang="en-US" sz="1300" b="1" dirty="0" smtClean="0"/>
              <a:t>자금관리</a:t>
            </a:r>
            <a:endParaRPr lang="ko-KR" altLang="en-US" sz="1300" b="1" dirty="0"/>
          </a:p>
        </p:txBody>
      </p:sp>
      <p:cxnSp>
        <p:nvCxnSpPr>
          <p:cNvPr id="63" name="직선 연결선 62"/>
          <p:cNvCxnSpPr/>
          <p:nvPr/>
        </p:nvCxnSpPr>
        <p:spPr>
          <a:xfrm flipV="1">
            <a:off x="1916556" y="7519701"/>
            <a:ext cx="3456660" cy="726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1916556" y="7532519"/>
            <a:ext cx="0" cy="38918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2760301" y="7852872"/>
            <a:ext cx="1603838" cy="371946"/>
            <a:chOff x="4268779" y="3053054"/>
            <a:chExt cx="2514772" cy="37194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8" name="직사각형 67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285388" y="3086446"/>
              <a:ext cx="24815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4.2 </a:t>
              </a:r>
              <a:r>
                <a:rPr lang="ko-KR" altLang="en-US" sz="1600" b="1" dirty="0" smtClean="0"/>
                <a:t>수금관리</a:t>
              </a:r>
              <a:endParaRPr lang="ko-KR" altLang="en-US" sz="1600" b="1" dirty="0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2780928" y="8255596"/>
            <a:ext cx="1603838" cy="854425"/>
            <a:chOff x="4268779" y="3053054"/>
            <a:chExt cx="2514772" cy="369332"/>
          </a:xfrm>
          <a:noFill/>
        </p:grpSpPr>
        <p:sp>
          <p:nvSpPr>
            <p:cNvPr id="71" name="직사각형 70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11072" y="3094798"/>
              <a:ext cx="242570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 b="1" dirty="0"/>
            </a:p>
          </p:txBody>
        </p:sp>
      </p:grpSp>
      <p:cxnSp>
        <p:nvCxnSpPr>
          <p:cNvPr id="91" name="직선 연결선 90"/>
          <p:cNvCxnSpPr/>
          <p:nvPr/>
        </p:nvCxnSpPr>
        <p:spPr>
          <a:xfrm flipV="1">
            <a:off x="3640975" y="7524328"/>
            <a:ext cx="0" cy="32451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/>
          <p:cNvGrpSpPr/>
          <p:nvPr/>
        </p:nvGrpSpPr>
        <p:grpSpPr>
          <a:xfrm>
            <a:off x="980728" y="7850792"/>
            <a:ext cx="1624370" cy="373959"/>
            <a:chOff x="4236585" y="3053054"/>
            <a:chExt cx="2546966" cy="37395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5" name="직사각형 114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236585" y="3088459"/>
              <a:ext cx="2328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4.1 </a:t>
              </a:r>
              <a:r>
                <a:rPr lang="ko-KR" altLang="en-US" sz="1600" b="1" dirty="0" smtClean="0"/>
                <a:t>지불관리</a:t>
              </a:r>
              <a:endParaRPr lang="ko-KR" altLang="en-US" sz="1600" b="1" dirty="0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1001259" y="8272136"/>
            <a:ext cx="1603838" cy="750175"/>
            <a:chOff x="4268779" y="3053054"/>
            <a:chExt cx="2514772" cy="369332"/>
          </a:xfrm>
          <a:noFill/>
        </p:grpSpPr>
        <p:sp>
          <p:nvSpPr>
            <p:cNvPr id="118" name="직사각형 117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11072" y="3094798"/>
              <a:ext cx="242570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34870" y="8316416"/>
            <a:ext cx="15213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4.1.1</a:t>
            </a:r>
            <a:r>
              <a:rPr lang="ko-KR" altLang="en-US" sz="1300" dirty="0" smtClean="0"/>
              <a:t>지불 데이터 관리</a:t>
            </a:r>
            <a:endParaRPr lang="en-US" altLang="ko-KR" sz="1300" dirty="0" smtClean="0"/>
          </a:p>
        </p:txBody>
      </p:sp>
      <p:sp>
        <p:nvSpPr>
          <p:cNvPr id="129" name="TextBox 128"/>
          <p:cNvSpPr txBox="1"/>
          <p:nvPr/>
        </p:nvSpPr>
        <p:spPr>
          <a:xfrm>
            <a:off x="2765899" y="8234223"/>
            <a:ext cx="16361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4.2.1</a:t>
            </a:r>
            <a:r>
              <a:rPr lang="ko-KR" altLang="en-US" sz="1300" dirty="0" smtClean="0"/>
              <a:t>채권관리</a:t>
            </a:r>
            <a:endParaRPr lang="ko-KR" altLang="en-US" sz="1300" dirty="0"/>
          </a:p>
        </p:txBody>
      </p:sp>
      <p:grpSp>
        <p:nvGrpSpPr>
          <p:cNvPr id="49" name="그룹 48"/>
          <p:cNvGrpSpPr/>
          <p:nvPr/>
        </p:nvGrpSpPr>
        <p:grpSpPr>
          <a:xfrm>
            <a:off x="4534871" y="7837763"/>
            <a:ext cx="1603838" cy="371946"/>
            <a:chOff x="4268779" y="3053054"/>
            <a:chExt cx="2514772" cy="37194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0" name="직사각형 49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85388" y="3086446"/>
              <a:ext cx="24815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4.3 </a:t>
              </a:r>
              <a:r>
                <a:rPr lang="ko-KR" altLang="en-US" sz="1600" b="1" dirty="0" smtClean="0"/>
                <a:t>회계관리</a:t>
              </a:r>
              <a:endParaRPr lang="ko-KR" altLang="en-US" sz="1600" b="1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4534871" y="8257027"/>
            <a:ext cx="1603838" cy="605707"/>
            <a:chOff x="4268779" y="3053054"/>
            <a:chExt cx="2514772" cy="369332"/>
          </a:xfrm>
          <a:noFill/>
        </p:grpSpPr>
        <p:sp>
          <p:nvSpPr>
            <p:cNvPr id="53" name="직사각형 52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311072" y="3094798"/>
              <a:ext cx="242570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 b="1" dirty="0"/>
            </a:p>
          </p:txBody>
        </p:sp>
      </p:grpSp>
      <p:cxnSp>
        <p:nvCxnSpPr>
          <p:cNvPr id="56" name="직선 연결선 55"/>
          <p:cNvCxnSpPr/>
          <p:nvPr/>
        </p:nvCxnSpPr>
        <p:spPr>
          <a:xfrm flipV="1">
            <a:off x="5373216" y="7513250"/>
            <a:ext cx="0" cy="32451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519343" y="8288060"/>
            <a:ext cx="16361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4.3.1</a:t>
            </a:r>
            <a:r>
              <a:rPr lang="ko-KR" altLang="en-US" sz="1300" dirty="0" smtClean="0"/>
              <a:t>회계 전표 관리</a:t>
            </a:r>
            <a:endParaRPr lang="ko-KR" altLang="en-US" sz="1300" dirty="0"/>
          </a:p>
        </p:txBody>
      </p:sp>
      <p:sp>
        <p:nvSpPr>
          <p:cNvPr id="58" name="직사각형 57"/>
          <p:cNvSpPr/>
          <p:nvPr/>
        </p:nvSpPr>
        <p:spPr>
          <a:xfrm>
            <a:off x="1408970" y="4788024"/>
            <a:ext cx="108392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9" name="직사각형 58"/>
          <p:cNvSpPr/>
          <p:nvPr/>
        </p:nvSpPr>
        <p:spPr>
          <a:xfrm>
            <a:off x="2541728" y="4788024"/>
            <a:ext cx="4127632" cy="86409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196752" y="3995936"/>
            <a:ext cx="23808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349719" y="4855676"/>
            <a:ext cx="12180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smtClean="0"/>
              <a:t>4.2 </a:t>
            </a:r>
            <a:r>
              <a:rPr lang="ko-KR" altLang="en-US" sz="1300" b="1" dirty="0" smtClean="0"/>
              <a:t>회계관리</a:t>
            </a:r>
            <a:endParaRPr lang="ko-KR" altLang="en-US" sz="13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2539225" y="4824899"/>
            <a:ext cx="4031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상거래와 관련된 내역을 기록한다</a:t>
            </a:r>
            <a:r>
              <a:rPr lang="en-US" altLang="ko-KR" sz="1500" dirty="0" smtClean="0"/>
              <a:t>.</a:t>
            </a:r>
            <a:endParaRPr lang="en-US" altLang="ko-KR" sz="1500" dirty="0"/>
          </a:p>
        </p:txBody>
      </p:sp>
      <p:sp>
        <p:nvSpPr>
          <p:cNvPr id="75" name="TextBox 74"/>
          <p:cNvSpPr txBox="1"/>
          <p:nvPr/>
        </p:nvSpPr>
        <p:spPr>
          <a:xfrm>
            <a:off x="2765899" y="8562637"/>
            <a:ext cx="16361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4.2.1</a:t>
            </a:r>
            <a:r>
              <a:rPr lang="ko-KR" altLang="en-US" sz="1300" dirty="0" smtClean="0"/>
              <a:t>채무관리</a:t>
            </a:r>
            <a:endParaRPr lang="ko-KR" altLang="en-US" sz="1300" dirty="0"/>
          </a:p>
        </p:txBody>
      </p:sp>
      <p:sp>
        <p:nvSpPr>
          <p:cNvPr id="64" name="타원 63"/>
          <p:cNvSpPr/>
          <p:nvPr/>
        </p:nvSpPr>
        <p:spPr>
          <a:xfrm>
            <a:off x="1988840" y="1323587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94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4" name="왼쪽/오른쪽 화살표 3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8823" y="1865865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5.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재무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–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지불관리 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944823"/>
              </p:ext>
            </p:extLst>
          </p:nvPr>
        </p:nvGraphicFramePr>
        <p:xfrm>
          <a:off x="54346" y="3530564"/>
          <a:ext cx="672773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42"/>
                <a:gridCol w="531219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송장 관리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시스템에서 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거래처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소매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별 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송장 데이터를 관리한다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미지급금 관리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 smtClean="0"/>
                        <a:t>시스템에서 </a:t>
                      </a:r>
                      <a:r>
                        <a:rPr lang="ko-KR" altLang="en-US" sz="1300" b="1" dirty="0" smtClean="0"/>
                        <a:t>거래처</a:t>
                      </a:r>
                      <a:r>
                        <a:rPr lang="en-US" altLang="ko-KR" sz="1300" b="1" dirty="0" smtClean="0"/>
                        <a:t>(</a:t>
                      </a:r>
                      <a:r>
                        <a:rPr lang="ko-KR" altLang="en-US" sz="1300" b="1" dirty="0" smtClean="0"/>
                        <a:t>소매</a:t>
                      </a:r>
                      <a:r>
                        <a:rPr lang="en-US" altLang="ko-KR" sz="1300" b="1" dirty="0" smtClean="0"/>
                        <a:t>) </a:t>
                      </a:r>
                      <a:r>
                        <a:rPr lang="ko-KR" altLang="en-US" sz="1300" b="1" dirty="0" smtClean="0"/>
                        <a:t>별 </a:t>
                      </a:r>
                      <a:r>
                        <a:rPr lang="ko-KR" altLang="en-US" sz="1300" b="1" dirty="0" smtClean="0"/>
                        <a:t>미지급금</a:t>
                      </a:r>
                      <a:r>
                        <a:rPr lang="ko-KR" altLang="en-US" sz="1300" b="1" baseline="0" dirty="0" smtClean="0"/>
                        <a:t> 확인한다</a:t>
                      </a:r>
                      <a:r>
                        <a:rPr lang="en-US" altLang="ko-KR" sz="1300" b="1" baseline="0" dirty="0" smtClean="0"/>
                        <a:t>.</a:t>
                      </a:r>
                      <a:endParaRPr lang="ko-KR" altLang="en-US" sz="13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/>
                        <a:t>3. </a:t>
                      </a:r>
                      <a:r>
                        <a:rPr lang="ko-KR" altLang="en-US" sz="1300" b="1" dirty="0" smtClean="0"/>
                        <a:t>미수금 관리</a:t>
                      </a:r>
                      <a:endParaRPr lang="en-US" altLang="ko-KR" sz="13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 smtClean="0"/>
                        <a:t>시스템에서 </a:t>
                      </a:r>
                      <a:r>
                        <a:rPr lang="ko-KR" altLang="en-US" sz="1300" b="1" dirty="0" smtClean="0"/>
                        <a:t>거래처</a:t>
                      </a:r>
                      <a:r>
                        <a:rPr lang="en-US" altLang="ko-KR" sz="1300" b="1" dirty="0" smtClean="0"/>
                        <a:t>(</a:t>
                      </a:r>
                      <a:r>
                        <a:rPr lang="ko-KR" altLang="en-US" sz="1300" b="1" dirty="0" smtClean="0"/>
                        <a:t>소매</a:t>
                      </a:r>
                      <a:r>
                        <a:rPr lang="en-US" altLang="ko-KR" sz="1300" b="1" dirty="0" smtClean="0"/>
                        <a:t>)</a:t>
                      </a:r>
                      <a:r>
                        <a:rPr lang="ko-KR" altLang="en-US" sz="1300" b="1" dirty="0" smtClean="0"/>
                        <a:t>별 </a:t>
                      </a:r>
                      <a:r>
                        <a:rPr lang="ko-KR" altLang="en-US" sz="1300" b="1" dirty="0" smtClean="0"/>
                        <a:t>지불 </a:t>
                      </a:r>
                      <a:r>
                        <a:rPr lang="ko-KR" altLang="en-US" sz="1300" b="1" dirty="0" err="1" smtClean="0"/>
                        <a:t>마수금을</a:t>
                      </a:r>
                      <a:r>
                        <a:rPr lang="ko-KR" altLang="en-US" sz="1300" b="1" dirty="0" smtClean="0"/>
                        <a:t> 확인한다</a:t>
                      </a:r>
                      <a:r>
                        <a:rPr lang="en-US" altLang="ko-KR" sz="1300" b="1" dirty="0" smtClean="0"/>
                        <a:t>.</a:t>
                      </a:r>
                      <a:endParaRPr lang="ko-KR" altLang="en-US" sz="13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7112" y="2740643"/>
          <a:ext cx="67249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039024"/>
              </p:ext>
            </p:extLst>
          </p:nvPr>
        </p:nvGraphicFramePr>
        <p:xfrm>
          <a:off x="57112" y="2295111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재무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3" name="표 82"/>
          <p:cNvGraphicFramePr>
            <a:graphicFrameLocks noGrp="1"/>
          </p:cNvGraphicFramePr>
          <p:nvPr/>
        </p:nvGraphicFramePr>
        <p:xfrm>
          <a:off x="2314823" y="2276805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4" name="표 83"/>
          <p:cNvGraphicFramePr>
            <a:graphicFrameLocks noGrp="1"/>
          </p:cNvGraphicFramePr>
          <p:nvPr/>
        </p:nvGraphicFramePr>
        <p:xfrm>
          <a:off x="4577222" y="2276805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90724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3494980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718360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1343124" y="2771253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1343124" y="3131840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18360" y="2267744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5.1.1</a:t>
            </a:r>
            <a:r>
              <a:rPr lang="ko-KR" altLang="en-US" sz="1000" b="1" dirty="0" smtClean="0"/>
              <a:t>지불 데이터 관리</a:t>
            </a:r>
            <a:endParaRPr lang="ko-KR" alt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-603448" y="3163778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1. </a:t>
            </a:r>
            <a:r>
              <a:rPr lang="ko-KR" altLang="en-US" sz="1000" b="1" dirty="0" smtClean="0"/>
              <a:t>송장 관리</a:t>
            </a:r>
            <a:r>
              <a:rPr lang="en-US" altLang="ko-KR" sz="1000" b="1" dirty="0" smtClean="0"/>
              <a:t>/ </a:t>
            </a:r>
            <a:r>
              <a:rPr lang="en-US" altLang="ko-KR" sz="1000" b="1" dirty="0"/>
              <a:t>2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미지급금 관리</a:t>
            </a:r>
            <a:r>
              <a:rPr lang="en-US" altLang="ko-KR" sz="1000" b="1" dirty="0" smtClean="0"/>
              <a:t> /3. </a:t>
            </a:r>
            <a:r>
              <a:rPr lang="ko-KR" altLang="en-US" sz="1000" b="1" dirty="0" smtClean="0"/>
              <a:t>미수금  관리</a:t>
            </a:r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1367904" y="2803738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공급 상품에 대한 지불 데이터를 관리한다</a:t>
            </a:r>
            <a:r>
              <a:rPr lang="en-US" altLang="ko-KR" sz="1000" b="1" dirty="0" smtClean="0"/>
              <a:t>.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3429000" y="2267744"/>
            <a:ext cx="1169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5.1 </a:t>
            </a:r>
            <a:r>
              <a:rPr lang="ko-KR" altLang="en-US" sz="1300" b="1" dirty="0" smtClean="0"/>
              <a:t>지불관리</a:t>
            </a:r>
            <a:endParaRPr lang="ko-KR" altLang="en-US" sz="1300" b="1" dirty="0"/>
          </a:p>
          <a:p>
            <a:endParaRPr lang="ko-KR" altLang="en-US" sz="1300" dirty="0"/>
          </a:p>
        </p:txBody>
      </p:sp>
      <p:sp>
        <p:nvSpPr>
          <p:cNvPr id="23" name="TextBox 22"/>
          <p:cNvSpPr txBox="1"/>
          <p:nvPr/>
        </p:nvSpPr>
        <p:spPr>
          <a:xfrm>
            <a:off x="55463" y="5427581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5.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재무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–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수금관리 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898524"/>
              </p:ext>
            </p:extLst>
          </p:nvPr>
        </p:nvGraphicFramePr>
        <p:xfrm>
          <a:off x="80986" y="7092280"/>
          <a:ext cx="6727739" cy="122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42"/>
                <a:gridCol w="531219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수금 현황 확인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획득환 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거래처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소매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 정보를 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확인 하여 수금 현황을 확인한다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거래처 확인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 smtClean="0"/>
                        <a:t>시스템에서 </a:t>
                      </a:r>
                      <a:r>
                        <a:rPr lang="ko-KR" altLang="en-US" sz="1300" b="1" dirty="0" smtClean="0"/>
                        <a:t>거래처</a:t>
                      </a:r>
                      <a:r>
                        <a:rPr lang="en-US" altLang="ko-KR" sz="1300" b="1" dirty="0" smtClean="0"/>
                        <a:t>(</a:t>
                      </a:r>
                      <a:r>
                        <a:rPr lang="ko-KR" altLang="en-US" sz="1300" b="1" dirty="0" smtClean="0"/>
                        <a:t>소매</a:t>
                      </a:r>
                      <a:r>
                        <a:rPr lang="en-US" altLang="ko-KR" sz="1300" b="1" dirty="0" smtClean="0"/>
                        <a:t>)</a:t>
                      </a:r>
                      <a:r>
                        <a:rPr lang="ko-KR" altLang="en-US" sz="1300" b="1" dirty="0" smtClean="0"/>
                        <a:t>별 </a:t>
                      </a:r>
                      <a:r>
                        <a:rPr lang="ko-KR" altLang="en-US" sz="1300" b="1" dirty="0" smtClean="0"/>
                        <a:t>채권</a:t>
                      </a:r>
                      <a:r>
                        <a:rPr lang="ko-KR" altLang="en-US" sz="1300" b="1" baseline="0" dirty="0" smtClean="0"/>
                        <a:t> 정보를 확인 한다</a:t>
                      </a:r>
                      <a:r>
                        <a:rPr lang="en-US" altLang="ko-KR" sz="1300" b="1" baseline="0" dirty="0" smtClean="0"/>
                        <a:t>..</a:t>
                      </a:r>
                      <a:endParaRPr lang="ko-KR" altLang="en-US" sz="13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83752" y="6302359"/>
          <a:ext cx="67249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733217"/>
              </p:ext>
            </p:extLst>
          </p:nvPr>
        </p:nvGraphicFramePr>
        <p:xfrm>
          <a:off x="83752" y="5856827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재무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2341463" y="5838521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4603862" y="5838521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217364" y="5829460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521620" y="5829460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745000" y="5829460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369764" y="6332969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369764" y="6693556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45000" y="5829460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5.2.1</a:t>
            </a:r>
            <a:r>
              <a:rPr lang="ko-KR" altLang="en-US" sz="1000" b="1" dirty="0" smtClean="0"/>
              <a:t>채권 관리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-1035496" y="6725494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1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수금 현황 확인</a:t>
            </a:r>
            <a:r>
              <a:rPr lang="en-US" altLang="ko-KR" sz="1000" b="1" dirty="0" smtClean="0"/>
              <a:t>/ </a:t>
            </a:r>
            <a:r>
              <a:rPr lang="en-US" altLang="ko-KR" sz="1000" b="1" dirty="0"/>
              <a:t>2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거래처 확인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1394544" y="6365454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거래처로 </a:t>
            </a:r>
            <a:r>
              <a:rPr lang="ko-KR" altLang="en-US" sz="1000" b="1" dirty="0" err="1" smtClean="0"/>
              <a:t>부터</a:t>
            </a:r>
            <a:r>
              <a:rPr lang="ko-KR" altLang="en-US" sz="1000" b="1" dirty="0" smtClean="0"/>
              <a:t> 들어오는 채권과 공급처로 보내는 대금을 관리 하는 업무를 한다</a:t>
            </a:r>
            <a:r>
              <a:rPr lang="en-US" altLang="ko-KR" sz="1000" b="1" dirty="0" smtClean="0"/>
              <a:t>.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455640" y="5829460"/>
            <a:ext cx="1169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5.2 </a:t>
            </a:r>
            <a:r>
              <a:rPr lang="ko-KR" altLang="en-US" sz="1300" b="1" dirty="0" smtClean="0"/>
              <a:t>수금관리</a:t>
            </a:r>
            <a:endParaRPr lang="ko-KR" altLang="en-US" sz="1300" b="1" dirty="0"/>
          </a:p>
          <a:p>
            <a:endParaRPr lang="ko-KR" altLang="en-US" sz="1300" dirty="0"/>
          </a:p>
        </p:txBody>
      </p:sp>
      <p:sp>
        <p:nvSpPr>
          <p:cNvPr id="41" name="타원 40"/>
          <p:cNvSpPr/>
          <p:nvPr/>
        </p:nvSpPr>
        <p:spPr>
          <a:xfrm>
            <a:off x="1988840" y="1323587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91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4" name="왼쪽/오른쪽 화살표 3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8823" y="1865865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5.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재무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–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수금관리 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42749"/>
              </p:ext>
            </p:extLst>
          </p:nvPr>
        </p:nvGraphicFramePr>
        <p:xfrm>
          <a:off x="54346" y="3530564"/>
          <a:ext cx="6727739" cy="122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42"/>
                <a:gridCol w="531219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획득한 공급업체 정보를 확인하여 지급 현황을 파악한다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/>
                        <a:t>2. </a:t>
                      </a:r>
                      <a:r>
                        <a:rPr lang="ko-KR" altLang="en-US" sz="1300" b="1" dirty="0" smtClean="0"/>
                        <a:t>공급업체 정보</a:t>
                      </a:r>
                      <a:endParaRPr lang="en-US" altLang="ko-KR" sz="1300" b="1" dirty="0" smtClean="0"/>
                    </a:p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/>
                        <a:t>   </a:t>
                      </a:r>
                      <a:r>
                        <a:rPr lang="ko-KR" altLang="en-US" sz="1300" b="1" dirty="0" smtClean="0"/>
                        <a:t> 획득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 smtClean="0"/>
                        <a:t>획득한 공급업체를 확인하여 지급 현황을 파악한다</a:t>
                      </a:r>
                      <a:r>
                        <a:rPr lang="en-US" altLang="ko-KR" sz="1300" b="1" dirty="0" smtClean="0"/>
                        <a:t>.</a:t>
                      </a:r>
                      <a:endParaRPr lang="ko-KR" altLang="en-US" sz="13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7112" y="2740643"/>
          <a:ext cx="67249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7112" y="2295111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재무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3" name="표 82"/>
          <p:cNvGraphicFramePr>
            <a:graphicFrameLocks noGrp="1"/>
          </p:cNvGraphicFramePr>
          <p:nvPr/>
        </p:nvGraphicFramePr>
        <p:xfrm>
          <a:off x="2314823" y="2276805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4" name="표 83"/>
          <p:cNvGraphicFramePr>
            <a:graphicFrameLocks noGrp="1"/>
          </p:cNvGraphicFramePr>
          <p:nvPr/>
        </p:nvGraphicFramePr>
        <p:xfrm>
          <a:off x="4577222" y="2276805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90724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3494980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718360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1343124" y="2771253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1343124" y="3131840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18360" y="226774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5.2.2</a:t>
            </a:r>
            <a:r>
              <a:rPr lang="ko-KR" altLang="en-US" sz="1000" b="1" dirty="0" smtClean="0"/>
              <a:t>채무 관리</a:t>
            </a:r>
            <a:endParaRPr lang="ko-KR" alt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-603448" y="3163778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1. </a:t>
            </a:r>
            <a:r>
              <a:rPr lang="ko-KR" altLang="en-US" sz="1000" b="1" dirty="0" smtClean="0"/>
              <a:t>송장 관리</a:t>
            </a:r>
            <a:r>
              <a:rPr lang="en-US" altLang="ko-KR" sz="1000" b="1" dirty="0" smtClean="0"/>
              <a:t>/ </a:t>
            </a:r>
            <a:r>
              <a:rPr lang="en-US" altLang="ko-KR" sz="1000" b="1" dirty="0"/>
              <a:t>2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미지급금 관리</a:t>
            </a:r>
            <a:r>
              <a:rPr lang="en-US" altLang="ko-KR" sz="1000" b="1" dirty="0" smtClean="0"/>
              <a:t> /3. </a:t>
            </a:r>
            <a:r>
              <a:rPr lang="ko-KR" altLang="en-US" sz="1000" b="1" dirty="0" smtClean="0"/>
              <a:t>미수금  관리</a:t>
            </a:r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1367904" y="2803738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공급업체별 거래처에 맞는 수금 채무 현황을 관리하는 프로세스이다</a:t>
            </a:r>
            <a:r>
              <a:rPr lang="en-US" altLang="ko-KR" sz="1000" b="1" dirty="0" smtClean="0"/>
              <a:t>.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3429000" y="2267744"/>
            <a:ext cx="1169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5.2 </a:t>
            </a:r>
            <a:r>
              <a:rPr lang="ko-KR" altLang="en-US" sz="1300" b="1" dirty="0" smtClean="0"/>
              <a:t>수금관리</a:t>
            </a:r>
            <a:endParaRPr lang="ko-KR" altLang="en-US" sz="1300" b="1" dirty="0"/>
          </a:p>
          <a:p>
            <a:endParaRPr lang="ko-KR" altLang="en-US" sz="1300" dirty="0"/>
          </a:p>
        </p:txBody>
      </p:sp>
      <p:sp>
        <p:nvSpPr>
          <p:cNvPr id="23" name="TextBox 22"/>
          <p:cNvSpPr txBox="1"/>
          <p:nvPr/>
        </p:nvSpPr>
        <p:spPr>
          <a:xfrm>
            <a:off x="55463" y="5427581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5.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재무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–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회계관리 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452466"/>
              </p:ext>
            </p:extLst>
          </p:nvPr>
        </p:nvGraphicFramePr>
        <p:xfrm>
          <a:off x="80986" y="7092280"/>
          <a:ext cx="6727739" cy="134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42"/>
                <a:gridCol w="531219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매출전표 확인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시스템에서 영업에서부터 매출정보를 확인하여 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거래처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소매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별 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매출전표를 관리한다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매입전표 확</a:t>
                      </a:r>
                      <a:endParaRPr lang="en-US" altLang="ko-KR" sz="13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인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 smtClean="0"/>
                        <a:t>시스템에서 </a:t>
                      </a:r>
                      <a:r>
                        <a:rPr lang="ko-KR" altLang="en-US" sz="1300" b="1" dirty="0" smtClean="0"/>
                        <a:t>거래처</a:t>
                      </a:r>
                      <a:r>
                        <a:rPr lang="en-US" altLang="ko-KR" sz="1300" b="1" dirty="0" smtClean="0"/>
                        <a:t>(</a:t>
                      </a:r>
                      <a:r>
                        <a:rPr lang="ko-KR" altLang="en-US" sz="1300" b="1" dirty="0" smtClean="0"/>
                        <a:t>소매</a:t>
                      </a:r>
                      <a:r>
                        <a:rPr lang="en-US" altLang="ko-KR" sz="1300" b="1" dirty="0" smtClean="0"/>
                        <a:t>)</a:t>
                      </a:r>
                      <a:r>
                        <a:rPr lang="ko-KR" altLang="en-US" sz="1300" b="1" dirty="0" smtClean="0"/>
                        <a:t>별 </a:t>
                      </a:r>
                      <a:r>
                        <a:rPr lang="ko-KR" altLang="en-US" sz="1300" b="1" dirty="0" smtClean="0"/>
                        <a:t>매입 전표 </a:t>
                      </a:r>
                      <a:r>
                        <a:rPr lang="ko-KR" altLang="en-US" sz="1300" b="1" baseline="0" dirty="0" smtClean="0"/>
                        <a:t>정보를 관리 한다</a:t>
                      </a:r>
                      <a:r>
                        <a:rPr lang="en-US" altLang="ko-KR" sz="1300" b="1" baseline="0" dirty="0" smtClean="0"/>
                        <a:t>.</a:t>
                      </a:r>
                      <a:endParaRPr lang="ko-KR" altLang="en-US" sz="13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83752" y="6302359"/>
          <a:ext cx="67249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83752" y="5856827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재무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2341463" y="5838521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4603862" y="5838521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217364" y="5829460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521620" y="5829460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745000" y="5829460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369764" y="6332969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369764" y="6693556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45000" y="5829460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5.2.1</a:t>
            </a:r>
            <a:r>
              <a:rPr lang="ko-KR" altLang="en-US" sz="1000" b="1" dirty="0" smtClean="0"/>
              <a:t>회계 전표  관리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-963488" y="6725494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1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매출전표 확인</a:t>
            </a:r>
            <a:r>
              <a:rPr lang="en-US" altLang="ko-KR" sz="1000" b="1" dirty="0" smtClean="0"/>
              <a:t>/ </a:t>
            </a:r>
            <a:r>
              <a:rPr lang="en-US" altLang="ko-KR" sz="1000" b="1" dirty="0"/>
              <a:t>2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매입 전표 확인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1394544" y="6365454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거래를 유형별로 기록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관리 </a:t>
            </a:r>
            <a:r>
              <a:rPr lang="ko-KR" altLang="en-US" sz="1000" b="1" dirty="0" err="1" smtClean="0"/>
              <a:t>하기위해</a:t>
            </a:r>
            <a:r>
              <a:rPr lang="ko-KR" altLang="en-US" sz="1000" b="1" dirty="0" smtClean="0"/>
              <a:t> 기재하는 프로세스이다</a:t>
            </a:r>
            <a:r>
              <a:rPr lang="en-US" altLang="ko-KR" sz="1000" b="1" dirty="0" smtClean="0"/>
              <a:t>.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455640" y="5829460"/>
            <a:ext cx="1169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5.3 </a:t>
            </a:r>
            <a:r>
              <a:rPr lang="ko-KR" altLang="en-US" sz="1300" b="1" dirty="0" smtClean="0"/>
              <a:t>회계관리</a:t>
            </a:r>
            <a:endParaRPr lang="ko-KR" altLang="en-US" sz="1300" b="1" dirty="0"/>
          </a:p>
          <a:p>
            <a:endParaRPr lang="ko-KR" altLang="en-US" sz="1300" dirty="0"/>
          </a:p>
        </p:txBody>
      </p:sp>
      <p:sp>
        <p:nvSpPr>
          <p:cNvPr id="2" name="TextBox 1"/>
          <p:cNvSpPr txBox="1"/>
          <p:nvPr/>
        </p:nvSpPr>
        <p:spPr>
          <a:xfrm>
            <a:off x="44624" y="3821891"/>
            <a:ext cx="13681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1.  </a:t>
            </a:r>
            <a:r>
              <a:rPr lang="ko-KR" altLang="en-US" sz="1300" b="1" dirty="0" smtClean="0"/>
              <a:t>지급 </a:t>
            </a:r>
            <a:r>
              <a:rPr lang="ko-KR" altLang="en-US" sz="1300" b="1" dirty="0"/>
              <a:t>현황 </a:t>
            </a:r>
            <a:r>
              <a:rPr lang="ko-KR" altLang="en-US" sz="1300" b="1" dirty="0" smtClean="0"/>
              <a:t>확   </a:t>
            </a:r>
            <a:endParaRPr lang="ko-KR" altLang="en-US" sz="13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32656" y="3995936"/>
            <a:ext cx="2160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/>
              <a:t>인</a:t>
            </a:r>
            <a:endParaRPr lang="ko-KR" altLang="en-US" sz="1300" b="1" dirty="0"/>
          </a:p>
        </p:txBody>
      </p:sp>
      <p:sp>
        <p:nvSpPr>
          <p:cNvPr id="41" name="타원 40"/>
          <p:cNvSpPr/>
          <p:nvPr/>
        </p:nvSpPr>
        <p:spPr>
          <a:xfrm>
            <a:off x="1988840" y="1323587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3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" name="직사각형 1"/>
          <p:cNvSpPr/>
          <p:nvPr/>
        </p:nvSpPr>
        <p:spPr>
          <a:xfrm>
            <a:off x="2089304" y="2685651"/>
            <a:ext cx="1349883" cy="1295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ERP System</a:t>
            </a:r>
            <a:endParaRPr lang="ko-KR" altLang="en-US" sz="2000" dirty="0"/>
          </a:p>
        </p:txBody>
      </p:sp>
      <p:sp>
        <p:nvSpPr>
          <p:cNvPr id="54" name="모서리가 둥근 직사각형 70"/>
          <p:cNvSpPr/>
          <p:nvPr/>
        </p:nvSpPr>
        <p:spPr>
          <a:xfrm>
            <a:off x="2047533" y="2025976"/>
            <a:ext cx="2026255" cy="471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Cloud ERP System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구매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-49Page-</a:t>
            </a:r>
            <a:endParaRPr lang="ko-KR" altLang="en-US" dirty="0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153467"/>
              </p:ext>
            </p:extLst>
          </p:nvPr>
        </p:nvGraphicFramePr>
        <p:xfrm>
          <a:off x="1" y="5400357"/>
          <a:ext cx="5589239" cy="370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552"/>
                <a:gridCol w="42896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2415"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/>
                </a:tc>
              </a:tr>
              <a:tr h="6022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구매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사입업체에게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smtClean="0"/>
                        <a:t>상품을 주문하며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정확하고 계획적인 주문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발주관리 업무를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</a:tr>
              <a:tr h="6022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영업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/>
                        <a:t>사입</a:t>
                      </a:r>
                      <a:r>
                        <a:rPr lang="ko-KR" altLang="en-US" sz="1200" baseline="0" dirty="0" smtClean="0"/>
                        <a:t> 업체와의 계약 수립 </a:t>
                      </a:r>
                      <a:r>
                        <a:rPr lang="ko-KR" altLang="en-US" sz="1200" dirty="0" smtClean="0"/>
                        <a:t>고객 데이터 관리 와 상품 데이터 축적</a:t>
                      </a:r>
                      <a:r>
                        <a:rPr lang="ko-KR" altLang="en-US" sz="1200" baseline="0" dirty="0" smtClean="0"/>
                        <a:t> 등을 관리한다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11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재고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현 재고량을 관리하며 필요 재고량을 확인하고 주문 물품을 파악관리</a:t>
                      </a:r>
                      <a:r>
                        <a:rPr lang="ko-KR" altLang="en-US" sz="1200" baseline="0" dirty="0" smtClean="0"/>
                        <a:t> 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7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 smtClean="0"/>
                        <a:t>ERP</a:t>
                      </a:r>
                    </a:p>
                    <a:p>
                      <a:pPr latinLnBrk="1"/>
                      <a:r>
                        <a:rPr lang="en-US" altLang="ko-KR" sz="2200" dirty="0" err="1" smtClean="0"/>
                        <a:t>Systen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모든  부서를 통합적으로 연계 관리한다</a:t>
                      </a:r>
                      <a:endParaRPr lang="ko-KR" altLang="en-US" sz="1200" dirty="0"/>
                    </a:p>
                  </a:txBody>
                  <a:tcPr/>
                </a:tc>
              </a:tr>
              <a:tr h="647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 smtClean="0"/>
                        <a:t>POS </a:t>
                      </a:r>
                      <a:r>
                        <a:rPr lang="ko-KR" altLang="en-US" sz="2200" dirty="0" smtClean="0"/>
                        <a:t>연동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사입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엄체와</a:t>
                      </a:r>
                      <a:r>
                        <a:rPr lang="ko-KR" altLang="en-US" sz="1200" dirty="0" smtClean="0"/>
                        <a:t> 매장간의 원활한 </a:t>
                      </a:r>
                      <a:r>
                        <a:rPr lang="ko-KR" altLang="en-US" sz="1200" dirty="0" err="1" smtClean="0"/>
                        <a:t>의사교환및</a:t>
                      </a:r>
                      <a:r>
                        <a:rPr lang="ko-KR" altLang="en-US" sz="1200" dirty="0" smtClean="0"/>
                        <a:t> 매장에서 발생한 매출에 대한 실시간 등록으로 보다 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83" name="왼쪽/오른쪽 화살표 82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6632" y="546678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2708919" y="5466780"/>
            <a:ext cx="183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Description</a:t>
            </a:r>
            <a:endParaRPr lang="ko-KR" altLang="en-US" dirty="0"/>
          </a:p>
        </p:txBody>
      </p:sp>
      <p:sp>
        <p:nvSpPr>
          <p:cNvPr id="88" name="직사각형 87"/>
          <p:cNvSpPr/>
          <p:nvPr/>
        </p:nvSpPr>
        <p:spPr>
          <a:xfrm>
            <a:off x="5425528" y="3320043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재고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460542" y="1301903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 rot="900000" flipH="1">
            <a:off x="3517720" y="2639522"/>
            <a:ext cx="1822135" cy="47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rot="900000" flipV="1">
            <a:off x="3565851" y="2772599"/>
            <a:ext cx="1774640" cy="47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425528" y="2818652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영업</a:t>
            </a:r>
            <a:endParaRPr lang="ko-KR" altLang="en-US" dirty="0"/>
          </a:p>
        </p:txBody>
      </p:sp>
      <p:cxnSp>
        <p:nvCxnSpPr>
          <p:cNvPr id="37" name="직선 화살표 연결선 36"/>
          <p:cNvCxnSpPr/>
          <p:nvPr/>
        </p:nvCxnSpPr>
        <p:spPr>
          <a:xfrm rot="900000" flipH="1">
            <a:off x="3527702" y="3137895"/>
            <a:ext cx="1822135" cy="47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rot="900000" flipV="1">
            <a:off x="3575833" y="3270972"/>
            <a:ext cx="1774640" cy="47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 flipV="1">
            <a:off x="3124464" y="4143757"/>
            <a:ext cx="1030170" cy="551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3012228" y="4258055"/>
            <a:ext cx="958092" cy="513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970320" y="4747150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POS </a:t>
            </a:r>
            <a:r>
              <a:rPr lang="ko-KR" altLang="en-US" dirty="0" smtClean="0"/>
              <a:t>연동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332656" y="3194417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구</a:t>
            </a:r>
            <a:r>
              <a:rPr lang="ko-KR" altLang="en-US" dirty="0" smtClean="0"/>
              <a:t>매</a:t>
            </a:r>
            <a:endParaRPr lang="ko-KR" altLang="en-US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1583928" y="3267471"/>
            <a:ext cx="404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rot="10800000">
            <a:off x="1583928" y="3419871"/>
            <a:ext cx="404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87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/>
          <p:cNvSpPr/>
          <p:nvPr/>
        </p:nvSpPr>
        <p:spPr>
          <a:xfrm>
            <a:off x="2861406" y="1253175"/>
            <a:ext cx="4045564" cy="3839440"/>
          </a:xfrm>
          <a:prstGeom prst="ellipse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852499" y="6115889"/>
            <a:ext cx="2008907" cy="1264039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404664" y="3867034"/>
            <a:ext cx="2792261" cy="704966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92139" y="2257195"/>
            <a:ext cx="2531657" cy="129614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52667" y="2342747"/>
            <a:ext cx="1164566" cy="236272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236455" y="1092466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33056" y="704142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A.0 </a:t>
            </a:r>
            <a:r>
              <a:rPr lang="ko-KR" altLang="en-US" sz="1600" dirty="0"/>
              <a:t>사업 배경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8681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2656" y="1178332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A.0.2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사업의 목표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구름 6"/>
          <p:cNvSpPr/>
          <p:nvPr/>
        </p:nvSpPr>
        <p:spPr>
          <a:xfrm>
            <a:off x="3155221" y="6115889"/>
            <a:ext cx="1998549" cy="75620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Cloud ERP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84749" y="2418145"/>
            <a:ext cx="2380155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제품 생산</a:t>
            </a:r>
            <a:endParaRPr lang="en-US" altLang="ko-KR" sz="1400" b="1">
              <a:solidFill>
                <a:schemeClr val="tx1"/>
              </a:solidFill>
            </a:endParaRPr>
          </a:p>
          <a:p>
            <a:pPr algn="ctr"/>
            <a:r>
              <a:rPr lang="ko-KR" altLang="en-US" sz="1100"/>
              <a:t>샘플제작</a:t>
            </a:r>
            <a:endParaRPr lang="en-US" altLang="ko-KR" sz="1100" dirty="0"/>
          </a:p>
          <a:p>
            <a:pPr algn="ctr"/>
            <a:r>
              <a:rPr lang="ko-KR" altLang="en-US" sz="1100" dirty="0"/>
              <a:t>제품생산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441221" y="2424272"/>
            <a:ext cx="100811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소매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/>
              <a:t>사업자</a:t>
            </a:r>
            <a:endParaRPr lang="en-US" altLang="ko-KR" sz="1100" dirty="0"/>
          </a:p>
          <a:p>
            <a:pPr algn="ctr"/>
            <a:r>
              <a:rPr lang="ko-KR" altLang="en-US" sz="1100" dirty="0"/>
              <a:t>종업원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31075" y="2424272"/>
            <a:ext cx="100811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도매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/>
              <a:t>기획</a:t>
            </a:r>
            <a:endParaRPr lang="en-US" altLang="ko-KR" sz="1100" dirty="0"/>
          </a:p>
          <a:p>
            <a:pPr algn="ctr"/>
            <a:r>
              <a:rPr lang="ko-KR" altLang="en-US" sz="1100" dirty="0"/>
              <a:t>디자인</a:t>
            </a:r>
            <a:endParaRPr lang="en-US" altLang="ko-KR" sz="1100" dirty="0"/>
          </a:p>
          <a:p>
            <a:pPr algn="ctr"/>
            <a:r>
              <a:rPr lang="ko-KR" altLang="en-US" sz="1100" dirty="0"/>
              <a:t>판매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877569" y="2928328"/>
            <a:ext cx="100811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소비자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705238" y="2762824"/>
            <a:ext cx="26196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89929" y="251503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제품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2688304" y="3176365"/>
            <a:ext cx="261961" cy="0"/>
          </a:xfrm>
          <a:prstGeom prst="straightConnector1">
            <a:avLst/>
          </a:prstGeom>
          <a:ln w="254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89929" y="318616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의뢰</a:t>
            </a: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4137562" y="3163097"/>
            <a:ext cx="261961" cy="0"/>
          </a:xfrm>
          <a:prstGeom prst="straightConnector1">
            <a:avLst/>
          </a:prstGeom>
          <a:ln w="254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39187" y="317289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주문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4154496" y="2765556"/>
            <a:ext cx="26196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039187" y="251776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도매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441221" y="3553339"/>
            <a:ext cx="100811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온라인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쇼핑몰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5564806" y="3680421"/>
            <a:ext cx="261961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66431" y="369021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정보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5581740" y="3282880"/>
            <a:ext cx="2619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66431" y="303508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판매</a:t>
            </a:r>
          </a:p>
        </p:txBody>
      </p:sp>
      <p:sp>
        <p:nvSpPr>
          <p:cNvPr id="25" name="다이아몬드 24"/>
          <p:cNvSpPr/>
          <p:nvPr/>
        </p:nvSpPr>
        <p:spPr>
          <a:xfrm>
            <a:off x="3745650" y="1314709"/>
            <a:ext cx="1028220" cy="10282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사입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3614669" y="2041171"/>
            <a:ext cx="261961" cy="2160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4622232" y="2076673"/>
            <a:ext cx="303275" cy="2475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155221" y="6872097"/>
            <a:ext cx="36215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Cloud POS </a:t>
            </a:r>
            <a:r>
              <a:rPr lang="ko-KR" altLang="en-US" dirty="0"/>
              <a:t>기능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400" dirty="0"/>
              <a:t>ERP </a:t>
            </a:r>
            <a:r>
              <a:rPr lang="ko-KR" altLang="en-US" sz="1400" dirty="0"/>
              <a:t>기능 </a:t>
            </a:r>
            <a:r>
              <a:rPr lang="en-US" altLang="ko-KR" sz="1400" dirty="0"/>
              <a:t>(</a:t>
            </a:r>
            <a:r>
              <a:rPr lang="ko-KR" altLang="en-US" sz="1400" dirty="0"/>
              <a:t>유통</a:t>
            </a:r>
            <a:r>
              <a:rPr lang="en-US" altLang="ko-KR" sz="1400" dirty="0"/>
              <a:t>/</a:t>
            </a:r>
            <a:r>
              <a:rPr lang="ko-KR" altLang="en-US" sz="1400" dirty="0"/>
              <a:t>재고</a:t>
            </a:r>
            <a:r>
              <a:rPr lang="en-US" altLang="ko-KR" sz="1400" dirty="0"/>
              <a:t>/</a:t>
            </a:r>
            <a:r>
              <a:rPr lang="ko-KR" altLang="en-US" sz="1400" dirty="0"/>
              <a:t>인사</a:t>
            </a:r>
            <a:r>
              <a:rPr lang="en-US" altLang="ko-KR" sz="1400" dirty="0"/>
              <a:t>/</a:t>
            </a:r>
            <a:r>
              <a:rPr lang="ko-KR" altLang="en-US" sz="1400" dirty="0" err="1"/>
              <a:t>구입등</a:t>
            </a:r>
            <a:r>
              <a:rPr lang="en-US" altLang="ko-KR" sz="1400" dirty="0"/>
              <a:t>..)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데이터 표준화를 통한 판매데이터 축척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판매 데이터 데이터 </a:t>
            </a:r>
            <a:r>
              <a:rPr lang="ko-KR" altLang="en-US" sz="1400" dirty="0" err="1"/>
              <a:t>마이닝</a:t>
            </a:r>
            <a:endParaRPr lang="ko-KR" altLang="en-US" sz="1400" dirty="0"/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5285889" y="5043344"/>
            <a:ext cx="269582" cy="106955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301754" y="6053971"/>
            <a:ext cx="6960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ERP </a:t>
            </a:r>
            <a:r>
              <a:rPr lang="ko-KR" altLang="en-US" sz="1000" dirty="0"/>
              <a:t>도입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45851" y="3977779"/>
            <a:ext cx="1732783" cy="27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의류 데이터 표준화</a:t>
            </a:r>
          </a:p>
        </p:txBody>
      </p:sp>
      <p:cxnSp>
        <p:nvCxnSpPr>
          <p:cNvPr id="55" name="직선 화살표 연결선 54"/>
          <p:cNvCxnSpPr/>
          <p:nvPr/>
        </p:nvCxnSpPr>
        <p:spPr>
          <a:xfrm flipV="1">
            <a:off x="1113080" y="3579920"/>
            <a:ext cx="0" cy="25601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45851" y="4250522"/>
            <a:ext cx="27510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/>
              <a:t>의류 디자인 데이터 상세</a:t>
            </a:r>
            <a:r>
              <a:rPr lang="en-US" altLang="ko-KR" sz="1200" dirty="0"/>
              <a:t>/</a:t>
            </a:r>
            <a:r>
              <a:rPr lang="ko-KR" altLang="en-US" sz="1200" dirty="0"/>
              <a:t>명세화</a:t>
            </a:r>
          </a:p>
        </p:txBody>
      </p:sp>
      <p:cxnSp>
        <p:nvCxnSpPr>
          <p:cNvPr id="59" name="직선 화살표 연결선 58"/>
          <p:cNvCxnSpPr/>
          <p:nvPr/>
        </p:nvCxnSpPr>
        <p:spPr>
          <a:xfrm flipV="1">
            <a:off x="4813772" y="5063133"/>
            <a:ext cx="269582" cy="1069552"/>
          </a:xfrm>
          <a:prstGeom prst="straightConnector1">
            <a:avLst/>
          </a:prstGeom>
          <a:ln w="31750">
            <a:solidFill>
              <a:srgbClr val="00B050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200768" y="5451282"/>
            <a:ext cx="1511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판매데이터 누적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ko-KR" altLang="en-US" sz="1100" b="1" dirty="0">
                <a:solidFill>
                  <a:schemeClr val="accent4">
                    <a:lumMod val="75000"/>
                  </a:schemeClr>
                </a:solidFill>
              </a:rPr>
              <a:t>판매 저조상품 피드백</a:t>
            </a:r>
          </a:p>
        </p:txBody>
      </p:sp>
      <p:sp>
        <p:nvSpPr>
          <p:cNvPr id="58" name="타원 57"/>
          <p:cNvSpPr/>
          <p:nvPr/>
        </p:nvSpPr>
        <p:spPr>
          <a:xfrm>
            <a:off x="1905056" y="4917689"/>
            <a:ext cx="1177449" cy="609523"/>
          </a:xfrm>
          <a:prstGeom prst="ellipse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요구사항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306063" y="3589718"/>
            <a:ext cx="1031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제품 코드 생성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946551" y="6156177"/>
            <a:ext cx="1732783" cy="27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판매 데이터 분석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93686" y="6499378"/>
            <a:ext cx="1901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/>
              <a:t>생산 근거 분석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수요 예측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유행 예측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생산 중지 근거 도출</a:t>
            </a:r>
          </a:p>
        </p:txBody>
      </p:sp>
      <p:cxnSp>
        <p:nvCxnSpPr>
          <p:cNvPr id="67" name="직선 화살표 연결선 66"/>
          <p:cNvCxnSpPr/>
          <p:nvPr/>
        </p:nvCxnSpPr>
        <p:spPr>
          <a:xfrm flipH="1">
            <a:off x="2836218" y="6471781"/>
            <a:ext cx="30714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832065" y="649937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분석</a:t>
            </a:r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052638" y="4550689"/>
            <a:ext cx="391764" cy="35286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314558" y="464183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도출</a:t>
            </a:r>
          </a:p>
        </p:txBody>
      </p:sp>
      <p:cxnSp>
        <p:nvCxnSpPr>
          <p:cNvPr id="80" name="꺾인 연결선 79"/>
          <p:cNvCxnSpPr>
            <a:stCxn id="63" idx="3"/>
          </p:cNvCxnSpPr>
          <p:nvPr/>
        </p:nvCxnSpPr>
        <p:spPr>
          <a:xfrm>
            <a:off x="3196925" y="4219517"/>
            <a:ext cx="520107" cy="1897363"/>
          </a:xfrm>
          <a:prstGeom prst="bentConnector2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068960" y="5796136"/>
            <a:ext cx="992579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데이터 표준화</a:t>
            </a:r>
          </a:p>
        </p:txBody>
      </p:sp>
      <p:cxnSp>
        <p:nvCxnSpPr>
          <p:cNvPr id="84" name="직선 화살표 연결선 83"/>
          <p:cNvCxnSpPr>
            <a:endCxn id="65" idx="0"/>
          </p:cNvCxnSpPr>
          <p:nvPr/>
        </p:nvCxnSpPr>
        <p:spPr>
          <a:xfrm flipH="1">
            <a:off x="1856953" y="5648450"/>
            <a:ext cx="419920" cy="46743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2174085" y="573767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도출</a:t>
            </a:r>
          </a:p>
        </p:txBody>
      </p:sp>
      <p:cxnSp>
        <p:nvCxnSpPr>
          <p:cNvPr id="91" name="꺾인 연결선 90"/>
          <p:cNvCxnSpPr>
            <a:endCxn id="58" idx="2"/>
          </p:cNvCxnSpPr>
          <p:nvPr/>
        </p:nvCxnSpPr>
        <p:spPr>
          <a:xfrm rot="16200000" flipH="1">
            <a:off x="300385" y="3617779"/>
            <a:ext cx="1632733" cy="1576609"/>
          </a:xfrm>
          <a:prstGeom prst="bentConnector2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56550" y="5279118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생산 의뢰</a:t>
            </a:r>
          </a:p>
        </p:txBody>
      </p:sp>
      <p:cxnSp>
        <p:nvCxnSpPr>
          <p:cNvPr id="95" name="직선 화살표 연결선 94"/>
          <p:cNvCxnSpPr/>
          <p:nvPr/>
        </p:nvCxnSpPr>
        <p:spPr>
          <a:xfrm flipH="1" flipV="1">
            <a:off x="2493780" y="3432384"/>
            <a:ext cx="1736533" cy="2723793"/>
          </a:xfrm>
          <a:prstGeom prst="straightConnector1">
            <a:avLst/>
          </a:prstGeom>
          <a:ln w="317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2591804" y="3579920"/>
            <a:ext cx="11849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accent4"/>
                </a:solidFill>
              </a:rPr>
              <a:t>생산 중지 피드백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661248" y="8688222"/>
            <a:ext cx="95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4550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83" name="왼쪽/오른쪽 화살표 82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718" y="1954781"/>
            <a:ext cx="5203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 분해도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기능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1.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구매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4570" y="2411760"/>
            <a:ext cx="759132" cy="10643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-243408" y="2792197"/>
            <a:ext cx="1284489" cy="48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구매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97065" y="2804599"/>
            <a:ext cx="1083926" cy="6607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825057" y="2987824"/>
            <a:ext cx="1218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1</a:t>
            </a:r>
            <a:r>
              <a:rPr lang="en-US" altLang="ko-KR" sz="1200" b="1" dirty="0" smtClean="0"/>
              <a:t>.1 </a:t>
            </a:r>
            <a:r>
              <a:rPr lang="ko-KR" altLang="en-US" sz="1200" b="1" dirty="0" smtClean="0"/>
              <a:t>주문관리</a:t>
            </a:r>
            <a:endParaRPr lang="ko-KR" altLang="en-US" sz="1200" b="1" dirty="0"/>
          </a:p>
        </p:txBody>
      </p:sp>
      <p:sp>
        <p:nvSpPr>
          <p:cNvPr id="30" name="직사각형 29"/>
          <p:cNvSpPr/>
          <p:nvPr/>
        </p:nvSpPr>
        <p:spPr>
          <a:xfrm>
            <a:off x="893259" y="2422049"/>
            <a:ext cx="1083926" cy="339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F</a:t>
            </a:r>
            <a:r>
              <a:rPr lang="en-US" altLang="ko-KR" sz="1200" b="1" dirty="0" smtClean="0"/>
              <a:t>unction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019072" y="2422049"/>
            <a:ext cx="4127632" cy="339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Description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019072" y="2804598"/>
            <a:ext cx="4127632" cy="671541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2010132" y="4136324"/>
            <a:ext cx="1693298" cy="437087"/>
            <a:chOff x="2827176" y="3551691"/>
            <a:chExt cx="1693298" cy="501060"/>
          </a:xfrm>
        </p:grpSpPr>
        <p:sp>
          <p:nvSpPr>
            <p:cNvPr id="61" name="직사각형 60"/>
            <p:cNvSpPr/>
            <p:nvPr/>
          </p:nvSpPr>
          <p:spPr>
            <a:xfrm>
              <a:off x="2827176" y="3551691"/>
              <a:ext cx="1693298" cy="5010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950701" y="3617554"/>
              <a:ext cx="144624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/>
                <a:t>1. </a:t>
              </a:r>
              <a:r>
                <a:rPr lang="ko-KR" altLang="en-US" dirty="0" smtClean="0"/>
                <a:t>구매</a:t>
              </a:r>
              <a:endParaRPr lang="ko-KR" altLang="en-US" dirty="0"/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1988840" y="4645419"/>
            <a:ext cx="1750126" cy="373959"/>
            <a:chOff x="4236585" y="3053054"/>
            <a:chExt cx="2546966" cy="37395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5" name="직사각형 114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236585" y="3088459"/>
              <a:ext cx="2328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1.1 </a:t>
              </a:r>
              <a:r>
                <a:rPr lang="ko-KR" altLang="en-US" sz="1600" b="1" dirty="0" smtClean="0"/>
                <a:t>주문관리</a:t>
              </a:r>
              <a:endParaRPr lang="ko-KR" altLang="en-US" sz="1600" b="1" dirty="0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2010961" y="5066764"/>
            <a:ext cx="1728004" cy="369332"/>
            <a:chOff x="4268779" y="3053054"/>
            <a:chExt cx="2514772" cy="369332"/>
          </a:xfrm>
          <a:noFill/>
        </p:grpSpPr>
        <p:sp>
          <p:nvSpPr>
            <p:cNvPr id="118" name="직사각형 117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11072" y="3094798"/>
              <a:ext cx="242570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 b="1" dirty="0"/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-44799" y="3563888"/>
            <a:ext cx="301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분해도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1.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구매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7174" y="5077467"/>
            <a:ext cx="16391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1.1.1</a:t>
            </a:r>
            <a:r>
              <a:rPr lang="ko-KR" altLang="en-US" sz="1000" dirty="0" smtClean="0"/>
              <a:t>주문서 관리</a:t>
            </a:r>
            <a:endParaRPr lang="ko-KR" altLang="en-US" sz="1000" dirty="0"/>
          </a:p>
        </p:txBody>
      </p:sp>
      <p:sp>
        <p:nvSpPr>
          <p:cNvPr id="55" name="타원 54"/>
          <p:cNvSpPr/>
          <p:nvPr/>
        </p:nvSpPr>
        <p:spPr>
          <a:xfrm>
            <a:off x="3460542" y="1301903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039332" y="2869286"/>
            <a:ext cx="4027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주문을 관리하는 프로세스로 주로  </a:t>
            </a:r>
            <a:r>
              <a:rPr lang="ko-KR" altLang="en-US" sz="1200" dirty="0" err="1" smtClean="0"/>
              <a:t>사입업체에게</a:t>
            </a:r>
            <a:r>
              <a:rPr lang="ko-KR" altLang="en-US" sz="1200" dirty="0" smtClean="0"/>
              <a:t>  상품주문요청 상품주문상태를 확인하는 업무를 수행한다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28823" y="5743497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1.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구매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–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주문관리 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181705"/>
              </p:ext>
            </p:extLst>
          </p:nvPr>
        </p:nvGraphicFramePr>
        <p:xfrm>
          <a:off x="54346" y="7441520"/>
          <a:ext cx="6727739" cy="1666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42"/>
                <a:gridCol w="531219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주문등록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baseline="0" dirty="0" err="1" smtClean="0">
                          <a:solidFill>
                            <a:schemeClr val="tx1"/>
                          </a:solidFill>
                        </a:rPr>
                        <a:t>사입업체에게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  주문 될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주문서 등록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54464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주문상태확인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baseline="0" dirty="0" err="1" smtClean="0">
                          <a:solidFill>
                            <a:schemeClr val="tx1"/>
                          </a:solidFill>
                        </a:rPr>
                        <a:t>사입업체에게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  주문될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주문서 상태 수정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삭제 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3.</a:t>
                      </a:r>
                      <a:r>
                        <a:rPr lang="ko-KR" altLang="en-US" sz="1200" b="1" dirty="0" smtClean="0"/>
                        <a:t>주문서 조회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 smtClean="0"/>
                        <a:t>사입업체에게</a:t>
                      </a:r>
                      <a:r>
                        <a:rPr lang="ko-KR" altLang="en-US" sz="1200" b="1" dirty="0" smtClean="0"/>
                        <a:t> 주문될  주문된 주문서 조회</a:t>
                      </a:r>
                      <a:endParaRPr lang="ko-KR" altLang="en-US" sz="12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564556"/>
              </p:ext>
            </p:extLst>
          </p:nvPr>
        </p:nvGraphicFramePr>
        <p:xfrm>
          <a:off x="57112" y="6618275"/>
          <a:ext cx="6724974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거래처별 주문서 관리 접수는 거래처로부터의 주문된 상품을 등록하고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주문 상태를 확인하는 프로세스이다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722030"/>
              </p:ext>
            </p:extLst>
          </p:nvPr>
        </p:nvGraphicFramePr>
        <p:xfrm>
          <a:off x="57112" y="6172743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구매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729448"/>
              </p:ext>
            </p:extLst>
          </p:nvPr>
        </p:nvGraphicFramePr>
        <p:xfrm>
          <a:off x="2314823" y="6154437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1.1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주문관리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741130"/>
              </p:ext>
            </p:extLst>
          </p:nvPr>
        </p:nvGraphicFramePr>
        <p:xfrm>
          <a:off x="4577222" y="6154437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77" name="직사각형 76"/>
          <p:cNvSpPr/>
          <p:nvPr/>
        </p:nvSpPr>
        <p:spPr>
          <a:xfrm>
            <a:off x="1190724" y="6145376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494980" y="6145376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5718360" y="6145376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1343124" y="6648885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1343124" y="7009472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5718360" y="6145376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1.1.1</a:t>
            </a:r>
            <a:r>
              <a:rPr lang="ko-KR" altLang="en-US" sz="1000" b="1" dirty="0" smtClean="0"/>
              <a:t>주문서 관리</a:t>
            </a:r>
            <a:endParaRPr lang="ko-KR" alt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-171400" y="7068243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1. </a:t>
            </a:r>
            <a:r>
              <a:rPr lang="ko-KR" altLang="en-US" sz="1000" b="1" dirty="0" smtClean="0"/>
              <a:t>주문서 작성 </a:t>
            </a:r>
            <a:r>
              <a:rPr lang="en-US" altLang="ko-KR" sz="1000" b="1" dirty="0" smtClean="0"/>
              <a:t>/ </a:t>
            </a:r>
            <a:r>
              <a:rPr lang="en-US" altLang="ko-KR" sz="1000" b="1" dirty="0"/>
              <a:t>2. </a:t>
            </a:r>
            <a:r>
              <a:rPr lang="ko-KR" altLang="en-US" sz="1000" b="1" dirty="0" smtClean="0"/>
              <a:t>주문서 조회 </a:t>
            </a:r>
            <a:r>
              <a:rPr lang="en-US" altLang="ko-KR" sz="1000" b="1" dirty="0" smtClean="0"/>
              <a:t>/ 3.</a:t>
            </a:r>
            <a:r>
              <a:rPr lang="ko-KR" altLang="en-US" sz="1000" b="1" dirty="0" smtClean="0"/>
              <a:t>주문서 수정 </a:t>
            </a:r>
            <a:r>
              <a:rPr lang="en-US" altLang="ko-KR" sz="1000" b="1" dirty="0" smtClean="0"/>
              <a:t>/ 4.</a:t>
            </a:r>
            <a:r>
              <a:rPr lang="ko-KR" altLang="en-US" sz="1000" b="1" dirty="0" smtClean="0"/>
              <a:t>주문서 삭제</a:t>
            </a:r>
            <a:endParaRPr lang="ko-KR" altLang="en-US" sz="1000" b="1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9352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" name="직사각형 1"/>
          <p:cNvSpPr/>
          <p:nvPr/>
        </p:nvSpPr>
        <p:spPr>
          <a:xfrm>
            <a:off x="2089304" y="2685651"/>
            <a:ext cx="1349883" cy="1295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ERP System</a:t>
            </a:r>
            <a:endParaRPr lang="ko-KR" altLang="en-US" sz="2000" dirty="0"/>
          </a:p>
        </p:txBody>
      </p:sp>
      <p:sp>
        <p:nvSpPr>
          <p:cNvPr id="54" name="모서리가 둥근 직사각형 70"/>
          <p:cNvSpPr/>
          <p:nvPr/>
        </p:nvSpPr>
        <p:spPr>
          <a:xfrm>
            <a:off x="2047533" y="2025976"/>
            <a:ext cx="2026255" cy="471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Cloud ERP System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영업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-49Page-</a:t>
            </a:r>
            <a:endParaRPr lang="ko-KR" altLang="en-US" dirty="0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171856"/>
              </p:ext>
            </p:extLst>
          </p:nvPr>
        </p:nvGraphicFramePr>
        <p:xfrm>
          <a:off x="1" y="5400357"/>
          <a:ext cx="5589239" cy="3563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552"/>
                <a:gridCol w="42896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2415"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/>
                </a:tc>
              </a:tr>
              <a:tr h="6022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영업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/>
                        <a:t>사입</a:t>
                      </a:r>
                      <a:r>
                        <a:rPr lang="ko-KR" altLang="en-US" sz="1200" baseline="0" dirty="0" smtClean="0"/>
                        <a:t> 업체와의 계약 수립 </a:t>
                      </a:r>
                      <a:r>
                        <a:rPr lang="ko-KR" altLang="en-US" sz="1200" dirty="0" smtClean="0"/>
                        <a:t>고객 데이터 관리 와 상품 데이터 축적</a:t>
                      </a:r>
                      <a:r>
                        <a:rPr lang="ko-KR" altLang="en-US" sz="1200" baseline="0" dirty="0" smtClean="0"/>
                        <a:t> 등을 관리한다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11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재고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현 재고량을 관리하며 필요 재고량을 확인하고 주문 물품을 파악관리</a:t>
                      </a:r>
                      <a:r>
                        <a:rPr lang="ko-KR" altLang="en-US" sz="1200" baseline="0" dirty="0" smtClean="0"/>
                        <a:t> 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411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구매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사입업체에게</a:t>
                      </a:r>
                      <a:r>
                        <a:rPr lang="ko-KR" altLang="en-US" sz="1200" dirty="0" smtClean="0"/>
                        <a:t> 상품을 주문하며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정확하고 계획적인 주문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발주관리 업무를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</a:tr>
              <a:tr h="647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 smtClean="0"/>
                        <a:t>ERP</a:t>
                      </a:r>
                    </a:p>
                    <a:p>
                      <a:pPr latinLnBrk="1"/>
                      <a:r>
                        <a:rPr lang="en-US" altLang="ko-KR" sz="2200" dirty="0" err="1" smtClean="0"/>
                        <a:t>Systen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모든  부서를 통합적으로 연계 관리한다</a:t>
                      </a:r>
                      <a:endParaRPr lang="ko-KR" altLang="en-US" sz="1200" dirty="0"/>
                    </a:p>
                  </a:txBody>
                  <a:tcPr/>
                </a:tc>
              </a:tr>
              <a:tr h="647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 smtClean="0"/>
                        <a:t>POS </a:t>
                      </a:r>
                      <a:r>
                        <a:rPr lang="ko-KR" altLang="en-US" sz="2200" dirty="0" smtClean="0"/>
                        <a:t>연동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사입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엄체와</a:t>
                      </a:r>
                      <a:r>
                        <a:rPr lang="ko-KR" altLang="en-US" sz="1200" dirty="0" smtClean="0"/>
                        <a:t> 매장간의 원활한 </a:t>
                      </a:r>
                      <a:r>
                        <a:rPr lang="ko-KR" altLang="en-US" sz="1200" dirty="0" err="1" smtClean="0"/>
                        <a:t>의사교환및</a:t>
                      </a:r>
                      <a:r>
                        <a:rPr lang="ko-KR" altLang="en-US" sz="1200" dirty="0" smtClean="0"/>
                        <a:t> 매장에서 발생한 매출에 대한 실시간 등록으로 보다 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83" name="왼쪽/오른쪽 화살표 82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6632" y="546678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2708919" y="5466780"/>
            <a:ext cx="183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Description</a:t>
            </a:r>
            <a:endParaRPr lang="ko-KR" altLang="en-US" dirty="0"/>
          </a:p>
        </p:txBody>
      </p:sp>
      <p:sp>
        <p:nvSpPr>
          <p:cNvPr id="88" name="직사각형 87"/>
          <p:cNvSpPr/>
          <p:nvPr/>
        </p:nvSpPr>
        <p:spPr>
          <a:xfrm>
            <a:off x="5425528" y="3320043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재고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460542" y="1301903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 rot="900000" flipH="1">
            <a:off x="3517720" y="2639522"/>
            <a:ext cx="1822135" cy="47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rot="900000" flipV="1">
            <a:off x="3565851" y="2772599"/>
            <a:ext cx="1774640" cy="47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425528" y="2818652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구매</a:t>
            </a:r>
            <a:endParaRPr lang="ko-KR" altLang="en-US" dirty="0"/>
          </a:p>
        </p:txBody>
      </p:sp>
      <p:cxnSp>
        <p:nvCxnSpPr>
          <p:cNvPr id="37" name="직선 화살표 연결선 36"/>
          <p:cNvCxnSpPr/>
          <p:nvPr/>
        </p:nvCxnSpPr>
        <p:spPr>
          <a:xfrm rot="900000" flipH="1">
            <a:off x="3527702" y="3137895"/>
            <a:ext cx="1822135" cy="47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rot="900000" flipV="1">
            <a:off x="3575833" y="3270972"/>
            <a:ext cx="1774640" cy="47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 flipV="1">
            <a:off x="3124464" y="4143757"/>
            <a:ext cx="1030170" cy="551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3012228" y="4258055"/>
            <a:ext cx="958092" cy="513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970320" y="4747150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POS </a:t>
            </a:r>
            <a:r>
              <a:rPr lang="ko-KR" altLang="en-US" dirty="0" smtClean="0"/>
              <a:t>연동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332656" y="3194417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영업</a:t>
            </a:r>
            <a:endParaRPr lang="ko-KR" altLang="en-US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1583928" y="3267471"/>
            <a:ext cx="404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rot="10800000">
            <a:off x="1583928" y="3419871"/>
            <a:ext cx="404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66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83" name="왼쪽/오른쪽 화살표 82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718" y="1954781"/>
            <a:ext cx="5203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 분해도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기능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영업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4899" y="2422049"/>
            <a:ext cx="719885" cy="17520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-107273" y="3059832"/>
            <a:ext cx="121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영업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6792" y="2807470"/>
            <a:ext cx="1083926" cy="756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0" name="직사각형 29"/>
          <p:cNvSpPr/>
          <p:nvPr/>
        </p:nvSpPr>
        <p:spPr>
          <a:xfrm>
            <a:off x="962986" y="2422049"/>
            <a:ext cx="1083926" cy="339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F</a:t>
            </a:r>
            <a:r>
              <a:rPr lang="en-US" altLang="ko-KR" sz="1200" b="1" dirty="0" smtClean="0"/>
              <a:t>unction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088799" y="2422049"/>
            <a:ext cx="4127632" cy="339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Description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109680" y="2771800"/>
            <a:ext cx="4127632" cy="86409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2276872" y="5871140"/>
            <a:ext cx="1693298" cy="501060"/>
            <a:chOff x="2827176" y="3551691"/>
            <a:chExt cx="1693298" cy="501060"/>
          </a:xfrm>
        </p:grpSpPr>
        <p:sp>
          <p:nvSpPr>
            <p:cNvPr id="61" name="직사각형 60"/>
            <p:cNvSpPr/>
            <p:nvPr/>
          </p:nvSpPr>
          <p:spPr>
            <a:xfrm>
              <a:off x="2827176" y="3551691"/>
              <a:ext cx="1693298" cy="5010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950701" y="3617554"/>
              <a:ext cx="144624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/>
                <a:t>2</a:t>
              </a:r>
              <a:r>
                <a:rPr lang="en-US" altLang="ko-KR" dirty="0" smtClean="0"/>
                <a:t>. </a:t>
              </a:r>
              <a:r>
                <a:rPr lang="ko-KR" altLang="en-US" dirty="0" smtClean="0"/>
                <a:t>영업</a:t>
              </a:r>
              <a:endParaRPr lang="ko-KR" altLang="en-US" dirty="0"/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126649" y="5220072"/>
            <a:ext cx="301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분해도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영업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32856" y="2771800"/>
            <a:ext cx="40318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금일 판매내역을 확인하며 거래 후 현금 </a:t>
            </a:r>
            <a:r>
              <a:rPr lang="ko-KR" altLang="en-US" sz="1500" dirty="0" err="1" smtClean="0"/>
              <a:t>연수주증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실시간 매출액 확인을 하는 기능이다</a:t>
            </a:r>
            <a:endParaRPr lang="en-US" altLang="ko-KR" sz="1500" dirty="0"/>
          </a:p>
        </p:txBody>
      </p:sp>
      <p:sp>
        <p:nvSpPr>
          <p:cNvPr id="55" name="TextBox 54"/>
          <p:cNvSpPr txBox="1"/>
          <p:nvPr/>
        </p:nvSpPr>
        <p:spPr>
          <a:xfrm>
            <a:off x="894784" y="3055476"/>
            <a:ext cx="12180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2</a:t>
            </a:r>
            <a:r>
              <a:rPr lang="en-US" altLang="ko-KR" sz="1300" b="1" dirty="0" smtClean="0"/>
              <a:t>.1 </a:t>
            </a:r>
            <a:r>
              <a:rPr lang="ko-KR" altLang="en-US" sz="1300" b="1" dirty="0" smtClean="0"/>
              <a:t>매출관리</a:t>
            </a:r>
            <a:endParaRPr lang="ko-KR" altLang="en-US" sz="1300" b="1" dirty="0"/>
          </a:p>
        </p:txBody>
      </p:sp>
      <p:cxnSp>
        <p:nvCxnSpPr>
          <p:cNvPr id="63" name="직선 연결선 62"/>
          <p:cNvCxnSpPr/>
          <p:nvPr/>
        </p:nvCxnSpPr>
        <p:spPr>
          <a:xfrm flipV="1">
            <a:off x="2365458" y="6583598"/>
            <a:ext cx="1732241" cy="46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1484784" y="6916768"/>
            <a:ext cx="1603838" cy="371946"/>
            <a:chOff x="4268779" y="3053054"/>
            <a:chExt cx="2514772" cy="37194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8" name="직사각형 67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285388" y="3086446"/>
              <a:ext cx="24815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2</a:t>
              </a:r>
              <a:r>
                <a:rPr lang="en-US" altLang="ko-KR" sz="1600" b="1" dirty="0" smtClean="0"/>
                <a:t>.1 </a:t>
              </a:r>
              <a:r>
                <a:rPr lang="ko-KR" altLang="en-US" sz="1600" b="1" dirty="0" smtClean="0"/>
                <a:t>매출관리</a:t>
              </a:r>
              <a:endParaRPr lang="ko-KR" altLang="en-US" sz="1600" b="1" dirty="0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1484784" y="7336033"/>
            <a:ext cx="1603838" cy="354223"/>
            <a:chOff x="4268779" y="3053054"/>
            <a:chExt cx="2514772" cy="369332"/>
          </a:xfrm>
          <a:noFill/>
        </p:grpSpPr>
        <p:sp>
          <p:nvSpPr>
            <p:cNvPr id="71" name="직사각형 70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11072" y="3094798"/>
              <a:ext cx="242570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 b="1" dirty="0"/>
            </a:p>
          </p:txBody>
        </p:sp>
      </p:grpSp>
      <p:cxnSp>
        <p:nvCxnSpPr>
          <p:cNvPr id="91" name="직선 연결선 90"/>
          <p:cNvCxnSpPr/>
          <p:nvPr/>
        </p:nvCxnSpPr>
        <p:spPr>
          <a:xfrm flipV="1">
            <a:off x="2365458" y="6588224"/>
            <a:ext cx="0" cy="32451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1490382" y="7298119"/>
            <a:ext cx="16361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</a:t>
            </a:r>
            <a:r>
              <a:rPr lang="en-US" altLang="ko-KR" sz="1300" dirty="0" smtClean="0"/>
              <a:t>.1.1</a:t>
            </a:r>
            <a:r>
              <a:rPr lang="ko-KR" altLang="en-US" sz="1300" dirty="0" smtClean="0"/>
              <a:t>판매 관리</a:t>
            </a:r>
            <a:endParaRPr lang="ko-KR" altLang="en-US" sz="1300" dirty="0"/>
          </a:p>
        </p:txBody>
      </p:sp>
      <p:grpSp>
        <p:nvGrpSpPr>
          <p:cNvPr id="49" name="그룹 48"/>
          <p:cNvGrpSpPr/>
          <p:nvPr/>
        </p:nvGrpSpPr>
        <p:grpSpPr>
          <a:xfrm>
            <a:off x="3259354" y="6901659"/>
            <a:ext cx="1603838" cy="371946"/>
            <a:chOff x="4268779" y="3053054"/>
            <a:chExt cx="2514772" cy="37194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0" name="직사각형 49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85389" y="3086446"/>
              <a:ext cx="24815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2</a:t>
              </a:r>
              <a:r>
                <a:rPr lang="en-US" altLang="ko-KR" sz="1600" b="1" dirty="0" smtClean="0"/>
                <a:t>.2 </a:t>
              </a:r>
              <a:r>
                <a:rPr lang="ko-KR" altLang="en-US" sz="1300" b="1" dirty="0" smtClean="0"/>
                <a:t>상품요청관리</a:t>
              </a:r>
              <a:endParaRPr lang="ko-KR" altLang="en-US" sz="1300" b="1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259354" y="7320924"/>
            <a:ext cx="1603838" cy="369332"/>
            <a:chOff x="4268779" y="3053054"/>
            <a:chExt cx="2514772" cy="369332"/>
          </a:xfrm>
          <a:noFill/>
        </p:grpSpPr>
        <p:sp>
          <p:nvSpPr>
            <p:cNvPr id="53" name="직사각형 52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311072" y="3094798"/>
              <a:ext cx="242570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 b="1" dirty="0"/>
            </a:p>
          </p:txBody>
        </p:sp>
      </p:grpSp>
      <p:cxnSp>
        <p:nvCxnSpPr>
          <p:cNvPr id="56" name="직선 연결선 55"/>
          <p:cNvCxnSpPr/>
          <p:nvPr/>
        </p:nvCxnSpPr>
        <p:spPr>
          <a:xfrm flipV="1">
            <a:off x="4097699" y="6577146"/>
            <a:ext cx="0" cy="32451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279640" y="7286221"/>
            <a:ext cx="16361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2.2.1</a:t>
            </a:r>
            <a:r>
              <a:rPr lang="ko-KR" altLang="en-US" sz="1300" dirty="0" smtClean="0"/>
              <a:t>상품 관리</a:t>
            </a:r>
            <a:endParaRPr lang="ko-KR" altLang="en-US" sz="1300" dirty="0"/>
          </a:p>
        </p:txBody>
      </p:sp>
      <p:sp>
        <p:nvSpPr>
          <p:cNvPr id="58" name="직사각형 57"/>
          <p:cNvSpPr/>
          <p:nvPr/>
        </p:nvSpPr>
        <p:spPr>
          <a:xfrm>
            <a:off x="976922" y="3635896"/>
            <a:ext cx="1083926" cy="5382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9" name="직사각형 58"/>
          <p:cNvSpPr/>
          <p:nvPr/>
        </p:nvSpPr>
        <p:spPr>
          <a:xfrm>
            <a:off x="2109680" y="3635897"/>
            <a:ext cx="4127632" cy="52035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17671" y="3779913"/>
            <a:ext cx="12180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2</a:t>
            </a:r>
            <a:r>
              <a:rPr lang="en-US" altLang="ko-KR" sz="1300" b="1" dirty="0" smtClean="0"/>
              <a:t>.2 </a:t>
            </a:r>
            <a:r>
              <a:rPr lang="ko-KR" altLang="en-US" sz="1300" b="1" dirty="0" smtClean="0"/>
              <a:t>상품관리</a:t>
            </a:r>
            <a:endParaRPr lang="ko-KR" altLang="en-US" sz="13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2107177" y="3672772"/>
            <a:ext cx="40318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현재 상품조회 상품리스트를 확인하며 상품 코드를 활용해 </a:t>
            </a:r>
            <a:endParaRPr lang="en-US" altLang="ko-KR" sz="1500" dirty="0"/>
          </a:p>
        </p:txBody>
      </p:sp>
      <p:sp>
        <p:nvSpPr>
          <p:cNvPr id="75" name="타원 74"/>
          <p:cNvSpPr/>
          <p:nvPr/>
        </p:nvSpPr>
        <p:spPr>
          <a:xfrm>
            <a:off x="3460542" y="1301903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40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4" name="왼쪽/오른쪽 화살표 3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8823" y="1865865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영업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–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고객관리 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089706"/>
              </p:ext>
            </p:extLst>
          </p:nvPr>
        </p:nvGraphicFramePr>
        <p:xfrm>
          <a:off x="54346" y="3530564"/>
          <a:ext cx="672773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42"/>
                <a:gridCol w="531219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판매 등록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시스템에 판매된 정보를 등록한다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판매조회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시스템으로부터 매출 자료를 조회한다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3. </a:t>
                      </a:r>
                      <a:r>
                        <a:rPr lang="ko-KR" altLang="en-US" sz="1200" b="1" dirty="0" smtClean="0"/>
                        <a:t>판매상세조회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시스템으로부터 매출 판매 정보에 대해 속성별 상세 조회한다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7112" y="2740643"/>
          <a:ext cx="67249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964592"/>
              </p:ext>
            </p:extLst>
          </p:nvPr>
        </p:nvGraphicFramePr>
        <p:xfrm>
          <a:off x="57112" y="2295111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영업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3" name="표 82"/>
          <p:cNvGraphicFramePr>
            <a:graphicFrameLocks noGrp="1"/>
          </p:cNvGraphicFramePr>
          <p:nvPr/>
        </p:nvGraphicFramePr>
        <p:xfrm>
          <a:off x="2314823" y="2276805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4" name="표 83"/>
          <p:cNvGraphicFramePr>
            <a:graphicFrameLocks noGrp="1"/>
          </p:cNvGraphicFramePr>
          <p:nvPr/>
        </p:nvGraphicFramePr>
        <p:xfrm>
          <a:off x="4577222" y="2276805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90724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3494980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718360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1343124" y="2771253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1343124" y="3131840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7736" y="5539197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영업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–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상품관리 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613017"/>
              </p:ext>
            </p:extLst>
          </p:nvPr>
        </p:nvGraphicFramePr>
        <p:xfrm>
          <a:off x="43259" y="7203896"/>
          <a:ext cx="6727739" cy="150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42"/>
                <a:gridCol w="531219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309632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1.</a:t>
                      </a:r>
                      <a:r>
                        <a:rPr lang="ko-KR" altLang="en-US" sz="1200" b="1" dirty="0" smtClean="0"/>
                        <a:t>상품 등록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필요한 상품을 시스템에 등록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상품 조회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시스템으로부터 상품 정보를 조회한다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상품 상세조회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시스템으로부터 상품 정보에 대해 속성별 상세 조회한다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 smtClean="0"/>
                    </a:p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1" name="표 90"/>
          <p:cNvGraphicFramePr>
            <a:graphicFrameLocks noGrp="1"/>
          </p:cNvGraphicFramePr>
          <p:nvPr/>
        </p:nvGraphicFramePr>
        <p:xfrm>
          <a:off x="46025" y="6413975"/>
          <a:ext cx="67249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557303"/>
              </p:ext>
            </p:extLst>
          </p:nvPr>
        </p:nvGraphicFramePr>
        <p:xfrm>
          <a:off x="46025" y="5968443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영업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3" name="표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178835"/>
              </p:ext>
            </p:extLst>
          </p:nvPr>
        </p:nvGraphicFramePr>
        <p:xfrm>
          <a:off x="2303736" y="5950137"/>
          <a:ext cx="220486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2.2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상품요청관리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4" name="표 93"/>
          <p:cNvGraphicFramePr>
            <a:graphicFrameLocks noGrp="1"/>
          </p:cNvGraphicFramePr>
          <p:nvPr/>
        </p:nvGraphicFramePr>
        <p:xfrm>
          <a:off x="4566135" y="5950137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95" name="직사각형 94"/>
          <p:cNvSpPr/>
          <p:nvPr/>
        </p:nvSpPr>
        <p:spPr>
          <a:xfrm>
            <a:off x="1179637" y="5941076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3483893" y="5941076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5707273" y="5941076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1332037" y="6444585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1332037" y="6805172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18360" y="226774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</a:t>
            </a:r>
            <a:r>
              <a:rPr lang="en-US" altLang="ko-KR" sz="1000" b="1" dirty="0" smtClean="0"/>
              <a:t>.1.1 </a:t>
            </a:r>
            <a:r>
              <a:rPr lang="ko-KR" altLang="en-US" sz="1000" b="1" dirty="0" smtClean="0"/>
              <a:t>판매관리</a:t>
            </a:r>
            <a:endParaRPr lang="ko-KR" alt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5668566" y="5940152"/>
            <a:ext cx="1189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2</a:t>
            </a:r>
            <a:r>
              <a:rPr lang="en-US" altLang="ko-KR" sz="1000" b="1" dirty="0" smtClean="0"/>
              <a:t>.2.1</a:t>
            </a:r>
            <a:r>
              <a:rPr lang="ko-KR" altLang="en-US" sz="1000" b="1" dirty="0" smtClean="0"/>
              <a:t>상품 관리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1332037" y="6431467"/>
            <a:ext cx="7128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각 매장 별 수요가 예상되는 상품에 대한 등록 및 조회</a:t>
            </a:r>
            <a:endParaRPr lang="ko-KR" alt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-27384" y="6848543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1. </a:t>
            </a:r>
            <a:r>
              <a:rPr lang="ko-KR" altLang="en-US" sz="1000" b="1" dirty="0" smtClean="0"/>
              <a:t>상품 등록 </a:t>
            </a:r>
            <a:r>
              <a:rPr lang="en-US" altLang="ko-KR" sz="1000" b="1" dirty="0"/>
              <a:t>/ 2. </a:t>
            </a:r>
            <a:r>
              <a:rPr lang="ko-KR" altLang="en-US" sz="1000" b="1" dirty="0" smtClean="0"/>
              <a:t>상품조회 </a:t>
            </a:r>
            <a:r>
              <a:rPr lang="en-US" altLang="ko-KR" sz="1000" b="1" dirty="0" smtClean="0"/>
              <a:t>/</a:t>
            </a:r>
            <a:r>
              <a:rPr lang="en-US" altLang="ko-KR" sz="1000" b="1" dirty="0" smtClean="0"/>
              <a:t>3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상품 상세조회</a:t>
            </a:r>
            <a:endParaRPr lang="ko-KR" alt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-747464" y="3163778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1. </a:t>
            </a:r>
            <a:r>
              <a:rPr lang="ko-KR" altLang="en-US" sz="1000" b="1" dirty="0" smtClean="0"/>
              <a:t>판매 등록 </a:t>
            </a:r>
            <a:r>
              <a:rPr lang="en-US" altLang="ko-KR" sz="1000" b="1" dirty="0" smtClean="0"/>
              <a:t>/ </a:t>
            </a:r>
            <a:r>
              <a:rPr lang="en-US" altLang="ko-KR" sz="1000" b="1" dirty="0"/>
              <a:t>2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판매 조회</a:t>
            </a:r>
            <a:r>
              <a:rPr lang="en-US" altLang="ko-KR" sz="1000" b="1" dirty="0" smtClean="0"/>
              <a:t>/</a:t>
            </a:r>
            <a:r>
              <a:rPr lang="en-US" altLang="ko-KR" sz="1000" b="1" dirty="0" smtClean="0"/>
              <a:t>3. </a:t>
            </a:r>
            <a:r>
              <a:rPr lang="ko-KR" altLang="en-US" sz="1000" b="1" dirty="0" smtClean="0"/>
              <a:t>판매 상세조회</a:t>
            </a:r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1367904" y="2803738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각 </a:t>
            </a:r>
            <a:r>
              <a:rPr lang="ko-KR" altLang="en-US" sz="1000" b="1" dirty="0" err="1" smtClean="0"/>
              <a:t>매장별</a:t>
            </a:r>
            <a:r>
              <a:rPr lang="ko-KR" altLang="en-US" sz="1000" b="1" dirty="0" smtClean="0"/>
              <a:t> 상품 판매 자료를 등록 및 조회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3429000" y="2267744"/>
            <a:ext cx="1169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2.1 </a:t>
            </a:r>
            <a:r>
              <a:rPr lang="ko-KR" altLang="en-US" sz="1300" b="1" dirty="0" smtClean="0"/>
              <a:t>매출</a:t>
            </a:r>
            <a:r>
              <a:rPr lang="ko-KR" altLang="en-US" sz="1300" b="1" dirty="0" smtClean="0"/>
              <a:t>관리</a:t>
            </a:r>
            <a:endParaRPr lang="ko-KR" altLang="en-US" sz="1300" b="1" dirty="0"/>
          </a:p>
          <a:p>
            <a:endParaRPr lang="ko-KR" altLang="en-US" sz="1300" dirty="0"/>
          </a:p>
        </p:txBody>
      </p:sp>
      <p:sp>
        <p:nvSpPr>
          <p:cNvPr id="39" name="타원 38"/>
          <p:cNvSpPr/>
          <p:nvPr/>
        </p:nvSpPr>
        <p:spPr>
          <a:xfrm>
            <a:off x="3460542" y="1301903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23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" name="직사각형 1"/>
          <p:cNvSpPr/>
          <p:nvPr/>
        </p:nvSpPr>
        <p:spPr>
          <a:xfrm>
            <a:off x="2089304" y="2685651"/>
            <a:ext cx="1349883" cy="1295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ERP System</a:t>
            </a:r>
            <a:endParaRPr lang="ko-KR" altLang="en-US" sz="2000" dirty="0"/>
          </a:p>
        </p:txBody>
      </p:sp>
      <p:sp>
        <p:nvSpPr>
          <p:cNvPr id="54" name="모서리가 둥근 직사각형 70"/>
          <p:cNvSpPr/>
          <p:nvPr/>
        </p:nvSpPr>
        <p:spPr>
          <a:xfrm>
            <a:off x="2047533" y="2025976"/>
            <a:ext cx="2026255" cy="471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Cloud ERP System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재고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-49Page-</a:t>
            </a:r>
            <a:endParaRPr lang="ko-KR" altLang="en-US" dirty="0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656526"/>
              </p:ext>
            </p:extLst>
          </p:nvPr>
        </p:nvGraphicFramePr>
        <p:xfrm>
          <a:off x="1" y="5400357"/>
          <a:ext cx="5589239" cy="3418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552"/>
                <a:gridCol w="42896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2415"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/>
                </a:tc>
              </a:tr>
              <a:tr h="4411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재고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현 재고량을 관리하며 필요 재고량을 확인하고 주문 물품을 파악관리</a:t>
                      </a:r>
                      <a:r>
                        <a:rPr lang="ko-KR" altLang="en-US" sz="1200" baseline="0" dirty="0" smtClean="0"/>
                        <a:t> 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411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구매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사입업체에게</a:t>
                      </a:r>
                      <a:r>
                        <a:rPr lang="ko-KR" altLang="en-US" sz="1200" dirty="0" smtClean="0"/>
                        <a:t> 상품을 주문하며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정확하고 계획적인 주문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발주관리 업무를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</a:tr>
              <a:tr h="4411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/>
                        <a:t>영업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/>
                        <a:t>사입</a:t>
                      </a:r>
                      <a:r>
                        <a:rPr lang="ko-KR" altLang="en-US" sz="1200" baseline="0" dirty="0" smtClean="0"/>
                        <a:t> 업체와의 계약 수립 </a:t>
                      </a:r>
                      <a:r>
                        <a:rPr lang="ko-KR" altLang="en-US" sz="1200" dirty="0" smtClean="0"/>
                        <a:t>고객 데이터 관리 와 상품 데이터 축적</a:t>
                      </a:r>
                      <a:r>
                        <a:rPr lang="ko-KR" altLang="en-US" sz="1200" baseline="0" dirty="0" smtClean="0"/>
                        <a:t> 등을 관리한다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</a:tr>
              <a:tr h="647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 smtClean="0"/>
                        <a:t>ERP</a:t>
                      </a:r>
                    </a:p>
                    <a:p>
                      <a:pPr latinLnBrk="1"/>
                      <a:r>
                        <a:rPr lang="en-US" altLang="ko-KR" sz="2200" dirty="0" err="1" smtClean="0"/>
                        <a:t>Systen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모든  부서를 통합적으로 연계 관리한다</a:t>
                      </a:r>
                      <a:endParaRPr lang="ko-KR" altLang="en-US" sz="1200" dirty="0"/>
                    </a:p>
                  </a:txBody>
                  <a:tcPr/>
                </a:tc>
              </a:tr>
              <a:tr h="647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 smtClean="0"/>
                        <a:t>POS </a:t>
                      </a:r>
                      <a:r>
                        <a:rPr lang="ko-KR" altLang="en-US" sz="2200" dirty="0" smtClean="0"/>
                        <a:t>연동</a:t>
                      </a:r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사입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엄체와</a:t>
                      </a:r>
                      <a:r>
                        <a:rPr lang="ko-KR" altLang="en-US" sz="1200" dirty="0" smtClean="0"/>
                        <a:t> 매장간의 원활한 </a:t>
                      </a:r>
                      <a:r>
                        <a:rPr lang="ko-KR" altLang="en-US" sz="1200" dirty="0" err="1" smtClean="0"/>
                        <a:t>의사교환및</a:t>
                      </a:r>
                      <a:r>
                        <a:rPr lang="ko-KR" altLang="en-US" sz="1200" dirty="0" smtClean="0"/>
                        <a:t> 매장에서 발생한 매출에 대한 실시간 등록으로 보다 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83" name="왼쪽/오른쪽 화살표 82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6632" y="546678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2708919" y="5466780"/>
            <a:ext cx="183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Description</a:t>
            </a:r>
            <a:endParaRPr lang="ko-KR" altLang="en-US" dirty="0"/>
          </a:p>
        </p:txBody>
      </p:sp>
      <p:sp>
        <p:nvSpPr>
          <p:cNvPr id="88" name="직사각형 87"/>
          <p:cNvSpPr/>
          <p:nvPr/>
        </p:nvSpPr>
        <p:spPr>
          <a:xfrm>
            <a:off x="5425528" y="3320043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영업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460542" y="1301903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 rot="900000" flipH="1">
            <a:off x="3517720" y="2639522"/>
            <a:ext cx="1822135" cy="47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rot="900000" flipV="1">
            <a:off x="3565851" y="2772599"/>
            <a:ext cx="1774640" cy="47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425528" y="2818652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구매</a:t>
            </a:r>
            <a:endParaRPr lang="ko-KR" altLang="en-US" dirty="0"/>
          </a:p>
        </p:txBody>
      </p:sp>
      <p:cxnSp>
        <p:nvCxnSpPr>
          <p:cNvPr id="37" name="직선 화살표 연결선 36"/>
          <p:cNvCxnSpPr/>
          <p:nvPr/>
        </p:nvCxnSpPr>
        <p:spPr>
          <a:xfrm rot="900000" flipH="1">
            <a:off x="3527702" y="3137895"/>
            <a:ext cx="1822135" cy="47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rot="900000" flipV="1">
            <a:off x="3575833" y="3270972"/>
            <a:ext cx="1774640" cy="47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 flipV="1">
            <a:off x="3124464" y="4143757"/>
            <a:ext cx="1030170" cy="551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3012228" y="4258055"/>
            <a:ext cx="958092" cy="513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970320" y="4747150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POS </a:t>
            </a:r>
            <a:r>
              <a:rPr lang="ko-KR" altLang="en-US" dirty="0" smtClean="0"/>
              <a:t>연동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332656" y="3194417"/>
            <a:ext cx="1171824" cy="28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재고</a:t>
            </a:r>
            <a:endParaRPr lang="ko-KR" altLang="en-US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1583928" y="3267471"/>
            <a:ext cx="404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rot="10800000">
            <a:off x="1583928" y="3419871"/>
            <a:ext cx="4049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9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83" name="왼쪽/오른쪽 화살표 82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718" y="1954781"/>
            <a:ext cx="5203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 분해도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기능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2.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88835" y="2470807"/>
            <a:ext cx="719885" cy="18713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-171400" y="3205589"/>
            <a:ext cx="1218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재고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76922" y="2422049"/>
            <a:ext cx="1083926" cy="339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F</a:t>
            </a:r>
            <a:r>
              <a:rPr lang="en-US" altLang="ko-KR" sz="1200" b="1" dirty="0" smtClean="0"/>
              <a:t>unction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102735" y="2422049"/>
            <a:ext cx="4127632" cy="339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Description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2671806" y="5652120"/>
            <a:ext cx="1693298" cy="501060"/>
            <a:chOff x="2827176" y="3551691"/>
            <a:chExt cx="1693298" cy="501060"/>
          </a:xfrm>
        </p:grpSpPr>
        <p:sp>
          <p:nvSpPr>
            <p:cNvPr id="61" name="직사각형 60"/>
            <p:cNvSpPr/>
            <p:nvPr/>
          </p:nvSpPr>
          <p:spPr>
            <a:xfrm>
              <a:off x="2827176" y="3551691"/>
              <a:ext cx="1693298" cy="5010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950701" y="3617554"/>
              <a:ext cx="144624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/>
                <a:t>3</a:t>
              </a:r>
              <a:r>
                <a:rPr lang="en-US" altLang="ko-KR" dirty="0" smtClean="0"/>
                <a:t>. </a:t>
              </a:r>
              <a:r>
                <a:rPr lang="ko-KR" altLang="en-US" dirty="0" smtClean="0"/>
                <a:t>재고</a:t>
              </a:r>
              <a:endParaRPr lang="ko-KR" altLang="en-US" dirty="0"/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-44799" y="5148064"/>
            <a:ext cx="301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프로세스 분해도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2.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76922" y="2820779"/>
            <a:ext cx="1083926" cy="6680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909844" y="2881837"/>
            <a:ext cx="1218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3</a:t>
            </a:r>
            <a:r>
              <a:rPr lang="en-US" altLang="ko-KR" sz="1200" b="1" dirty="0" smtClean="0"/>
              <a:t>.1 </a:t>
            </a:r>
            <a:r>
              <a:rPr lang="ko-KR" altLang="en-US" sz="1200" b="1" dirty="0" smtClean="0"/>
              <a:t>반품요청</a:t>
            </a:r>
            <a:endParaRPr lang="ko-KR" altLang="en-US" sz="1200" b="1" dirty="0"/>
          </a:p>
        </p:txBody>
      </p:sp>
      <p:sp>
        <p:nvSpPr>
          <p:cNvPr id="57" name="직사각형 56"/>
          <p:cNvSpPr/>
          <p:nvPr/>
        </p:nvSpPr>
        <p:spPr>
          <a:xfrm>
            <a:off x="957265" y="3589759"/>
            <a:ext cx="1083926" cy="75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898480" y="3779912"/>
            <a:ext cx="1218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3</a:t>
            </a:r>
            <a:r>
              <a:rPr lang="en-US" altLang="ko-KR" sz="1200" b="1" dirty="0" smtClean="0"/>
              <a:t>.2 </a:t>
            </a:r>
            <a:r>
              <a:rPr lang="ko-KR" altLang="en-US" sz="1200" b="1" dirty="0" smtClean="0"/>
              <a:t>재고관리</a:t>
            </a:r>
            <a:endParaRPr lang="ko-KR" altLang="en-US" sz="1200" b="1" dirty="0"/>
          </a:p>
        </p:txBody>
      </p:sp>
      <p:sp>
        <p:nvSpPr>
          <p:cNvPr id="59" name="직사각형 58"/>
          <p:cNvSpPr/>
          <p:nvPr/>
        </p:nvSpPr>
        <p:spPr>
          <a:xfrm>
            <a:off x="2112865" y="2816094"/>
            <a:ext cx="4127632" cy="672717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122995" y="3611251"/>
            <a:ext cx="4127632" cy="765067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217671" y="2840432"/>
            <a:ext cx="4091649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회수품을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관리하는 프로세스로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 err="1" smtClean="0"/>
              <a:t>사입의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물품중</a:t>
            </a:r>
            <a:r>
              <a:rPr lang="ko-KR" altLang="en-US" sz="1200" dirty="0" smtClean="0"/>
              <a:t> 불량품 정보와 </a:t>
            </a:r>
            <a:r>
              <a:rPr lang="ko-KR" altLang="en-US" sz="1200" dirty="0" err="1" smtClean="0"/>
              <a:t>후시스템에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그 정보를 입력한다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algn="ctr"/>
            <a:endParaRPr lang="en-US" altLang="ko-KR" sz="1300" dirty="0"/>
          </a:p>
        </p:txBody>
      </p:sp>
      <p:sp>
        <p:nvSpPr>
          <p:cNvPr id="3" name="직사각형 2"/>
          <p:cNvSpPr/>
          <p:nvPr/>
        </p:nvSpPr>
        <p:spPr>
          <a:xfrm>
            <a:off x="2196354" y="3672735"/>
            <a:ext cx="40182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유통을 위해 재고를 확인 및 관리하는 프로세스로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실제 </a:t>
            </a:r>
            <a:r>
              <a:rPr lang="ko-KR" altLang="en-US" sz="1200" dirty="0"/>
              <a:t>재고량을 파악하고 시스템에 확인 및 업데이트를 한다</a:t>
            </a:r>
            <a:r>
              <a:rPr lang="en-US" altLang="ko-KR" dirty="0"/>
              <a:t>.</a:t>
            </a:r>
          </a:p>
        </p:txBody>
      </p:sp>
      <p:cxnSp>
        <p:nvCxnSpPr>
          <p:cNvPr id="63" name="직선 연결선 62"/>
          <p:cNvCxnSpPr/>
          <p:nvPr/>
        </p:nvCxnSpPr>
        <p:spPr>
          <a:xfrm>
            <a:off x="2708644" y="6518851"/>
            <a:ext cx="1724419" cy="555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2708644" y="6524407"/>
            <a:ext cx="0" cy="38918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3624397" y="6844760"/>
            <a:ext cx="1603838" cy="371946"/>
            <a:chOff x="4268779" y="3053054"/>
            <a:chExt cx="2514772" cy="37194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8" name="직사각형 67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285388" y="3086446"/>
              <a:ext cx="24815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3</a:t>
              </a:r>
              <a:r>
                <a:rPr lang="en-US" altLang="ko-KR" sz="1600" b="1" dirty="0" smtClean="0"/>
                <a:t>.2 </a:t>
              </a:r>
              <a:r>
                <a:rPr lang="ko-KR" altLang="en-US" sz="1600" b="1" dirty="0" smtClean="0"/>
                <a:t>재고관리</a:t>
              </a:r>
              <a:endParaRPr lang="ko-KR" altLang="en-US" sz="1600" b="1" dirty="0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3624397" y="7264024"/>
            <a:ext cx="1603838" cy="369333"/>
            <a:chOff x="4268779" y="3053054"/>
            <a:chExt cx="2514772" cy="369332"/>
          </a:xfrm>
          <a:noFill/>
        </p:grpSpPr>
        <p:sp>
          <p:nvSpPr>
            <p:cNvPr id="71" name="직사각형 70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11072" y="3094798"/>
              <a:ext cx="242570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 b="1" dirty="0"/>
            </a:p>
          </p:txBody>
        </p:sp>
      </p:grpSp>
      <p:cxnSp>
        <p:nvCxnSpPr>
          <p:cNvPr id="91" name="직선 연결선 90"/>
          <p:cNvCxnSpPr/>
          <p:nvPr/>
        </p:nvCxnSpPr>
        <p:spPr>
          <a:xfrm flipV="1">
            <a:off x="4433063" y="6516216"/>
            <a:ext cx="0" cy="32451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/>
          <p:cNvGrpSpPr/>
          <p:nvPr/>
        </p:nvGrpSpPr>
        <p:grpSpPr>
          <a:xfrm>
            <a:off x="1844824" y="6842680"/>
            <a:ext cx="1624370" cy="369332"/>
            <a:chOff x="4236585" y="3053054"/>
            <a:chExt cx="2546966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5" name="직사각형 114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236585" y="3088459"/>
              <a:ext cx="2328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3</a:t>
              </a:r>
              <a:r>
                <a:rPr lang="en-US" altLang="ko-KR" sz="1400" b="1" dirty="0" smtClean="0"/>
                <a:t>.1 </a:t>
              </a:r>
              <a:r>
                <a:rPr lang="ko-KR" altLang="en-US" sz="1300" b="1" dirty="0" smtClean="0"/>
                <a:t>반품관리</a:t>
              </a:r>
              <a:endParaRPr lang="ko-KR" altLang="en-US" sz="1300" b="1" dirty="0"/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1865355" y="7264025"/>
            <a:ext cx="1603838" cy="369332"/>
            <a:chOff x="4268779" y="3053054"/>
            <a:chExt cx="2514772" cy="369332"/>
          </a:xfrm>
          <a:noFill/>
        </p:grpSpPr>
        <p:sp>
          <p:nvSpPr>
            <p:cNvPr id="118" name="직사각형 117"/>
            <p:cNvSpPr/>
            <p:nvPr/>
          </p:nvSpPr>
          <p:spPr>
            <a:xfrm>
              <a:off x="4268779" y="3053054"/>
              <a:ext cx="2514772" cy="369332"/>
            </a:xfrm>
            <a:prstGeom prst="rect">
              <a:avLst/>
            </a:prstGeom>
            <a:grp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311072" y="3094798"/>
              <a:ext cx="242570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898966" y="7226111"/>
            <a:ext cx="15213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</a:t>
            </a:r>
            <a:r>
              <a:rPr lang="en-US" altLang="ko-KR" sz="1300" dirty="0" smtClean="0"/>
              <a:t>.1.1</a:t>
            </a:r>
            <a:r>
              <a:rPr lang="ko-KR" altLang="en-US" sz="1300" dirty="0" smtClean="0"/>
              <a:t>반품요청</a:t>
            </a:r>
            <a:endParaRPr lang="ko-KR" altLang="en-US" sz="1300" dirty="0"/>
          </a:p>
        </p:txBody>
      </p:sp>
      <p:sp>
        <p:nvSpPr>
          <p:cNvPr id="129" name="TextBox 128"/>
          <p:cNvSpPr txBox="1"/>
          <p:nvPr/>
        </p:nvSpPr>
        <p:spPr>
          <a:xfrm>
            <a:off x="3629995" y="7226111"/>
            <a:ext cx="16361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3</a:t>
            </a:r>
            <a:r>
              <a:rPr lang="en-US" altLang="ko-KR" sz="1300" dirty="0" smtClean="0"/>
              <a:t>.1.1</a:t>
            </a:r>
            <a:r>
              <a:rPr lang="ko-KR" altLang="en-US" sz="1300" dirty="0" smtClean="0"/>
              <a:t>재고조회</a:t>
            </a:r>
            <a:endParaRPr lang="ko-KR" altLang="en-US" sz="1300" dirty="0"/>
          </a:p>
        </p:txBody>
      </p:sp>
      <p:sp>
        <p:nvSpPr>
          <p:cNvPr id="75" name="타원 74"/>
          <p:cNvSpPr/>
          <p:nvPr/>
        </p:nvSpPr>
        <p:spPr>
          <a:xfrm>
            <a:off x="3460542" y="1301903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58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39" y="1305450"/>
            <a:ext cx="48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업무영역 배경도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사입</a:t>
            </a:r>
            <a:r>
              <a:rPr lang="ko-KR" altLang="en-US" b="1" dirty="0" smtClean="0"/>
              <a:t>               소매</a:t>
            </a:r>
            <a:endParaRPr lang="en-US" altLang="ko-KR" b="1" dirty="0"/>
          </a:p>
        </p:txBody>
      </p:sp>
      <p:sp>
        <p:nvSpPr>
          <p:cNvPr id="4" name="왼쪽/오른쪽 화살표 3"/>
          <p:cNvSpPr/>
          <p:nvPr/>
        </p:nvSpPr>
        <p:spPr>
          <a:xfrm>
            <a:off x="2619177" y="1403648"/>
            <a:ext cx="881831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8823" y="1865865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–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반품요청 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724366"/>
              </p:ext>
            </p:extLst>
          </p:nvPr>
        </p:nvGraphicFramePr>
        <p:xfrm>
          <a:off x="54346" y="3530564"/>
          <a:ext cx="672773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42"/>
                <a:gridCol w="531219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반품 등록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훼손된 상품이나 잘못 발주된 상품별 반품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등록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반품 조회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시스템에서 </a:t>
                      </a:r>
                      <a:r>
                        <a:rPr lang="ko-KR" altLang="en-US" sz="1200" b="1" dirty="0" smtClean="0"/>
                        <a:t>반품</a:t>
                      </a:r>
                      <a:r>
                        <a:rPr lang="ko-KR" altLang="en-US" sz="1200" b="1" baseline="0" dirty="0" smtClean="0"/>
                        <a:t> 상품을 조회 확인한다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3. </a:t>
                      </a:r>
                      <a:r>
                        <a:rPr lang="ko-KR" altLang="en-US" sz="1200" b="1" dirty="0" smtClean="0"/>
                        <a:t>반품 상세조회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반품 정보의 상품이력 훼손여부에 대한 상세 조회를 한다</a:t>
                      </a:r>
                      <a:endParaRPr lang="ko-KR" altLang="en-US" sz="12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7112" y="2740643"/>
          <a:ext cx="67249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177510"/>
              </p:ext>
            </p:extLst>
          </p:nvPr>
        </p:nvGraphicFramePr>
        <p:xfrm>
          <a:off x="57112" y="2295111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재고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3" name="표 82"/>
          <p:cNvGraphicFramePr>
            <a:graphicFrameLocks noGrp="1"/>
          </p:cNvGraphicFramePr>
          <p:nvPr/>
        </p:nvGraphicFramePr>
        <p:xfrm>
          <a:off x="2314823" y="2276805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84" name="표 83"/>
          <p:cNvGraphicFramePr>
            <a:graphicFrameLocks noGrp="1"/>
          </p:cNvGraphicFramePr>
          <p:nvPr/>
        </p:nvGraphicFramePr>
        <p:xfrm>
          <a:off x="4577222" y="2276805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90724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3494980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718360" y="2267744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1343124" y="2771253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1343124" y="3131840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18360" y="226774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3.1.1</a:t>
            </a:r>
            <a:r>
              <a:rPr lang="ko-KR" altLang="en-US" sz="1000" b="1" dirty="0" smtClean="0"/>
              <a:t>반품요청</a:t>
            </a:r>
            <a:endParaRPr lang="ko-KR" alt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-603448" y="3163778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1. </a:t>
            </a:r>
            <a:r>
              <a:rPr lang="ko-KR" altLang="en-US" sz="1000" b="1" dirty="0" smtClean="0"/>
              <a:t>반품등록</a:t>
            </a:r>
            <a:r>
              <a:rPr lang="en-US" altLang="ko-KR" sz="1000" b="1" dirty="0" smtClean="0"/>
              <a:t>/ </a:t>
            </a:r>
            <a:r>
              <a:rPr lang="en-US" altLang="ko-KR" sz="1000" b="1" dirty="0"/>
              <a:t>2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반품조회 </a:t>
            </a:r>
            <a:r>
              <a:rPr lang="en-US" altLang="ko-KR" sz="1000" b="1" dirty="0" smtClean="0"/>
              <a:t> </a:t>
            </a:r>
            <a:r>
              <a:rPr lang="en-US" altLang="ko-KR" sz="1000" b="1" dirty="0" smtClean="0"/>
              <a:t>/3. </a:t>
            </a:r>
            <a:r>
              <a:rPr lang="ko-KR" altLang="en-US" sz="1000" b="1" dirty="0" smtClean="0"/>
              <a:t>반품 상세조회</a:t>
            </a:r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1367904" y="2803738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각 </a:t>
            </a:r>
            <a:r>
              <a:rPr lang="ko-KR" altLang="en-US" sz="1000" b="1" dirty="0" err="1" smtClean="0"/>
              <a:t>매장별</a:t>
            </a:r>
            <a:r>
              <a:rPr lang="ko-KR" altLang="en-US" sz="1000" b="1" dirty="0" smtClean="0"/>
              <a:t> 상품 반품  자료를 등록 및 조회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3429000" y="2267744"/>
            <a:ext cx="11692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3</a:t>
            </a:r>
            <a:r>
              <a:rPr lang="en-US" altLang="ko-KR" sz="1300" b="1" dirty="0" smtClean="0"/>
              <a:t>.1 </a:t>
            </a:r>
            <a:r>
              <a:rPr lang="ko-KR" altLang="en-US" sz="1300" b="1" dirty="0" smtClean="0"/>
              <a:t>반품관리</a:t>
            </a:r>
            <a:endParaRPr lang="ko-KR" altLang="en-US" sz="1300" b="1" dirty="0"/>
          </a:p>
          <a:p>
            <a:endParaRPr lang="ko-KR" altLang="en-US" sz="1300" dirty="0"/>
          </a:p>
        </p:txBody>
      </p:sp>
      <p:sp>
        <p:nvSpPr>
          <p:cNvPr id="23" name="TextBox 22"/>
          <p:cNvSpPr txBox="1"/>
          <p:nvPr/>
        </p:nvSpPr>
        <p:spPr>
          <a:xfrm>
            <a:off x="55463" y="5427581"/>
            <a:ext cx="657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프로세스 정의서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재고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&gt;</a:t>
            </a:r>
            <a:endParaRPr lang="ko-KR" altLang="en-US" sz="16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34977"/>
              </p:ext>
            </p:extLst>
          </p:nvPr>
        </p:nvGraphicFramePr>
        <p:xfrm>
          <a:off x="80986" y="7092280"/>
          <a:ext cx="6727739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42"/>
                <a:gridCol w="531219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액티비티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매장 현재재고조회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시스템에서 상품별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현재 매장 재고를 조회한다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 2.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입출고 내역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시스템에서 유형별 입 출고 정보를 </a:t>
                      </a:r>
                      <a:r>
                        <a:rPr lang="ko-KR" altLang="en-US" sz="1200" b="1" baseline="0" dirty="0" smtClean="0"/>
                        <a:t>확인한다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83752" y="6302359"/>
          <a:ext cx="67249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0"/>
                <a:gridCol w="545621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프로세스정의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구성 </a:t>
                      </a:r>
                      <a:r>
                        <a:rPr lang="ko-KR" altLang="en-US" sz="1200" b="1" dirty="0" err="1" smtClean="0">
                          <a:solidFill>
                            <a:schemeClr val="bg1"/>
                          </a:solidFill>
                        </a:rPr>
                        <a:t>액티비티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976080"/>
              </p:ext>
            </p:extLst>
          </p:nvPr>
        </p:nvGraphicFramePr>
        <p:xfrm>
          <a:off x="83752" y="5856827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업무영역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재고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2341463" y="5838521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세부업무영역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4603862" y="5838521"/>
          <a:ext cx="22048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32"/>
                <a:gridCol w="11024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프로세스명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217364" y="5829460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521620" y="5829460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745000" y="5829460"/>
            <a:ext cx="1071252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369764" y="6332969"/>
            <a:ext cx="5446488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369764" y="6693556"/>
            <a:ext cx="5455356" cy="360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45000" y="5829460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3.1.1</a:t>
            </a:r>
            <a:r>
              <a:rPr lang="ko-KR" altLang="en-US" sz="1000" b="1" dirty="0" err="1" smtClean="0"/>
              <a:t>재고조히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-747464" y="6725494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1. </a:t>
            </a:r>
            <a:r>
              <a:rPr lang="ko-KR" altLang="en-US" sz="1000" b="1" dirty="0" smtClean="0"/>
              <a:t>매장 현재재고 조회</a:t>
            </a:r>
            <a:r>
              <a:rPr lang="en-US" altLang="ko-KR" sz="1000" b="1" dirty="0" smtClean="0"/>
              <a:t>/ </a:t>
            </a:r>
            <a:r>
              <a:rPr lang="en-US" altLang="ko-KR" sz="1000" b="1" dirty="0"/>
              <a:t>2</a:t>
            </a:r>
            <a:r>
              <a:rPr lang="en-US" altLang="ko-KR" sz="1000" b="1" dirty="0" smtClean="0"/>
              <a:t>.</a:t>
            </a:r>
            <a:r>
              <a:rPr lang="ko-KR" altLang="en-US" sz="1000" b="1" dirty="0" smtClean="0"/>
              <a:t>입출고 내역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1394544" y="6365454"/>
            <a:ext cx="6912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현재 매장의 보유 재고를 실시간으로 유형별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매장재고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전시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로 재고 조회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455640" y="5829460"/>
            <a:ext cx="11692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3</a:t>
            </a:r>
            <a:r>
              <a:rPr lang="en-US" altLang="ko-KR" sz="1300" b="1" dirty="0" smtClean="0"/>
              <a:t>.2 </a:t>
            </a:r>
            <a:r>
              <a:rPr lang="ko-KR" altLang="en-US" sz="1300" b="1" dirty="0" smtClean="0"/>
              <a:t>재고관리</a:t>
            </a:r>
            <a:endParaRPr lang="ko-KR" altLang="en-US" sz="1300" dirty="0"/>
          </a:p>
        </p:txBody>
      </p:sp>
      <p:sp>
        <p:nvSpPr>
          <p:cNvPr id="41" name="타원 40"/>
          <p:cNvSpPr/>
          <p:nvPr/>
        </p:nvSpPr>
        <p:spPr>
          <a:xfrm>
            <a:off x="3460542" y="1301903"/>
            <a:ext cx="630336" cy="3534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63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48789" y="1267257"/>
            <a:ext cx="494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SCM </a:t>
            </a:r>
            <a:r>
              <a:rPr lang="ko-KR" altLang="en-US" b="1" dirty="0"/>
              <a:t>협력 업체</a:t>
            </a:r>
            <a:r>
              <a:rPr lang="en-US" altLang="ko-KR" b="1" dirty="0"/>
              <a:t> </a:t>
            </a:r>
            <a:r>
              <a:rPr lang="ko-KR" altLang="en-US" b="1" dirty="0"/>
              <a:t>연계 정보 시스템</a:t>
            </a:r>
            <a:r>
              <a:rPr lang="en-US" altLang="ko-KR" b="1" dirty="0"/>
              <a:t> </a:t>
            </a:r>
            <a:r>
              <a:rPr lang="ko-KR" altLang="en-US" b="1" dirty="0"/>
              <a:t>프로세스 정의</a:t>
            </a:r>
            <a:endParaRPr lang="en-US" altLang="ko-KR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38328" y="1845284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프로세스 정의</a:t>
            </a:r>
            <a:endParaRPr lang="en-US" altLang="ko-KR" b="1" dirty="0"/>
          </a:p>
        </p:txBody>
      </p:sp>
      <p:sp>
        <p:nvSpPr>
          <p:cNvPr id="59" name="타원 58"/>
          <p:cNvSpPr/>
          <p:nvPr/>
        </p:nvSpPr>
        <p:spPr>
          <a:xfrm>
            <a:off x="2779644" y="1845018"/>
            <a:ext cx="4045564" cy="3839440"/>
          </a:xfrm>
          <a:prstGeom prst="ellipse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64"/>
          <p:cNvSpPr/>
          <p:nvPr/>
        </p:nvSpPr>
        <p:spPr>
          <a:xfrm>
            <a:off x="138327" y="6406115"/>
            <a:ext cx="2628231" cy="1225113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50"/>
          <p:cNvSpPr/>
          <p:nvPr/>
        </p:nvSpPr>
        <p:spPr>
          <a:xfrm>
            <a:off x="10377" y="2849038"/>
            <a:ext cx="2531657" cy="129614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13"/>
          <p:cNvSpPr/>
          <p:nvPr/>
        </p:nvSpPr>
        <p:spPr>
          <a:xfrm>
            <a:off x="4270905" y="2934590"/>
            <a:ext cx="1164566" cy="236272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구름 65"/>
          <p:cNvSpPr/>
          <p:nvPr/>
        </p:nvSpPr>
        <p:spPr>
          <a:xfrm>
            <a:off x="3532907" y="6691740"/>
            <a:ext cx="1998549" cy="75620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Cloud ERP</a:t>
            </a:r>
            <a:endParaRPr lang="ko-KR" altLang="en-US" dirty="0"/>
          </a:p>
        </p:txBody>
      </p:sp>
      <p:sp>
        <p:nvSpPr>
          <p:cNvPr id="67" name="모서리가 둥근 직사각형 16"/>
          <p:cNvSpPr/>
          <p:nvPr/>
        </p:nvSpPr>
        <p:spPr>
          <a:xfrm>
            <a:off x="102987" y="3009988"/>
            <a:ext cx="2380155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제품 생산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/>
              <a:t>샘플제작</a:t>
            </a:r>
            <a:endParaRPr lang="en-US" altLang="ko-KR" sz="1100" dirty="0"/>
          </a:p>
          <a:p>
            <a:pPr algn="ctr"/>
            <a:r>
              <a:rPr lang="ko-KR" altLang="en-US" sz="1100" dirty="0"/>
              <a:t>제품생산</a:t>
            </a:r>
          </a:p>
        </p:txBody>
      </p:sp>
      <p:sp>
        <p:nvSpPr>
          <p:cNvPr id="68" name="모서리가 둥근 직사각형 17"/>
          <p:cNvSpPr/>
          <p:nvPr/>
        </p:nvSpPr>
        <p:spPr>
          <a:xfrm>
            <a:off x="4359459" y="3016115"/>
            <a:ext cx="100811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소매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/>
              <a:t>사업자</a:t>
            </a:r>
            <a:endParaRPr lang="en-US" altLang="ko-KR" sz="1100" dirty="0"/>
          </a:p>
          <a:p>
            <a:pPr algn="ctr"/>
            <a:r>
              <a:rPr lang="ko-KR" altLang="en-US" sz="1100" dirty="0"/>
              <a:t>종업원</a:t>
            </a:r>
          </a:p>
        </p:txBody>
      </p:sp>
      <p:sp>
        <p:nvSpPr>
          <p:cNvPr id="69" name="모서리가 둥근 직사각형 19"/>
          <p:cNvSpPr/>
          <p:nvPr/>
        </p:nvSpPr>
        <p:spPr>
          <a:xfrm>
            <a:off x="2949313" y="3016115"/>
            <a:ext cx="100811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도매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/>
              <a:t>기획</a:t>
            </a:r>
            <a:endParaRPr lang="en-US" altLang="ko-KR" sz="1100" dirty="0"/>
          </a:p>
          <a:p>
            <a:pPr algn="ctr"/>
            <a:r>
              <a:rPr lang="ko-KR" altLang="en-US" sz="1100" dirty="0"/>
              <a:t>디자인</a:t>
            </a:r>
            <a:endParaRPr lang="en-US" altLang="ko-KR" sz="1100" dirty="0"/>
          </a:p>
          <a:p>
            <a:pPr algn="ctr"/>
            <a:r>
              <a:rPr lang="ko-KR" altLang="en-US" sz="1100" dirty="0"/>
              <a:t>판매</a:t>
            </a:r>
          </a:p>
        </p:txBody>
      </p:sp>
      <p:sp>
        <p:nvSpPr>
          <p:cNvPr id="70" name="모서리가 둥근 직사각형 21"/>
          <p:cNvSpPr/>
          <p:nvPr/>
        </p:nvSpPr>
        <p:spPr>
          <a:xfrm>
            <a:off x="5795807" y="3520171"/>
            <a:ext cx="100811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소비자</a:t>
            </a:r>
          </a:p>
        </p:txBody>
      </p:sp>
      <p:cxnSp>
        <p:nvCxnSpPr>
          <p:cNvPr id="71" name="직선 화살표 연결선 70"/>
          <p:cNvCxnSpPr/>
          <p:nvPr/>
        </p:nvCxnSpPr>
        <p:spPr>
          <a:xfrm>
            <a:off x="2623476" y="3354667"/>
            <a:ext cx="26196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508167" y="310687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제품</a:t>
            </a:r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2606542" y="3768208"/>
            <a:ext cx="261961" cy="0"/>
          </a:xfrm>
          <a:prstGeom prst="straightConnector1">
            <a:avLst/>
          </a:prstGeom>
          <a:ln w="254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508167" y="377800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의뢰</a:t>
            </a:r>
          </a:p>
        </p:txBody>
      </p:sp>
      <p:cxnSp>
        <p:nvCxnSpPr>
          <p:cNvPr id="75" name="직선 화살표 연결선 74"/>
          <p:cNvCxnSpPr/>
          <p:nvPr/>
        </p:nvCxnSpPr>
        <p:spPr>
          <a:xfrm>
            <a:off x="4055800" y="3754940"/>
            <a:ext cx="261961" cy="0"/>
          </a:xfrm>
          <a:prstGeom prst="straightConnector1">
            <a:avLst/>
          </a:prstGeom>
          <a:ln w="254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957425" y="376473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주문</a:t>
            </a:r>
          </a:p>
        </p:txBody>
      </p:sp>
      <p:cxnSp>
        <p:nvCxnSpPr>
          <p:cNvPr id="77" name="직선 화살표 연결선 76"/>
          <p:cNvCxnSpPr/>
          <p:nvPr/>
        </p:nvCxnSpPr>
        <p:spPr>
          <a:xfrm>
            <a:off x="4072734" y="3357399"/>
            <a:ext cx="26196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957425" y="310960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도매</a:t>
            </a:r>
          </a:p>
        </p:txBody>
      </p:sp>
      <p:sp>
        <p:nvSpPr>
          <p:cNvPr id="79" name="모서리가 둥근 직사각형 32"/>
          <p:cNvSpPr/>
          <p:nvPr/>
        </p:nvSpPr>
        <p:spPr>
          <a:xfrm>
            <a:off x="4359459" y="4145182"/>
            <a:ext cx="100811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온라인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쇼핑몰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5483044" y="4272264"/>
            <a:ext cx="261961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384669" y="428206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정보</a:t>
            </a: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5499978" y="3874723"/>
            <a:ext cx="2619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384669" y="362692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판매</a:t>
            </a:r>
          </a:p>
        </p:txBody>
      </p:sp>
      <p:sp>
        <p:nvSpPr>
          <p:cNvPr id="84" name="다이아몬드 83"/>
          <p:cNvSpPr/>
          <p:nvPr/>
        </p:nvSpPr>
        <p:spPr>
          <a:xfrm>
            <a:off x="3663888" y="1906552"/>
            <a:ext cx="1028220" cy="10282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사입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3532907" y="2633014"/>
            <a:ext cx="261961" cy="2160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4540470" y="2668516"/>
            <a:ext cx="303275" cy="2475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V="1">
            <a:off x="4857704" y="5657514"/>
            <a:ext cx="11622" cy="11165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850514" y="6149719"/>
            <a:ext cx="6960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ERP </a:t>
            </a:r>
            <a:r>
              <a:rPr lang="ko-KR" altLang="en-US" sz="1000" dirty="0"/>
              <a:t>도입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496904" y="6091952"/>
            <a:ext cx="1848618" cy="560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SCM </a:t>
            </a:r>
            <a:r>
              <a:rPr lang="ko-KR" altLang="en-US" sz="1400" b="1" dirty="0">
                <a:solidFill>
                  <a:schemeClr val="tx1"/>
                </a:solidFill>
              </a:rPr>
              <a:t>협력 업체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연계 정보 시스템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15993" y="6798090"/>
            <a:ext cx="2620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/>
              <a:t>상품 추적 정보</a:t>
            </a:r>
            <a:endParaRPr lang="en-US" altLang="ko-KR" sz="1200" dirty="0"/>
          </a:p>
          <a:p>
            <a:r>
              <a:rPr lang="en-US" altLang="ko-KR" sz="1200" dirty="0"/>
              <a:t>       ( </a:t>
            </a:r>
            <a:r>
              <a:rPr lang="ko-KR" altLang="en-US" sz="1200" dirty="0"/>
              <a:t>재고</a:t>
            </a:r>
            <a:r>
              <a:rPr lang="en-US" altLang="ko-KR" sz="1200" dirty="0"/>
              <a:t>, </a:t>
            </a:r>
            <a:r>
              <a:rPr lang="ko-KR" altLang="en-US" sz="1200" dirty="0"/>
              <a:t>물류</a:t>
            </a:r>
            <a:r>
              <a:rPr lang="en-US" altLang="ko-KR" sz="1200" dirty="0"/>
              <a:t>, </a:t>
            </a:r>
            <a:r>
              <a:rPr lang="ko-KR" altLang="en-US" sz="1200" dirty="0"/>
              <a:t>구매 </a:t>
            </a:r>
            <a:r>
              <a:rPr lang="en-US" altLang="ko-KR" sz="1200" dirty="0"/>
              <a:t>)</a:t>
            </a:r>
          </a:p>
        </p:txBody>
      </p:sp>
      <p:cxnSp>
        <p:nvCxnSpPr>
          <p:cNvPr id="99" name="직선 화살표 연결선 98"/>
          <p:cNvCxnSpPr>
            <a:stCxn id="66" idx="2"/>
          </p:cNvCxnSpPr>
          <p:nvPr/>
        </p:nvCxnSpPr>
        <p:spPr>
          <a:xfrm flipH="1">
            <a:off x="2795739" y="7069844"/>
            <a:ext cx="743367" cy="224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97" idx="0"/>
          </p:cNvCxnSpPr>
          <p:nvPr/>
        </p:nvCxnSpPr>
        <p:spPr>
          <a:xfrm flipH="1" flipV="1">
            <a:off x="1238871" y="4056548"/>
            <a:ext cx="182342" cy="2035404"/>
          </a:xfrm>
          <a:prstGeom prst="straightConnector1">
            <a:avLst/>
          </a:prstGeom>
          <a:ln w="317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32308" y="4820334"/>
            <a:ext cx="11448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accent4"/>
                </a:solidFill>
              </a:rPr>
              <a:t>의사결정에 반영</a:t>
            </a:r>
          </a:p>
        </p:txBody>
      </p:sp>
      <p:cxnSp>
        <p:nvCxnSpPr>
          <p:cNvPr id="64" name="직선 화살표 연결선 63"/>
          <p:cNvCxnSpPr>
            <a:stCxn id="97" idx="0"/>
          </p:cNvCxnSpPr>
          <p:nvPr/>
        </p:nvCxnSpPr>
        <p:spPr>
          <a:xfrm flipV="1">
            <a:off x="1421213" y="4034024"/>
            <a:ext cx="1575804" cy="2057928"/>
          </a:xfrm>
          <a:prstGeom prst="straightConnector1">
            <a:avLst/>
          </a:prstGeom>
          <a:ln w="317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97" idx="0"/>
            <a:endCxn id="63" idx="1"/>
          </p:cNvCxnSpPr>
          <p:nvPr/>
        </p:nvCxnSpPr>
        <p:spPr>
          <a:xfrm flipV="1">
            <a:off x="1421213" y="4115950"/>
            <a:ext cx="2849692" cy="1976002"/>
          </a:xfrm>
          <a:prstGeom prst="straightConnector1">
            <a:avLst/>
          </a:prstGeom>
          <a:ln w="317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97" idx="0"/>
          </p:cNvCxnSpPr>
          <p:nvPr/>
        </p:nvCxnSpPr>
        <p:spPr>
          <a:xfrm flipV="1">
            <a:off x="1421213" y="4813329"/>
            <a:ext cx="2782501" cy="1278623"/>
          </a:xfrm>
          <a:prstGeom prst="straightConnector1">
            <a:avLst/>
          </a:prstGeom>
          <a:ln w="317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97" idx="0"/>
            <a:endCxn id="84" idx="1"/>
          </p:cNvCxnSpPr>
          <p:nvPr/>
        </p:nvCxnSpPr>
        <p:spPr>
          <a:xfrm flipV="1">
            <a:off x="1421213" y="2420662"/>
            <a:ext cx="2242675" cy="3671290"/>
          </a:xfrm>
          <a:prstGeom prst="straightConnector1">
            <a:avLst/>
          </a:prstGeom>
          <a:ln w="317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690917" y="7278107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연계정보제공</a:t>
            </a:r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-50Page-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74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94927" y="1308069"/>
            <a:ext cx="494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SCM </a:t>
            </a:r>
            <a:r>
              <a:rPr lang="ko-KR" altLang="en-US" b="1" dirty="0"/>
              <a:t>협력 업체</a:t>
            </a:r>
            <a:r>
              <a:rPr lang="en-US" altLang="ko-KR" b="1" dirty="0"/>
              <a:t> </a:t>
            </a:r>
            <a:r>
              <a:rPr lang="ko-KR" altLang="en-US" b="1" dirty="0"/>
              <a:t>연계 정보 시스템</a:t>
            </a:r>
            <a:r>
              <a:rPr lang="en-US" altLang="ko-KR" b="1" dirty="0"/>
              <a:t> </a:t>
            </a:r>
            <a:r>
              <a:rPr lang="ko-KR" altLang="en-US" b="1" dirty="0"/>
              <a:t>프로세스 정의</a:t>
            </a:r>
            <a:endParaRPr lang="en-US" altLang="ko-KR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38328" y="184528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프로세스 정의</a:t>
            </a:r>
            <a:r>
              <a:rPr lang="en-US" altLang="ko-KR" b="1" dirty="0"/>
              <a:t>&gt;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548681" y="3086153"/>
            <a:ext cx="135533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상품추적정보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360061" y="2411760"/>
            <a:ext cx="1628779" cy="483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SCM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협력 업체 연계 정보 시스템 프로세스 정의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2058555" y="3086153"/>
            <a:ext cx="2738597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Cloud ERP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연계를 통한 상품 추적 프로세스 </a:t>
            </a:r>
          </a:p>
        </p:txBody>
      </p:sp>
      <p:cxnSp>
        <p:nvCxnSpPr>
          <p:cNvPr id="3" name="연결선: 꺾임 2"/>
          <p:cNvCxnSpPr>
            <a:stCxn id="119" idx="1"/>
            <a:endCxn id="113" idx="1"/>
          </p:cNvCxnSpPr>
          <p:nvPr/>
        </p:nvCxnSpPr>
        <p:spPr>
          <a:xfrm rot="10800000" flipH="1" flipV="1">
            <a:off x="360061" y="2653271"/>
            <a:ext cx="188620" cy="674393"/>
          </a:xfrm>
          <a:prstGeom prst="bentConnector3">
            <a:avLst>
              <a:gd name="adj1" fmla="val -1211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2058555" y="3675319"/>
            <a:ext cx="376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200" dirty="0"/>
              <a:t>Cloud ERP</a:t>
            </a:r>
            <a:r>
              <a:rPr lang="ko-KR" altLang="en-US" sz="1200" dirty="0"/>
              <a:t>로 부터 재고</a:t>
            </a:r>
            <a:r>
              <a:rPr lang="en-US" altLang="ko-KR" sz="1200" dirty="0"/>
              <a:t>, </a:t>
            </a:r>
            <a:r>
              <a:rPr lang="ko-KR" altLang="en-US" sz="1200" dirty="0"/>
              <a:t>물류</a:t>
            </a:r>
            <a:r>
              <a:rPr lang="en-US" altLang="ko-KR" sz="1200" dirty="0"/>
              <a:t>, </a:t>
            </a:r>
            <a:r>
              <a:rPr lang="ko-KR" altLang="en-US" sz="1200" dirty="0"/>
              <a:t>구매 데이터 수신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본 데이터를 통해 통계 및 추적정보 제공</a:t>
            </a:r>
          </a:p>
        </p:txBody>
      </p:sp>
      <p:cxnSp>
        <p:nvCxnSpPr>
          <p:cNvPr id="11" name="직선 화살표 연결선 10"/>
          <p:cNvCxnSpPr>
            <a:stCxn id="113" idx="3"/>
            <a:endCxn id="120" idx="1"/>
          </p:cNvCxnSpPr>
          <p:nvPr/>
        </p:nvCxnSpPr>
        <p:spPr>
          <a:xfrm>
            <a:off x="1904012" y="3327665"/>
            <a:ext cx="15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288032" y="4908158"/>
            <a:ext cx="1161757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기능명</a:t>
            </a:r>
            <a:endParaRPr lang="ko-KR" altLang="en-US" sz="1000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507454" y="4908157"/>
            <a:ext cx="1713906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 정의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3365376" y="4908158"/>
            <a:ext cx="1903308" cy="352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하위 기능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5412700" y="4908157"/>
            <a:ext cx="1113842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관련 부서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288032" y="5361239"/>
            <a:ext cx="1161757" cy="72569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상품추적정보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1507454" y="5340198"/>
            <a:ext cx="1713906" cy="74673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채널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공급업체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도매업체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소매업체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사입업체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별 상품의 재고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물류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구매 데이터 제공 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3362960" y="5361237"/>
            <a:ext cx="1903308" cy="72569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 재고 추적 프로세스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 물류 추적 프로세스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 구매 추적 프로세스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5407868" y="5361238"/>
            <a:ext cx="1117476" cy="72569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0" y="4488453"/>
            <a:ext cx="3102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&lt; </a:t>
            </a:r>
            <a:r>
              <a:rPr lang="ko-KR" altLang="en-US" sz="1600" b="1" dirty="0">
                <a:latin typeface="+mj-ea"/>
                <a:ea typeface="+mj-ea"/>
                <a:cs typeface="함초롬돋움" panose="020B0604000101010101" pitchFamily="50" charset="-127"/>
              </a:rPr>
              <a:t>프로세스 상위 기능 정의서 </a:t>
            </a:r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&gt;</a:t>
            </a:r>
            <a:endParaRPr lang="ko-KR" altLang="en-US" sz="16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-51Page-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39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40" y="1305450"/>
            <a:ext cx="376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Cloud SCM </a:t>
            </a:r>
            <a:r>
              <a:rPr lang="ko-KR" altLang="en-US" b="1" dirty="0"/>
              <a:t>비즈니스 프로세스 정의</a:t>
            </a:r>
            <a:endParaRPr lang="en-US" altLang="ko-KR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38328" y="1845284"/>
            <a:ext cx="310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 표준화 프로세스 정의</a:t>
            </a:r>
            <a:endParaRPr lang="en-US" altLang="ko-KR" b="1" dirty="0"/>
          </a:p>
        </p:txBody>
      </p:sp>
      <p:sp>
        <p:nvSpPr>
          <p:cNvPr id="59" name="타원 58"/>
          <p:cNvSpPr/>
          <p:nvPr/>
        </p:nvSpPr>
        <p:spPr>
          <a:xfrm>
            <a:off x="2779644" y="1845018"/>
            <a:ext cx="4045564" cy="3839440"/>
          </a:xfrm>
          <a:prstGeom prst="ellipse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64"/>
          <p:cNvSpPr/>
          <p:nvPr/>
        </p:nvSpPr>
        <p:spPr>
          <a:xfrm>
            <a:off x="770737" y="6707732"/>
            <a:ext cx="2008907" cy="1264039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2"/>
          <p:cNvSpPr/>
          <p:nvPr/>
        </p:nvSpPr>
        <p:spPr>
          <a:xfrm>
            <a:off x="322902" y="4458877"/>
            <a:ext cx="2792261" cy="704966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50"/>
          <p:cNvSpPr/>
          <p:nvPr/>
        </p:nvSpPr>
        <p:spPr>
          <a:xfrm>
            <a:off x="10377" y="2849038"/>
            <a:ext cx="2531657" cy="129614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13"/>
          <p:cNvSpPr/>
          <p:nvPr/>
        </p:nvSpPr>
        <p:spPr>
          <a:xfrm>
            <a:off x="4270905" y="2934590"/>
            <a:ext cx="1164566" cy="236272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구름 65"/>
          <p:cNvSpPr/>
          <p:nvPr/>
        </p:nvSpPr>
        <p:spPr>
          <a:xfrm>
            <a:off x="3073459" y="6707732"/>
            <a:ext cx="1998549" cy="75620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Cloud ERP</a:t>
            </a:r>
            <a:endParaRPr lang="ko-KR" altLang="en-US" dirty="0"/>
          </a:p>
        </p:txBody>
      </p:sp>
      <p:sp>
        <p:nvSpPr>
          <p:cNvPr id="67" name="모서리가 둥근 직사각형 16"/>
          <p:cNvSpPr/>
          <p:nvPr/>
        </p:nvSpPr>
        <p:spPr>
          <a:xfrm>
            <a:off x="102987" y="3009988"/>
            <a:ext cx="2380155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제품 생산</a:t>
            </a:r>
            <a:endParaRPr lang="en-US" altLang="ko-KR" sz="1400" b="1">
              <a:solidFill>
                <a:schemeClr val="tx1"/>
              </a:solidFill>
            </a:endParaRPr>
          </a:p>
          <a:p>
            <a:pPr algn="ctr"/>
            <a:r>
              <a:rPr lang="ko-KR" altLang="en-US" sz="1100"/>
              <a:t>샘플제작</a:t>
            </a:r>
            <a:endParaRPr lang="en-US" altLang="ko-KR" sz="1100" dirty="0"/>
          </a:p>
          <a:p>
            <a:pPr algn="ctr"/>
            <a:r>
              <a:rPr lang="ko-KR" altLang="en-US" sz="1100" dirty="0"/>
              <a:t>제품생산</a:t>
            </a:r>
          </a:p>
        </p:txBody>
      </p:sp>
      <p:sp>
        <p:nvSpPr>
          <p:cNvPr id="68" name="모서리가 둥근 직사각형 17"/>
          <p:cNvSpPr/>
          <p:nvPr/>
        </p:nvSpPr>
        <p:spPr>
          <a:xfrm>
            <a:off x="4359459" y="3016115"/>
            <a:ext cx="100811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소매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/>
              <a:t>사업자</a:t>
            </a:r>
            <a:endParaRPr lang="en-US" altLang="ko-KR" sz="1100" dirty="0"/>
          </a:p>
          <a:p>
            <a:pPr algn="ctr"/>
            <a:r>
              <a:rPr lang="ko-KR" altLang="en-US" sz="1100" dirty="0"/>
              <a:t>종업원</a:t>
            </a:r>
          </a:p>
        </p:txBody>
      </p:sp>
      <p:sp>
        <p:nvSpPr>
          <p:cNvPr id="69" name="모서리가 둥근 직사각형 19"/>
          <p:cNvSpPr/>
          <p:nvPr/>
        </p:nvSpPr>
        <p:spPr>
          <a:xfrm>
            <a:off x="2949313" y="3016115"/>
            <a:ext cx="100811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도매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/>
              <a:t>기획</a:t>
            </a:r>
            <a:endParaRPr lang="en-US" altLang="ko-KR" sz="1100" dirty="0"/>
          </a:p>
          <a:p>
            <a:pPr algn="ctr"/>
            <a:r>
              <a:rPr lang="ko-KR" altLang="en-US" sz="1100" dirty="0"/>
              <a:t>디자인</a:t>
            </a:r>
            <a:endParaRPr lang="en-US" altLang="ko-KR" sz="1100" dirty="0"/>
          </a:p>
          <a:p>
            <a:pPr algn="ctr"/>
            <a:r>
              <a:rPr lang="ko-KR" altLang="en-US" sz="1100" dirty="0"/>
              <a:t>판매</a:t>
            </a:r>
          </a:p>
        </p:txBody>
      </p:sp>
      <p:sp>
        <p:nvSpPr>
          <p:cNvPr id="70" name="모서리가 둥근 직사각형 21"/>
          <p:cNvSpPr/>
          <p:nvPr/>
        </p:nvSpPr>
        <p:spPr>
          <a:xfrm>
            <a:off x="5795807" y="3520171"/>
            <a:ext cx="100811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소비자</a:t>
            </a:r>
          </a:p>
        </p:txBody>
      </p:sp>
      <p:cxnSp>
        <p:nvCxnSpPr>
          <p:cNvPr id="71" name="직선 화살표 연결선 70"/>
          <p:cNvCxnSpPr/>
          <p:nvPr/>
        </p:nvCxnSpPr>
        <p:spPr>
          <a:xfrm>
            <a:off x="2623476" y="3354667"/>
            <a:ext cx="26196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508167" y="310687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제품</a:t>
            </a:r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2606542" y="3768208"/>
            <a:ext cx="261961" cy="0"/>
          </a:xfrm>
          <a:prstGeom prst="straightConnector1">
            <a:avLst/>
          </a:prstGeom>
          <a:ln w="254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508167" y="377800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의뢰</a:t>
            </a:r>
          </a:p>
        </p:txBody>
      </p:sp>
      <p:cxnSp>
        <p:nvCxnSpPr>
          <p:cNvPr id="75" name="직선 화살표 연결선 74"/>
          <p:cNvCxnSpPr/>
          <p:nvPr/>
        </p:nvCxnSpPr>
        <p:spPr>
          <a:xfrm>
            <a:off x="4055800" y="3754940"/>
            <a:ext cx="261961" cy="0"/>
          </a:xfrm>
          <a:prstGeom prst="straightConnector1">
            <a:avLst/>
          </a:prstGeom>
          <a:ln w="254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957425" y="376473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주문</a:t>
            </a:r>
          </a:p>
        </p:txBody>
      </p:sp>
      <p:cxnSp>
        <p:nvCxnSpPr>
          <p:cNvPr id="77" name="직선 화살표 연결선 76"/>
          <p:cNvCxnSpPr/>
          <p:nvPr/>
        </p:nvCxnSpPr>
        <p:spPr>
          <a:xfrm>
            <a:off x="4072734" y="3357399"/>
            <a:ext cx="26196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957425" y="310960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도매</a:t>
            </a:r>
          </a:p>
        </p:txBody>
      </p:sp>
      <p:sp>
        <p:nvSpPr>
          <p:cNvPr id="79" name="모서리가 둥근 직사각형 32"/>
          <p:cNvSpPr/>
          <p:nvPr/>
        </p:nvSpPr>
        <p:spPr>
          <a:xfrm>
            <a:off x="4359459" y="4145182"/>
            <a:ext cx="100811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온라인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쇼핑몰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5483044" y="4272264"/>
            <a:ext cx="261961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384669" y="428206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정보</a:t>
            </a: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5499978" y="3874723"/>
            <a:ext cx="2619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384669" y="362692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판매</a:t>
            </a:r>
          </a:p>
        </p:txBody>
      </p:sp>
      <p:sp>
        <p:nvSpPr>
          <p:cNvPr id="84" name="다이아몬드 83"/>
          <p:cNvSpPr/>
          <p:nvPr/>
        </p:nvSpPr>
        <p:spPr>
          <a:xfrm>
            <a:off x="3663888" y="1906552"/>
            <a:ext cx="1028220" cy="10282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사입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3532907" y="2633014"/>
            <a:ext cx="261961" cy="2160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4540470" y="2668516"/>
            <a:ext cx="303275" cy="2475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3073459" y="7463940"/>
            <a:ext cx="36215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Cloud POS </a:t>
            </a:r>
            <a:r>
              <a:rPr lang="ko-KR" altLang="en-US" dirty="0"/>
              <a:t>기능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400" dirty="0"/>
              <a:t>ERP </a:t>
            </a:r>
            <a:r>
              <a:rPr lang="ko-KR" altLang="en-US" sz="1400" dirty="0"/>
              <a:t>기능 </a:t>
            </a:r>
            <a:r>
              <a:rPr lang="en-US" altLang="ko-KR" sz="1400" dirty="0"/>
              <a:t>(</a:t>
            </a:r>
            <a:r>
              <a:rPr lang="ko-KR" altLang="en-US" sz="1400" dirty="0"/>
              <a:t>유통</a:t>
            </a:r>
            <a:r>
              <a:rPr lang="en-US" altLang="ko-KR" sz="1400" dirty="0"/>
              <a:t>/</a:t>
            </a:r>
            <a:r>
              <a:rPr lang="ko-KR" altLang="en-US" sz="1400" dirty="0"/>
              <a:t>재고</a:t>
            </a:r>
            <a:r>
              <a:rPr lang="en-US" altLang="ko-KR" sz="1400" dirty="0"/>
              <a:t>/</a:t>
            </a:r>
            <a:r>
              <a:rPr lang="ko-KR" altLang="en-US" sz="1400" dirty="0"/>
              <a:t>인사</a:t>
            </a:r>
            <a:r>
              <a:rPr lang="en-US" altLang="ko-KR" sz="1400" dirty="0"/>
              <a:t>/</a:t>
            </a:r>
            <a:r>
              <a:rPr lang="ko-KR" altLang="en-US" sz="1400" dirty="0" err="1"/>
              <a:t>구입등</a:t>
            </a:r>
            <a:r>
              <a:rPr lang="en-US" altLang="ko-KR" sz="1400" dirty="0"/>
              <a:t>..)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데이터 표준화를 통한 판매데이터 축척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판매 데이터 데이터 </a:t>
            </a:r>
            <a:r>
              <a:rPr lang="ko-KR" altLang="en-US" sz="1400" dirty="0" err="1"/>
              <a:t>마이닝</a:t>
            </a:r>
            <a:endParaRPr lang="ko-KR" altLang="en-US" sz="1400" dirty="0"/>
          </a:p>
        </p:txBody>
      </p:sp>
      <p:cxnSp>
        <p:nvCxnSpPr>
          <p:cNvPr id="88" name="직선 화살표 연결선 87"/>
          <p:cNvCxnSpPr/>
          <p:nvPr/>
        </p:nvCxnSpPr>
        <p:spPr>
          <a:xfrm flipV="1">
            <a:off x="5204127" y="5635187"/>
            <a:ext cx="269582" cy="106955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219992" y="6645814"/>
            <a:ext cx="6960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ERP </a:t>
            </a:r>
            <a:r>
              <a:rPr lang="ko-KR" altLang="en-US" sz="1000" dirty="0"/>
              <a:t>도입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364089" y="4569622"/>
            <a:ext cx="1732783" cy="27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의류 데이터 표준화</a:t>
            </a:r>
          </a:p>
        </p:txBody>
      </p:sp>
      <p:cxnSp>
        <p:nvCxnSpPr>
          <p:cNvPr id="91" name="직선 화살표 연결선 90"/>
          <p:cNvCxnSpPr/>
          <p:nvPr/>
        </p:nvCxnSpPr>
        <p:spPr>
          <a:xfrm flipV="1">
            <a:off x="1031318" y="4171763"/>
            <a:ext cx="0" cy="25601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64089" y="4842365"/>
            <a:ext cx="27510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/>
              <a:t>의류 디자인 데이터 상세</a:t>
            </a:r>
            <a:r>
              <a:rPr lang="en-US" altLang="ko-KR" sz="1200" dirty="0"/>
              <a:t>/</a:t>
            </a:r>
            <a:r>
              <a:rPr lang="ko-KR" altLang="en-US" sz="1200" dirty="0"/>
              <a:t>명세화</a:t>
            </a:r>
          </a:p>
        </p:txBody>
      </p:sp>
      <p:cxnSp>
        <p:nvCxnSpPr>
          <p:cNvPr id="93" name="직선 화살표 연결선 92"/>
          <p:cNvCxnSpPr/>
          <p:nvPr/>
        </p:nvCxnSpPr>
        <p:spPr>
          <a:xfrm flipV="1">
            <a:off x="4732010" y="5654976"/>
            <a:ext cx="269582" cy="1069552"/>
          </a:xfrm>
          <a:prstGeom prst="straightConnector1">
            <a:avLst/>
          </a:prstGeom>
          <a:ln w="31750">
            <a:solidFill>
              <a:srgbClr val="00B050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119006" y="6043125"/>
            <a:ext cx="1511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판매데이터 누적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ko-KR" altLang="en-US" sz="1100" b="1" dirty="0">
                <a:solidFill>
                  <a:schemeClr val="accent4">
                    <a:lumMod val="75000"/>
                  </a:schemeClr>
                </a:solidFill>
              </a:rPr>
              <a:t>판매 저조상품 피드백</a:t>
            </a:r>
          </a:p>
        </p:txBody>
      </p:sp>
      <p:sp>
        <p:nvSpPr>
          <p:cNvPr id="95" name="타원 94"/>
          <p:cNvSpPr/>
          <p:nvPr/>
        </p:nvSpPr>
        <p:spPr>
          <a:xfrm>
            <a:off x="1823294" y="5509532"/>
            <a:ext cx="1177449" cy="609523"/>
          </a:xfrm>
          <a:prstGeom prst="ellipse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요구사항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224301" y="4181561"/>
            <a:ext cx="1031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제품 코드 생성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864789" y="6748020"/>
            <a:ext cx="1732783" cy="27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판매 데이터 분석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11924" y="7091221"/>
            <a:ext cx="1901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/>
              <a:t>생산 근거 분석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수요 예측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유행 예측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생산 중지 근거 도출</a:t>
            </a:r>
          </a:p>
        </p:txBody>
      </p:sp>
      <p:cxnSp>
        <p:nvCxnSpPr>
          <p:cNvPr id="99" name="직선 화살표 연결선 98"/>
          <p:cNvCxnSpPr/>
          <p:nvPr/>
        </p:nvCxnSpPr>
        <p:spPr>
          <a:xfrm flipH="1">
            <a:off x="2754456" y="7063624"/>
            <a:ext cx="30714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2750303" y="709122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분석</a:t>
            </a:r>
          </a:p>
        </p:txBody>
      </p:sp>
      <p:cxnSp>
        <p:nvCxnSpPr>
          <p:cNvPr id="101" name="직선 화살표 연결선 100"/>
          <p:cNvCxnSpPr/>
          <p:nvPr/>
        </p:nvCxnSpPr>
        <p:spPr>
          <a:xfrm flipV="1">
            <a:off x="2970876" y="5142532"/>
            <a:ext cx="391764" cy="35286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232796" y="523368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도출</a:t>
            </a:r>
          </a:p>
        </p:txBody>
      </p:sp>
      <p:cxnSp>
        <p:nvCxnSpPr>
          <p:cNvPr id="103" name="꺾인 연결선 79"/>
          <p:cNvCxnSpPr>
            <a:stCxn id="61" idx="3"/>
          </p:cNvCxnSpPr>
          <p:nvPr/>
        </p:nvCxnSpPr>
        <p:spPr>
          <a:xfrm>
            <a:off x="3115163" y="4811360"/>
            <a:ext cx="520107" cy="1897363"/>
          </a:xfrm>
          <a:prstGeom prst="bentConnector2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987198" y="6387979"/>
            <a:ext cx="992579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데이터 표준화</a:t>
            </a:r>
          </a:p>
        </p:txBody>
      </p:sp>
      <p:cxnSp>
        <p:nvCxnSpPr>
          <p:cNvPr id="105" name="직선 화살표 연결선 104"/>
          <p:cNvCxnSpPr>
            <a:endCxn id="60" idx="0"/>
          </p:cNvCxnSpPr>
          <p:nvPr/>
        </p:nvCxnSpPr>
        <p:spPr>
          <a:xfrm flipH="1">
            <a:off x="1775191" y="6240293"/>
            <a:ext cx="419920" cy="46743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2092323" y="632952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도출</a:t>
            </a:r>
          </a:p>
        </p:txBody>
      </p:sp>
      <p:cxnSp>
        <p:nvCxnSpPr>
          <p:cNvPr id="107" name="꺾인 연결선 90"/>
          <p:cNvCxnSpPr>
            <a:endCxn id="95" idx="2"/>
          </p:cNvCxnSpPr>
          <p:nvPr/>
        </p:nvCxnSpPr>
        <p:spPr>
          <a:xfrm rot="16200000" flipH="1">
            <a:off x="218623" y="4209622"/>
            <a:ext cx="1632733" cy="1576609"/>
          </a:xfrm>
          <a:prstGeom prst="bentConnector2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74788" y="5870961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생산 의뢰</a:t>
            </a:r>
          </a:p>
        </p:txBody>
      </p:sp>
      <p:cxnSp>
        <p:nvCxnSpPr>
          <p:cNvPr id="109" name="직선 화살표 연결선 108"/>
          <p:cNvCxnSpPr/>
          <p:nvPr/>
        </p:nvCxnSpPr>
        <p:spPr>
          <a:xfrm flipH="1" flipV="1">
            <a:off x="2412018" y="4024227"/>
            <a:ext cx="1736533" cy="2723793"/>
          </a:xfrm>
          <a:prstGeom prst="straightConnector1">
            <a:avLst/>
          </a:prstGeom>
          <a:ln w="317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510042" y="4171763"/>
            <a:ext cx="11849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accent4"/>
                </a:solidFill>
              </a:rPr>
              <a:t>생산 중지 피드백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-52Page-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24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모서리가 둥근 직사각형 81"/>
          <p:cNvSpPr/>
          <p:nvPr/>
        </p:nvSpPr>
        <p:spPr>
          <a:xfrm>
            <a:off x="111613" y="1691680"/>
            <a:ext cx="5333611" cy="1395447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116632" y="5220072"/>
            <a:ext cx="5838653" cy="3550464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236455" y="1092466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33056" y="704142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A.0 </a:t>
            </a:r>
            <a:r>
              <a:rPr lang="ko-KR" altLang="en-US" sz="1600" dirty="0"/>
              <a:t>사업 배경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8681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2656" y="1178332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  <a:ea typeface="HY궁서B" pitchFamily="18" charset="-127"/>
              </a:rPr>
              <a:t>A.0.3  </a:t>
            </a:r>
            <a:r>
              <a:rPr lang="ko-KR" altLang="en-US" b="1" dirty="0">
                <a:latin typeface="Algerian" pitchFamily="82" charset="0"/>
                <a:ea typeface="HY궁서B" pitchFamily="18" charset="-127"/>
              </a:rPr>
              <a:t>사업도입 효과 예상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88639" y="2033717"/>
            <a:ext cx="58386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b="1" dirty="0"/>
              <a:t>영세 의류 업체가 사용할 수 있는 </a:t>
            </a:r>
            <a:r>
              <a:rPr lang="ko-KR" altLang="en-US" sz="1400" b="1" dirty="0" err="1"/>
              <a:t>클라우드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ERP </a:t>
            </a:r>
            <a:r>
              <a:rPr lang="ko-KR" altLang="en-US" sz="1400" b="1" dirty="0"/>
              <a:t>시스템 구축</a:t>
            </a:r>
            <a:r>
              <a:rPr lang="en-US" altLang="ko-KR" sz="1400" b="1" dirty="0"/>
              <a:t>.</a:t>
            </a:r>
          </a:p>
          <a:p>
            <a:pPr marL="342900" indent="-342900">
              <a:buAutoNum type="arabicPeriod" startAt="2"/>
            </a:pPr>
            <a:r>
              <a:rPr lang="ko-KR" altLang="en-US" sz="1400" b="1" dirty="0"/>
              <a:t>제조업체에서 생산하는 의류 데이터를 표준화</a:t>
            </a:r>
            <a:r>
              <a:rPr lang="en-US" altLang="ko-KR" sz="1400" b="1" dirty="0"/>
              <a:t>.</a:t>
            </a:r>
          </a:p>
          <a:p>
            <a:r>
              <a:rPr lang="en-US" altLang="ko-KR" sz="1400" b="1" dirty="0"/>
              <a:t>3.    </a:t>
            </a:r>
            <a:r>
              <a:rPr lang="ko-KR" altLang="en-US" sz="1400" b="1" dirty="0"/>
              <a:t>의류 판매 데이터 데이터 축척</a:t>
            </a:r>
            <a:endParaRPr lang="en-US" altLang="ko-KR" sz="1400" b="1" dirty="0"/>
          </a:p>
          <a:p>
            <a:r>
              <a:rPr lang="en-US" altLang="ko-KR" sz="1400" b="1" dirty="0"/>
              <a:t>4.    </a:t>
            </a:r>
            <a:r>
              <a:rPr lang="ko-KR" altLang="en-US" sz="1400" b="1" dirty="0"/>
              <a:t>의류 </a:t>
            </a:r>
            <a:r>
              <a:rPr lang="ko-KR" altLang="en-US" sz="1400" b="1" dirty="0" err="1"/>
              <a:t>트렌드</a:t>
            </a:r>
            <a:r>
              <a:rPr lang="ko-KR" altLang="en-US" sz="1400" b="1" dirty="0"/>
              <a:t> 분석 및 </a:t>
            </a:r>
            <a:r>
              <a:rPr lang="en-US" altLang="ko-KR" sz="1400" b="1" dirty="0"/>
              <a:t>SCM </a:t>
            </a:r>
            <a:r>
              <a:rPr lang="ko-KR" altLang="en-US" sz="1400" b="1" dirty="0"/>
              <a:t>프로세스 개선 컨설팅</a:t>
            </a:r>
            <a:endParaRPr lang="en-US" altLang="ko-KR" sz="1400" b="1" dirty="0"/>
          </a:p>
        </p:txBody>
      </p:sp>
      <p:sp>
        <p:nvSpPr>
          <p:cNvPr id="4" name="아래쪽 화살표 3"/>
          <p:cNvSpPr/>
          <p:nvPr/>
        </p:nvSpPr>
        <p:spPr>
          <a:xfrm>
            <a:off x="2895758" y="3034275"/>
            <a:ext cx="547116" cy="4372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254644" y="5364088"/>
            <a:ext cx="58386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굴림" pitchFamily="50" charset="-127"/>
                <a:ea typeface="굴림" pitchFamily="50" charset="-127"/>
              </a:rPr>
              <a:t>빅데이터</a:t>
            </a:r>
            <a:r>
              <a:rPr lang="ko-KR" altLang="en-US" b="1" dirty="0">
                <a:latin typeface="굴림" pitchFamily="50" charset="-127"/>
                <a:ea typeface="굴림" pitchFamily="50" charset="-127"/>
              </a:rPr>
              <a:t> 분석을 통해 </a:t>
            </a:r>
            <a:r>
              <a:rPr lang="ko-KR" altLang="en-US" b="1" dirty="0" err="1">
                <a:latin typeface="굴림" pitchFamily="50" charset="-127"/>
                <a:ea typeface="굴림" pitchFamily="50" charset="-127"/>
              </a:rPr>
              <a:t>트렌드</a:t>
            </a:r>
            <a:r>
              <a:rPr lang="ko-KR" altLang="en-US" b="1" dirty="0">
                <a:latin typeface="굴림" pitchFamily="50" charset="-127"/>
                <a:ea typeface="굴림" pitchFamily="50" charset="-127"/>
              </a:rPr>
              <a:t> 분석</a:t>
            </a:r>
            <a:endParaRPr lang="en-US" altLang="ko-KR" b="1" dirty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sz="1600" b="1" dirty="0">
                <a:latin typeface="굴림" pitchFamily="50" charset="-127"/>
                <a:ea typeface="굴림" pitchFamily="50" charset="-127"/>
              </a:rPr>
              <a:t>’</a:t>
            </a:r>
            <a:r>
              <a:rPr lang="ko-KR" altLang="en-US" sz="1400" b="1" dirty="0">
                <a:latin typeface="굴림" pitchFamily="50" charset="-127"/>
                <a:ea typeface="굴림" pitchFamily="50" charset="-127"/>
              </a:rPr>
              <a:t>소량생산 </a:t>
            </a:r>
            <a:r>
              <a:rPr lang="ko-KR" altLang="en-US" sz="1400" b="1" dirty="0" err="1">
                <a:latin typeface="굴림" pitchFamily="50" charset="-127"/>
                <a:ea typeface="굴림" pitchFamily="50" charset="-127"/>
              </a:rPr>
              <a:t>적기판매</a:t>
            </a:r>
            <a:r>
              <a:rPr lang="en-US" altLang="ko-KR" sz="1400" b="1" dirty="0">
                <a:latin typeface="굴림" pitchFamily="50" charset="-127"/>
                <a:ea typeface="굴림" pitchFamily="50" charset="-127"/>
              </a:rPr>
              <a:t>’</a:t>
            </a:r>
            <a:r>
              <a:rPr lang="ko-KR" altLang="en-US" sz="1400" b="1" dirty="0">
                <a:latin typeface="굴림" pitchFamily="50" charset="-127"/>
                <a:ea typeface="굴림" pitchFamily="50" charset="-127"/>
              </a:rPr>
              <a:t>를 통해서  업체 매출 증대 및 초기 투자비용 감소</a:t>
            </a:r>
            <a:endParaRPr lang="en-US" altLang="ko-KR" sz="1600" b="1" dirty="0">
              <a:latin typeface="굴림" pitchFamily="50" charset="-127"/>
              <a:ea typeface="굴림" pitchFamily="50" charset="-127"/>
            </a:endParaRPr>
          </a:p>
          <a:p>
            <a:endParaRPr lang="en-US" altLang="ko-KR" sz="1200" dirty="0"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해외 </a:t>
            </a:r>
            <a:r>
              <a:rPr lang="en-US" altLang="ko-KR" sz="1200" dirty="0">
                <a:latin typeface="굴림" pitchFamily="50" charset="-127"/>
                <a:ea typeface="굴림" pitchFamily="50" charset="-127"/>
              </a:rPr>
              <a:t>SPA 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브랜드의 성장은 </a:t>
            </a:r>
            <a:r>
              <a:rPr lang="ko-KR" altLang="en-US" sz="1200" dirty="0" err="1">
                <a:latin typeface="굴림" pitchFamily="50" charset="-127"/>
                <a:ea typeface="굴림" pitchFamily="50" charset="-127"/>
              </a:rPr>
              <a:t>패스트패션의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 핵심인 </a:t>
            </a:r>
            <a:r>
              <a:rPr lang="ko-KR" altLang="en-US" sz="12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‘소량생산 </a:t>
            </a:r>
            <a:r>
              <a:rPr lang="ko-KR" altLang="en-US" sz="1200" b="1" dirty="0" err="1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적기판매</a:t>
            </a:r>
            <a:r>
              <a:rPr lang="ko-KR" altLang="en-US" sz="12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’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가 가능했기 때문이다</a:t>
            </a:r>
            <a:r>
              <a:rPr lang="en-US" altLang="ko-KR" sz="12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여기에는 </a:t>
            </a:r>
            <a:r>
              <a:rPr lang="ko-KR" altLang="en-US" sz="1200" dirty="0" err="1">
                <a:latin typeface="굴림" pitchFamily="50" charset="-127"/>
                <a:ea typeface="굴림" pitchFamily="50" charset="-127"/>
              </a:rPr>
              <a:t>빅데이터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 분석이 핵심으로 자리 잡고 있다</a:t>
            </a:r>
            <a:r>
              <a:rPr lang="en-US" altLang="ko-KR" sz="1200" dirty="0">
                <a:latin typeface="굴림" pitchFamily="50" charset="-127"/>
                <a:ea typeface="굴림" pitchFamily="50" charset="-127"/>
              </a:rPr>
              <a:t>.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/>
            </a:r>
            <a:br>
              <a:rPr lang="ko-KR" altLang="en-US" sz="1200" dirty="0">
                <a:latin typeface="굴림" pitchFamily="50" charset="-127"/>
                <a:ea typeface="굴림" pitchFamily="50" charset="-127"/>
              </a:rPr>
            </a:b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/>
            </a:r>
            <a:br>
              <a:rPr lang="ko-KR" altLang="en-US" sz="1200" dirty="0">
                <a:latin typeface="굴림" pitchFamily="50" charset="-127"/>
                <a:ea typeface="굴림" pitchFamily="50" charset="-127"/>
              </a:rPr>
            </a:b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이들이 처음부터 수요를 예측</a:t>
            </a:r>
            <a:r>
              <a:rPr lang="en-US" altLang="ko-KR" sz="12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적시에 상품을 출시했던 것은 아니다</a:t>
            </a:r>
            <a:r>
              <a:rPr lang="en-US" altLang="ko-KR" sz="12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1200" dirty="0" err="1">
                <a:latin typeface="굴림" pitchFamily="50" charset="-127"/>
                <a:ea typeface="굴림" pitchFamily="50" charset="-127"/>
              </a:rPr>
              <a:t>트렌드에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 민감해 수요 예측을 절실히 원했지만 쉽지 않았다</a:t>
            </a:r>
            <a:r>
              <a:rPr lang="en-US" altLang="ko-KR" sz="12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매장에서 전송되는 내부 데이터조차 제대로 활용하지 못했기 때문이다</a:t>
            </a:r>
            <a:r>
              <a:rPr lang="en-US" altLang="ko-KR" sz="12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이러한 패션 업계가 소비자의 요구를 정확히 예측하기는 불가능했다</a:t>
            </a:r>
            <a:r>
              <a:rPr lang="en-US" altLang="ko-KR" sz="1200" dirty="0">
                <a:latin typeface="굴림" pitchFamily="50" charset="-127"/>
                <a:ea typeface="굴림" pitchFamily="50" charset="-127"/>
              </a:rPr>
              <a:t>.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/>
            </a:r>
            <a:br>
              <a:rPr lang="ko-KR" altLang="en-US" sz="1200" dirty="0">
                <a:latin typeface="굴림" pitchFamily="50" charset="-127"/>
                <a:ea typeface="굴림" pitchFamily="50" charset="-127"/>
              </a:rPr>
            </a:b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/>
            </a:r>
            <a:br>
              <a:rPr lang="ko-KR" altLang="en-US" sz="1200" dirty="0">
                <a:latin typeface="굴림" pitchFamily="50" charset="-127"/>
                <a:ea typeface="굴림" pitchFamily="50" charset="-127"/>
              </a:rPr>
            </a:b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문제 해결을 위해 글로벌 패션업체는 </a:t>
            </a:r>
            <a:r>
              <a:rPr lang="ko-KR" altLang="en-US" sz="12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rPr>
              <a:t>내부정보를 정제하고  외부 데이터 수집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에 나섰다</a:t>
            </a:r>
            <a:r>
              <a:rPr lang="en-US" altLang="ko-KR" sz="12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미국</a:t>
            </a:r>
            <a:r>
              <a:rPr lang="en-US" altLang="ko-KR" sz="1200" dirty="0">
                <a:latin typeface="굴림" pitchFamily="50" charset="-127"/>
                <a:ea typeface="굴림" pitchFamily="50" charset="-127"/>
              </a:rPr>
              <a:t>·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영국 시장에는 패션 </a:t>
            </a:r>
            <a:r>
              <a:rPr lang="ko-KR" altLang="en-US" sz="1200" dirty="0" err="1">
                <a:latin typeface="굴림" pitchFamily="50" charset="-127"/>
                <a:ea typeface="굴림" pitchFamily="50" charset="-127"/>
              </a:rPr>
              <a:t>트렌드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 정보를 제공하는 회사까지 급성장했다</a:t>
            </a:r>
            <a:r>
              <a:rPr lang="en-US" altLang="ko-KR" sz="1200" dirty="0">
                <a:latin typeface="굴림" pitchFamily="50" charset="-127"/>
                <a:ea typeface="굴림" pitchFamily="50" charset="-127"/>
              </a:rPr>
              <a:t>. </a:t>
            </a:r>
          </a:p>
          <a:p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내부 정제된 데이터와 외부 데이터를 융합</a:t>
            </a:r>
            <a:r>
              <a:rPr lang="en-US" altLang="ko-KR" sz="12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200" dirty="0" err="1">
                <a:latin typeface="굴림" pitchFamily="50" charset="-127"/>
                <a:ea typeface="굴림" pitchFamily="50" charset="-127"/>
              </a:rPr>
              <a:t>빅데이터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 분석으로 패션기업은 소비자 선호를 예측할 수 있게 됐다</a:t>
            </a:r>
            <a:r>
              <a:rPr lang="en-US" altLang="ko-KR" sz="12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이러한 분석은 상품기획과 디자인에 영향을 미쳤다</a:t>
            </a:r>
            <a:r>
              <a:rPr lang="en-US" altLang="ko-KR" sz="1200" dirty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1200" dirty="0" err="1">
                <a:latin typeface="굴림" pitchFamily="50" charset="-127"/>
                <a:ea typeface="굴림" pitchFamily="50" charset="-127"/>
              </a:rPr>
              <a:t>빅데이터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 분석 결과가 디자이너에게 어떻게 디자인 방향을 결정할지</a:t>
            </a:r>
            <a:r>
              <a:rPr lang="en-US" altLang="ko-KR" sz="12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어떤 부분을 강조할지 등을 결정하게 된 셈이다</a:t>
            </a:r>
            <a:r>
              <a:rPr lang="en-US" altLang="ko-KR" sz="1200" dirty="0">
                <a:latin typeface="굴림" pitchFamily="50" charset="-127"/>
                <a:ea typeface="굴림" pitchFamily="50" charset="-127"/>
              </a:rPr>
              <a:t>.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/>
            </a:r>
            <a:br>
              <a:rPr lang="ko-KR" altLang="en-US" sz="1200" dirty="0">
                <a:latin typeface="굴림" pitchFamily="50" charset="-127"/>
                <a:ea typeface="굴림" pitchFamily="50" charset="-127"/>
              </a:rPr>
            </a:br>
            <a:endParaRPr lang="en-US" altLang="ko-KR" sz="12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26418" y="166438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굴림" pitchFamily="50" charset="-127"/>
                <a:ea typeface="굴림" pitchFamily="50" charset="-127"/>
              </a:rPr>
              <a:t>사업의 목표</a:t>
            </a:r>
            <a:endParaRPr lang="ko-KR" altLang="en-US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55187" y="3361794"/>
            <a:ext cx="5722086" cy="1570246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16632" y="3500586"/>
            <a:ext cx="6048672" cy="1292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정보시스템 구축 계획</a:t>
            </a:r>
            <a:endParaRPr lang="en-US" altLang="ko-KR" sz="1200" b="1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200" b="1">
                <a:latin typeface="+mn-ea"/>
              </a:rPr>
              <a:t>ERP </a:t>
            </a:r>
            <a:r>
              <a:rPr lang="ko-KR" altLang="en-US" sz="1200" b="1" dirty="0">
                <a:latin typeface="+mn-ea"/>
              </a:rPr>
              <a:t>시스템과 </a:t>
            </a:r>
            <a:r>
              <a:rPr lang="en-US" altLang="ko-KR" sz="1200" b="1" dirty="0">
                <a:latin typeface="+mn-ea"/>
              </a:rPr>
              <a:t>POS </a:t>
            </a:r>
            <a:r>
              <a:rPr lang="ko-KR" altLang="en-US" sz="1200" b="1" dirty="0">
                <a:latin typeface="+mn-ea"/>
              </a:rPr>
              <a:t>시스템을 이용하여 업체 프로세스 개선 및 컨설팅</a:t>
            </a:r>
            <a:endParaRPr lang="en-US" altLang="ko-KR" sz="12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b="1" dirty="0">
                <a:latin typeface="+mn-ea"/>
              </a:rPr>
              <a:t>생산 제품에 대한 데이터 표준화 </a:t>
            </a:r>
            <a:r>
              <a:rPr lang="ko-KR" altLang="en-US" sz="1200" b="1" dirty="0" err="1">
                <a:latin typeface="+mn-ea"/>
              </a:rPr>
              <a:t>를</a:t>
            </a:r>
            <a:r>
              <a:rPr lang="ko-KR" altLang="en-US" sz="1200" b="1" dirty="0">
                <a:latin typeface="+mn-ea"/>
              </a:rPr>
              <a:t> 통하여 판매데이터 베이스 구축</a:t>
            </a:r>
            <a:endParaRPr lang="en-US" altLang="ko-KR" sz="12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b="1" dirty="0" err="1">
                <a:latin typeface="+mn-ea"/>
              </a:rPr>
              <a:t>공급사슬망을</a:t>
            </a:r>
            <a:r>
              <a:rPr lang="ko-KR" altLang="en-US" sz="1200" b="1" dirty="0">
                <a:latin typeface="+mn-ea"/>
              </a:rPr>
              <a:t> 구축하여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ko-KR" altLang="en-US" sz="1200" b="1" dirty="0">
                <a:latin typeface="+mn-ea"/>
              </a:rPr>
              <a:t>제조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ko-KR" altLang="en-US" sz="1200" b="1" dirty="0">
                <a:latin typeface="+mn-ea"/>
              </a:rPr>
              <a:t>디자인 도</a:t>
            </a:r>
            <a:r>
              <a:rPr lang="en-US" altLang="ko-KR" sz="1200" b="1" dirty="0">
                <a:latin typeface="+mn-ea"/>
              </a:rPr>
              <a:t>/</a:t>
            </a:r>
            <a:r>
              <a:rPr lang="ko-KR" altLang="en-US" sz="1200" b="1" dirty="0">
                <a:latin typeface="+mn-ea"/>
              </a:rPr>
              <a:t>소매 업체 에 대한 사업 확대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85" name="아래쪽 화살표 84"/>
          <p:cNvSpPr/>
          <p:nvPr/>
        </p:nvSpPr>
        <p:spPr>
          <a:xfrm>
            <a:off x="2905066" y="4873962"/>
            <a:ext cx="53780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661248" y="8688222"/>
            <a:ext cx="95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-6Page-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015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40" y="1305450"/>
            <a:ext cx="376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Cloud SCM </a:t>
            </a:r>
            <a:r>
              <a:rPr lang="ko-KR" altLang="en-US" b="1" dirty="0"/>
              <a:t>비즈니스 프로세스 정의</a:t>
            </a:r>
            <a:endParaRPr lang="en-US" altLang="ko-KR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38328" y="1845284"/>
            <a:ext cx="337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데이터 표준화 프로세스 정의</a:t>
            </a:r>
            <a:r>
              <a:rPr lang="en-US" altLang="ko-KR" b="1" dirty="0"/>
              <a:t>&gt;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548681" y="3086153"/>
            <a:ext cx="135533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의류 데이터 모델링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360061" y="2411760"/>
            <a:ext cx="1628779" cy="483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표준화 프로세스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2058555" y="3086153"/>
            <a:ext cx="1872208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표준 데이터 등록 프로세스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548680" y="3839024"/>
            <a:ext cx="135533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 코드 표준화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548680" y="4518546"/>
            <a:ext cx="135533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마이닝 도구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456391" y="4499992"/>
            <a:ext cx="1901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/>
              <a:t>생산 근거 분석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수요 예측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유행 예측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생산 중지 근거 도출</a:t>
            </a:r>
          </a:p>
        </p:txBody>
      </p:sp>
      <p:cxnSp>
        <p:nvCxnSpPr>
          <p:cNvPr id="3" name="연결선: 꺾임 2"/>
          <p:cNvCxnSpPr>
            <a:stCxn id="119" idx="1"/>
            <a:endCxn id="113" idx="1"/>
          </p:cNvCxnSpPr>
          <p:nvPr/>
        </p:nvCxnSpPr>
        <p:spPr>
          <a:xfrm rot="10800000" flipH="1" flipV="1">
            <a:off x="360061" y="2653271"/>
            <a:ext cx="188620" cy="674393"/>
          </a:xfrm>
          <a:prstGeom prst="bentConnector3">
            <a:avLst>
              <a:gd name="adj1" fmla="val -1211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/>
          <p:cNvCxnSpPr>
            <a:stCxn id="119" idx="1"/>
            <a:endCxn id="121" idx="1"/>
          </p:cNvCxnSpPr>
          <p:nvPr/>
        </p:nvCxnSpPr>
        <p:spPr>
          <a:xfrm rot="10800000" flipH="1" flipV="1">
            <a:off x="360060" y="2653272"/>
            <a:ext cx="188619" cy="1427264"/>
          </a:xfrm>
          <a:prstGeom prst="bentConnector3">
            <a:avLst>
              <a:gd name="adj1" fmla="val -1211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/>
          <p:cNvCxnSpPr>
            <a:stCxn id="119" idx="1"/>
            <a:endCxn id="122" idx="1"/>
          </p:cNvCxnSpPr>
          <p:nvPr/>
        </p:nvCxnSpPr>
        <p:spPr>
          <a:xfrm rot="10800000" flipH="1" flipV="1">
            <a:off x="360060" y="2653272"/>
            <a:ext cx="188619" cy="2106786"/>
          </a:xfrm>
          <a:prstGeom prst="bentConnector3">
            <a:avLst>
              <a:gd name="adj1" fmla="val -1211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2055018" y="4518546"/>
            <a:ext cx="135533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판매 데이터 분석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3930886" y="3088048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/>
              <a:t>공급 업체에서 상품 등록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외부 유입 상품 데이터 등록</a:t>
            </a:r>
          </a:p>
        </p:txBody>
      </p:sp>
      <p:cxnSp>
        <p:nvCxnSpPr>
          <p:cNvPr id="11" name="직선 화살표 연결선 10"/>
          <p:cNvCxnSpPr>
            <a:stCxn id="113" idx="3"/>
            <a:endCxn id="120" idx="1"/>
          </p:cNvCxnSpPr>
          <p:nvPr/>
        </p:nvCxnSpPr>
        <p:spPr>
          <a:xfrm>
            <a:off x="1904012" y="3327665"/>
            <a:ext cx="15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2058554" y="3838179"/>
            <a:ext cx="2048807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SCM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표준 데이터 등록 프로세스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123168" y="3825326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/>
              <a:t>공급 업체에서 상품 등록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외부 유입 상품 데이터 등록</a:t>
            </a:r>
          </a:p>
        </p:txBody>
      </p:sp>
      <p:cxnSp>
        <p:nvCxnSpPr>
          <p:cNvPr id="131" name="직선 화살표 연결선 130"/>
          <p:cNvCxnSpPr>
            <a:stCxn id="121" idx="3"/>
            <a:endCxn id="129" idx="1"/>
          </p:cNvCxnSpPr>
          <p:nvPr/>
        </p:nvCxnSpPr>
        <p:spPr>
          <a:xfrm flipV="1">
            <a:off x="1904011" y="4079691"/>
            <a:ext cx="154543" cy="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2" idx="3"/>
            <a:endCxn id="127" idx="1"/>
          </p:cNvCxnSpPr>
          <p:nvPr/>
        </p:nvCxnSpPr>
        <p:spPr>
          <a:xfrm>
            <a:off x="1904011" y="4760058"/>
            <a:ext cx="151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260648" y="5871283"/>
            <a:ext cx="1161757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기능명</a:t>
            </a:r>
            <a:endParaRPr lang="ko-KR" altLang="en-US" sz="1000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480070" y="5871282"/>
            <a:ext cx="1713906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 정의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3337992" y="5871283"/>
            <a:ext cx="1903308" cy="352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하위 기능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5385316" y="5871282"/>
            <a:ext cx="1113842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관련 부서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260648" y="6324364"/>
            <a:ext cx="1161757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의류 데이터 모델링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1480070" y="6303323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의류 데이터 모델링 템플릿을 제공한다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3335576" y="6324363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공급 업체에서 상품 등록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외부 유입 상품 데이터 등록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5380484" y="6324363"/>
            <a:ext cx="1117476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-27384" y="5451578"/>
            <a:ext cx="3102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&lt; </a:t>
            </a:r>
            <a:r>
              <a:rPr lang="ko-KR" altLang="en-US" sz="1600" b="1" dirty="0">
                <a:latin typeface="+mj-ea"/>
                <a:ea typeface="+mj-ea"/>
                <a:cs typeface="함초롬돋움" panose="020B0604000101010101" pitchFamily="50" charset="-127"/>
              </a:rPr>
              <a:t>프로세스 상위 기능 정의서 </a:t>
            </a:r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&gt;</a:t>
            </a:r>
            <a:endParaRPr lang="ko-KR" altLang="en-US" sz="16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260648" y="6898858"/>
            <a:ext cx="1161757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 코드 표준화</a:t>
            </a:r>
          </a:p>
        </p:txBody>
      </p:sp>
      <p:sp>
        <p:nvSpPr>
          <p:cNvPr id="146" name="직사각형 145"/>
          <p:cNvSpPr/>
          <p:nvPr/>
        </p:nvSpPr>
        <p:spPr>
          <a:xfrm>
            <a:off x="1480070" y="6877817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SCM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시스템에서 사용될 상품 코드의 표준화 담당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3335576" y="6898857"/>
            <a:ext cx="1903308" cy="4830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공급 업체에서 상품 등록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외부 유입 상품 데이터 등록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5380484" y="6898857"/>
            <a:ext cx="1117476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260648" y="7473351"/>
            <a:ext cx="1161757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데이터마이닝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1480070" y="7452310"/>
            <a:ext cx="171390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판매 데이터 분석</a:t>
            </a:r>
          </a:p>
        </p:txBody>
      </p:sp>
      <p:sp>
        <p:nvSpPr>
          <p:cNvPr id="152" name="직사각형 151"/>
          <p:cNvSpPr/>
          <p:nvPr/>
        </p:nvSpPr>
        <p:spPr>
          <a:xfrm>
            <a:off x="3335576" y="7473350"/>
            <a:ext cx="1903308" cy="6568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생산 근거 분석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수요 예측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유행 예측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생산 중지 근거 도출</a:t>
            </a:r>
            <a:endParaRPr lang="en-US" altLang="ko-KR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5380484" y="7473350"/>
            <a:ext cx="1117476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-53Page-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47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40" y="1305450"/>
            <a:ext cx="376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Cloud SCM </a:t>
            </a:r>
            <a:r>
              <a:rPr lang="ko-KR" altLang="en-US" b="1" dirty="0"/>
              <a:t>비즈니스 프로세스 정의</a:t>
            </a:r>
            <a:endParaRPr lang="en-US" altLang="ko-KR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38328" y="1845284"/>
            <a:ext cx="337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데이터 표준화 프로세스 정의</a:t>
            </a:r>
            <a:r>
              <a:rPr lang="en-US" altLang="ko-KR" b="1" dirty="0"/>
              <a:t>&gt;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548681" y="3086153"/>
            <a:ext cx="135533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의류 데이터 모델링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360061" y="2411760"/>
            <a:ext cx="1628779" cy="483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표준화 프로세스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2058555" y="3086153"/>
            <a:ext cx="1872208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표준 데이터 등록 프로세스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" name="연결선: 꺾임 2"/>
          <p:cNvCxnSpPr>
            <a:stCxn id="119" idx="1"/>
            <a:endCxn id="113" idx="1"/>
          </p:cNvCxnSpPr>
          <p:nvPr/>
        </p:nvCxnSpPr>
        <p:spPr>
          <a:xfrm rot="10800000" flipH="1" flipV="1">
            <a:off x="360061" y="2653271"/>
            <a:ext cx="188620" cy="674393"/>
          </a:xfrm>
          <a:prstGeom prst="bentConnector3">
            <a:avLst>
              <a:gd name="adj1" fmla="val -1211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930886" y="3088048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/>
              <a:t>공급 업체에서 상품 등록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외부 유입 상품 데이터 등록</a:t>
            </a:r>
          </a:p>
        </p:txBody>
      </p:sp>
      <p:cxnSp>
        <p:nvCxnSpPr>
          <p:cNvPr id="11" name="직선 화살표 연결선 10"/>
          <p:cNvCxnSpPr>
            <a:stCxn id="113" idx="3"/>
            <a:endCxn id="120" idx="1"/>
          </p:cNvCxnSpPr>
          <p:nvPr/>
        </p:nvCxnSpPr>
        <p:spPr>
          <a:xfrm>
            <a:off x="1904012" y="3327665"/>
            <a:ext cx="15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142818" y="4067942"/>
            <a:ext cx="1846022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하위 </a:t>
            </a:r>
            <a:r>
              <a:rPr lang="ko-KR" altLang="en-US" sz="1000" b="1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기능명</a:t>
            </a:r>
            <a:endParaRPr lang="ko-KR" altLang="en-US" sz="1000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057438" y="4067941"/>
            <a:ext cx="2307666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 정의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5736018" y="4076545"/>
            <a:ext cx="1032584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관련 부서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142818" y="4521023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공급업체 에서 상품 등록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2057438" y="4499982"/>
            <a:ext cx="230766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공급 업체가 사용할 수 있는 의류 데이터 모델링 템플릿을 제공한다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5736018" y="4529626"/>
            <a:ext cx="1031386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152" y="3672806"/>
            <a:ext cx="3102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&lt; </a:t>
            </a:r>
            <a:r>
              <a:rPr lang="ko-KR" altLang="en-US" sz="1600" b="1" dirty="0">
                <a:latin typeface="+mj-ea"/>
                <a:ea typeface="+mj-ea"/>
                <a:cs typeface="함초롬돋움" panose="020B0604000101010101" pitchFamily="50" charset="-127"/>
              </a:rPr>
              <a:t>프로세스 하위 기능 정의서 </a:t>
            </a:r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&gt;</a:t>
            </a:r>
            <a:endParaRPr lang="ko-KR" altLang="en-US" sz="16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2818" y="5131995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외부 유입 상품 데이터 등록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057438" y="5110954"/>
            <a:ext cx="230766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SCM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외부에서 유입된 상품에 대한 데이터를 등록 할 수 있는 의류 모델링 템플릿을 제공한다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736018" y="5140598"/>
            <a:ext cx="1031386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456026" y="4072123"/>
            <a:ext cx="1193902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채널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451194" y="4525204"/>
            <a:ext cx="1198734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공급 업체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451194" y="5136176"/>
            <a:ext cx="1198734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도매</a:t>
            </a:r>
            <a:r>
              <a:rPr lang="en-US" altLang="ko-KR" sz="9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소매</a:t>
            </a:r>
            <a:r>
              <a:rPr lang="en-US" altLang="ko-KR" sz="9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900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사입</a:t>
            </a:r>
            <a:endParaRPr lang="ko-KR" altLang="en-US" sz="9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0836" y="5883487"/>
            <a:ext cx="6384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&lt; </a:t>
            </a:r>
            <a:r>
              <a:rPr lang="ko-KR" altLang="en-US" sz="1600" b="1" dirty="0">
                <a:latin typeface="+mj-ea"/>
                <a:ea typeface="+mj-ea"/>
                <a:cs typeface="함초롬돋움" panose="020B0604000101010101" pitchFamily="50" charset="-127"/>
              </a:rPr>
              <a:t>의류 데이터 모델링 템플릿</a:t>
            </a:r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&gt;</a:t>
            </a:r>
          </a:p>
          <a:p>
            <a:pPr marL="342900" indent="-342900">
              <a:buAutoNum type="arabicPeriod"/>
            </a:pPr>
            <a:r>
              <a:rPr lang="en-US" altLang="ko-KR" sz="1400" dirty="0">
                <a:latin typeface="+mj-ea"/>
                <a:ea typeface="+mj-ea"/>
                <a:cs typeface="함초롬돋움" panose="020B0604000101010101" pitchFamily="50" charset="-127"/>
              </a:rPr>
              <a:t>WEB </a:t>
            </a:r>
            <a:r>
              <a:rPr lang="ko-KR" altLang="en-US" sz="1400" dirty="0">
                <a:latin typeface="+mj-ea"/>
                <a:ea typeface="+mj-ea"/>
                <a:cs typeface="함초롬돋움" panose="020B0604000101010101" pitchFamily="50" charset="-127"/>
              </a:rPr>
              <a:t>기반의 데이터 입력 페이지 구현</a:t>
            </a:r>
            <a:endParaRPr lang="en-US" altLang="ko-KR" sz="1400" dirty="0"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+mj-ea"/>
                <a:ea typeface="+mj-ea"/>
                <a:cs typeface="함초롬돋움" panose="020B0604000101010101" pitchFamily="50" charset="-127"/>
              </a:rPr>
              <a:t>지속적인 템플릿 업데이트를 통하여 의류 모델링 데이터 상세화</a:t>
            </a:r>
            <a:endParaRPr lang="en-US" altLang="ko-KR" sz="1400" dirty="0"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800100" lvl="1" indent="-342900">
              <a:buAutoNum type="arabicPeriod"/>
            </a:pPr>
            <a:r>
              <a:rPr lang="en-US" altLang="ko-KR" sz="1400" dirty="0">
                <a:latin typeface="+mj-ea"/>
                <a:ea typeface="+mj-ea"/>
                <a:cs typeface="함초롬돋움" panose="020B0604000101010101" pitchFamily="50" charset="-127"/>
              </a:rPr>
              <a:t>EX : </a:t>
            </a:r>
            <a:r>
              <a:rPr lang="ko-KR" altLang="en-US" sz="1400" dirty="0">
                <a:latin typeface="+mj-ea"/>
                <a:ea typeface="+mj-ea"/>
                <a:cs typeface="함초롬돋움" panose="020B0604000101010101" pitchFamily="50" charset="-127"/>
              </a:rPr>
              <a:t>새로운 형태의 디자인 속성 값 추가 </a:t>
            </a:r>
            <a:r>
              <a:rPr lang="en-US" altLang="ko-KR" sz="1400" dirty="0">
                <a:latin typeface="+mj-ea"/>
                <a:ea typeface="+mj-ea"/>
                <a:cs typeface="함초롬돋움" panose="020B0604000101010101" pitchFamily="50" charset="-127"/>
              </a:rPr>
              <a:t>/ </a:t>
            </a:r>
            <a:r>
              <a:rPr lang="ko-KR" altLang="en-US" sz="1400" dirty="0">
                <a:latin typeface="+mj-ea"/>
                <a:ea typeface="+mj-ea"/>
                <a:cs typeface="함초롬돋움" panose="020B0604000101010101" pitchFamily="50" charset="-127"/>
              </a:rPr>
              <a:t>소재 종류 추가</a:t>
            </a:r>
            <a:endParaRPr lang="en-US" altLang="ko-KR" sz="1400" dirty="0"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+mj-ea"/>
                <a:ea typeface="+mj-ea"/>
                <a:cs typeface="함초롬돋움" panose="020B0604000101010101" pitchFamily="50" charset="-127"/>
              </a:rPr>
              <a:t>모델링 된 데이터는 상품코드와 연계하여 </a:t>
            </a:r>
            <a:r>
              <a:rPr lang="en-US" altLang="ko-KR" sz="1400" dirty="0">
                <a:latin typeface="+mj-ea"/>
                <a:ea typeface="+mj-ea"/>
                <a:cs typeface="함초롬돋움" panose="020B0604000101010101" pitchFamily="50" charset="-127"/>
              </a:rPr>
              <a:t>SCM</a:t>
            </a:r>
            <a:r>
              <a:rPr lang="ko-KR" altLang="en-US" sz="1400" dirty="0">
                <a:latin typeface="+mj-ea"/>
                <a:ea typeface="+mj-ea"/>
                <a:cs typeface="함초롬돋움" panose="020B0604000101010101" pitchFamily="50" charset="-127"/>
              </a:rPr>
              <a:t>에서 유통된다</a:t>
            </a:r>
            <a:r>
              <a:rPr lang="en-US" altLang="ko-KR" sz="1400" dirty="0">
                <a:latin typeface="+mj-ea"/>
                <a:ea typeface="+mj-ea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56" y="7023903"/>
            <a:ext cx="1304189" cy="157564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772176" y="7161605"/>
            <a:ext cx="49683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  <a:cs typeface="함초롬돋움" panose="020B0604000101010101" pitchFamily="50" charset="-127"/>
              </a:rPr>
              <a:t>의류 데이터 코드 예시</a:t>
            </a:r>
            <a:endParaRPr lang="en-US" altLang="ko-KR" sz="1400" b="1" dirty="0"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latin typeface="+mj-ea"/>
                <a:ea typeface="+mj-ea"/>
                <a:cs typeface="함초롬돋움" panose="020B0604000101010101" pitchFamily="50" charset="-127"/>
              </a:rPr>
              <a:t>의복의 재질 </a:t>
            </a:r>
            <a:r>
              <a:rPr lang="en-US" altLang="ko-KR" sz="1400" b="1" dirty="0">
                <a:latin typeface="+mj-ea"/>
                <a:ea typeface="+mj-ea"/>
                <a:cs typeface="함초롬돋움" panose="020B0604000101010101" pitchFamily="50" charset="-127"/>
              </a:rPr>
              <a:t>/ </a:t>
            </a:r>
            <a:r>
              <a:rPr lang="ko-KR" altLang="en-US" sz="1400" b="1" dirty="0">
                <a:latin typeface="+mj-ea"/>
                <a:ea typeface="+mj-ea"/>
                <a:cs typeface="함초롬돋움" panose="020B0604000101010101" pitchFamily="50" charset="-127"/>
              </a:rPr>
              <a:t>사이즈 </a:t>
            </a:r>
            <a:r>
              <a:rPr lang="en-US" altLang="ko-KR" sz="1400" b="1" dirty="0">
                <a:latin typeface="+mj-ea"/>
                <a:ea typeface="+mj-ea"/>
                <a:cs typeface="함초롬돋움" panose="020B0604000101010101" pitchFamily="50" charset="-127"/>
              </a:rPr>
              <a:t>/ </a:t>
            </a:r>
            <a:r>
              <a:rPr lang="ko-KR" altLang="en-US" sz="1400" b="1" dirty="0">
                <a:latin typeface="+mj-ea"/>
                <a:ea typeface="+mj-ea"/>
                <a:cs typeface="함초롬돋움" panose="020B0604000101010101" pitchFamily="50" charset="-127"/>
              </a:rPr>
              <a:t>제조사 </a:t>
            </a:r>
            <a:r>
              <a:rPr lang="en-US" altLang="ko-KR" sz="1400" b="1" dirty="0">
                <a:latin typeface="+mj-ea"/>
                <a:ea typeface="+mj-ea"/>
                <a:cs typeface="함초롬돋움" panose="020B0604000101010101" pitchFamily="50" charset="-127"/>
              </a:rPr>
              <a:t>/ </a:t>
            </a:r>
            <a:r>
              <a:rPr lang="ko-KR" altLang="en-US" sz="1400" b="1" dirty="0">
                <a:latin typeface="+mj-ea"/>
                <a:ea typeface="+mj-ea"/>
                <a:cs typeface="함초롬돋움" panose="020B0604000101010101" pitchFamily="50" charset="-127"/>
              </a:rPr>
              <a:t>생산 수량 </a:t>
            </a:r>
            <a:r>
              <a:rPr lang="en-US" altLang="ko-KR" sz="1400" b="1" dirty="0">
                <a:latin typeface="+mj-ea"/>
                <a:ea typeface="+mj-ea"/>
                <a:cs typeface="함초롬돋움" panose="020B0604000101010101" pitchFamily="50" charset="-127"/>
              </a:rPr>
              <a:t>/ </a:t>
            </a:r>
            <a:r>
              <a:rPr lang="ko-KR" altLang="en-US" sz="1400" b="1" dirty="0">
                <a:latin typeface="+mj-ea"/>
                <a:ea typeface="+mj-ea"/>
                <a:cs typeface="함초롬돋움" panose="020B0604000101010101" pitchFamily="50" charset="-127"/>
              </a:rPr>
              <a:t>유통 경로</a:t>
            </a:r>
            <a:endParaRPr lang="en-US" altLang="ko-KR" sz="1400" b="1" dirty="0"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latin typeface="+mj-ea"/>
                <a:ea typeface="+mj-ea"/>
                <a:cs typeface="함초롬돋움" panose="020B0604000101010101" pitchFamily="50" charset="-127"/>
              </a:rPr>
              <a:t>의복의 외형 정보 </a:t>
            </a:r>
            <a:r>
              <a:rPr lang="en-US" altLang="ko-KR" sz="1400" b="1" dirty="0">
                <a:latin typeface="+mj-ea"/>
                <a:ea typeface="+mj-ea"/>
                <a:cs typeface="함초롬돋움" panose="020B0604000101010101" pitchFamily="50" charset="-127"/>
              </a:rPr>
              <a:t>/ </a:t>
            </a:r>
            <a:r>
              <a:rPr lang="ko-KR" altLang="en-US" sz="1400" b="1" dirty="0">
                <a:latin typeface="+mj-ea"/>
                <a:ea typeface="+mj-ea"/>
                <a:cs typeface="함초롬돋움" panose="020B0604000101010101" pitchFamily="50" charset="-127"/>
              </a:rPr>
              <a:t>소재의 두께 </a:t>
            </a:r>
            <a:r>
              <a:rPr lang="en-US" altLang="ko-KR" sz="1400" b="1" dirty="0">
                <a:latin typeface="+mj-ea"/>
                <a:ea typeface="+mj-ea"/>
                <a:cs typeface="함초롬돋움" panose="020B0604000101010101" pitchFamily="50" charset="-127"/>
              </a:rPr>
              <a:t>/ </a:t>
            </a:r>
            <a:r>
              <a:rPr lang="ko-KR" altLang="en-US" sz="1400" b="1" dirty="0">
                <a:latin typeface="+mj-ea"/>
                <a:ea typeface="+mj-ea"/>
                <a:cs typeface="함초롬돋움" panose="020B0604000101010101" pitchFamily="50" charset="-127"/>
              </a:rPr>
              <a:t>재봉 방식 </a:t>
            </a:r>
            <a:r>
              <a:rPr lang="en-US" altLang="ko-KR" sz="1400" b="1" dirty="0">
                <a:latin typeface="+mj-ea"/>
                <a:ea typeface="+mj-ea"/>
                <a:cs typeface="함초롬돋움" panose="020B0604000101010101" pitchFamily="50" charset="-127"/>
              </a:rPr>
              <a:t> / </a:t>
            </a:r>
            <a:r>
              <a:rPr lang="ko-KR" altLang="en-US" sz="1400" b="1" dirty="0">
                <a:latin typeface="+mj-ea"/>
                <a:ea typeface="+mj-ea"/>
                <a:cs typeface="함초롬돋움" panose="020B0604000101010101" pitchFamily="50" charset="-127"/>
              </a:rPr>
              <a:t>상세 길이 </a:t>
            </a:r>
            <a:r>
              <a:rPr lang="en-US" altLang="ko-KR" sz="1400" b="1" dirty="0">
                <a:latin typeface="+mj-ea"/>
                <a:ea typeface="+mj-ea"/>
                <a:cs typeface="함초롬돋움" panose="020B0604000101010101" pitchFamily="50" charset="-127"/>
              </a:rPr>
              <a:t>(</a:t>
            </a:r>
            <a:r>
              <a:rPr lang="ko-KR" altLang="en-US" sz="1400" b="1" dirty="0">
                <a:latin typeface="+mj-ea"/>
                <a:ea typeface="+mj-ea"/>
                <a:cs typeface="함초롬돋움" panose="020B0604000101010101" pitchFamily="50" charset="-127"/>
              </a:rPr>
              <a:t>소매통</a:t>
            </a:r>
            <a:r>
              <a:rPr lang="en-US" altLang="ko-KR" sz="1400" b="1" dirty="0">
                <a:latin typeface="+mj-ea"/>
                <a:ea typeface="+mj-ea"/>
                <a:cs typeface="함초롬돋움" panose="020B0604000101010101" pitchFamily="50" charset="-127"/>
              </a:rPr>
              <a:t>/</a:t>
            </a:r>
            <a:r>
              <a:rPr lang="ko-KR" altLang="en-US" sz="1400" b="1" dirty="0" err="1">
                <a:latin typeface="+mj-ea"/>
                <a:ea typeface="+mj-ea"/>
                <a:cs typeface="함초롬돋움" panose="020B0604000101010101" pitchFamily="50" charset="-127"/>
              </a:rPr>
              <a:t>팔길이</a:t>
            </a:r>
            <a:r>
              <a:rPr lang="en-US" altLang="ko-KR" sz="1400" b="1" dirty="0">
                <a:latin typeface="+mj-ea"/>
                <a:ea typeface="+mj-ea"/>
                <a:cs typeface="함초롬돋움" panose="020B0604000101010101" pitchFamily="50" charset="-127"/>
              </a:rPr>
              <a:t>/ </a:t>
            </a:r>
            <a:r>
              <a:rPr lang="ko-KR" altLang="en-US" sz="1400" b="1" dirty="0">
                <a:latin typeface="+mj-ea"/>
                <a:ea typeface="+mj-ea"/>
                <a:cs typeface="함초롬돋움" panose="020B0604000101010101" pitchFamily="50" charset="-127"/>
              </a:rPr>
              <a:t>상하 길이</a:t>
            </a:r>
            <a:r>
              <a:rPr lang="en-US" altLang="ko-KR" sz="1400" b="1" dirty="0">
                <a:latin typeface="+mj-ea"/>
                <a:ea typeface="+mj-ea"/>
                <a:cs typeface="함초롬돋움" panose="020B0604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sz="1400" b="1" dirty="0">
                <a:latin typeface="+mj-ea"/>
                <a:ea typeface="+mj-ea"/>
                <a:cs typeface="함초롬돋움" panose="020B0604000101010101" pitchFamily="50" charset="-127"/>
              </a:rPr>
              <a:t>디자인에 대한 모델링 </a:t>
            </a:r>
            <a:endParaRPr lang="en-US" altLang="ko-KR" sz="1400" b="1" dirty="0">
              <a:latin typeface="+mj-ea"/>
              <a:ea typeface="+mj-ea"/>
              <a:cs typeface="함초롬돋움" panose="020B0604000101010101" pitchFamily="50" charset="-127"/>
            </a:endParaRPr>
          </a:p>
          <a:p>
            <a:pPr lvl="1"/>
            <a:r>
              <a:rPr lang="ko-KR" altLang="en-US" sz="1400" b="1" dirty="0">
                <a:latin typeface="+mj-ea"/>
                <a:ea typeface="+mj-ea"/>
                <a:cs typeface="함초롬돋움" panose="020B0604000101010101" pitchFamily="50" charset="-127"/>
              </a:rPr>
              <a:t>색상 </a:t>
            </a:r>
            <a:r>
              <a:rPr lang="en-US" altLang="ko-KR" sz="1400" b="1" dirty="0">
                <a:latin typeface="+mj-ea"/>
                <a:ea typeface="+mj-ea"/>
                <a:cs typeface="함초롬돋움" panose="020B0604000101010101" pitchFamily="50" charset="-127"/>
              </a:rPr>
              <a:t>/ </a:t>
            </a:r>
            <a:r>
              <a:rPr lang="ko-KR" altLang="en-US" sz="1400" b="1" dirty="0">
                <a:latin typeface="+mj-ea"/>
                <a:ea typeface="+mj-ea"/>
                <a:cs typeface="함초롬돋움" panose="020B0604000101010101" pitchFamily="50" charset="-127"/>
              </a:rPr>
              <a:t>피팅 형태 </a:t>
            </a:r>
            <a:r>
              <a:rPr lang="en-US" altLang="ko-KR" sz="1400" b="1" dirty="0">
                <a:latin typeface="+mj-ea"/>
                <a:ea typeface="+mj-ea"/>
                <a:cs typeface="함초롬돋움" panose="020B0604000101010101" pitchFamily="50" charset="-127"/>
              </a:rPr>
              <a:t>/ </a:t>
            </a:r>
            <a:r>
              <a:rPr lang="ko-KR" altLang="en-US" sz="1400" b="1" dirty="0">
                <a:latin typeface="+mj-ea"/>
                <a:ea typeface="+mj-ea"/>
                <a:cs typeface="함초롬돋움" panose="020B0604000101010101" pitchFamily="50" charset="-127"/>
              </a:rPr>
              <a:t>목 형태</a:t>
            </a:r>
            <a:r>
              <a:rPr lang="en-US" altLang="ko-KR" sz="1400" b="1" dirty="0">
                <a:latin typeface="+mj-ea"/>
                <a:ea typeface="+mj-ea"/>
                <a:cs typeface="함초롬돋움" panose="020B0604000101010101" pitchFamily="50" charset="-127"/>
              </a:rPr>
              <a:t>/ </a:t>
            </a:r>
            <a:r>
              <a:rPr lang="ko-KR" altLang="en-US" sz="1400" b="1" dirty="0">
                <a:latin typeface="+mj-ea"/>
                <a:ea typeface="+mj-ea"/>
                <a:cs typeface="함초롬돋움" panose="020B0604000101010101" pitchFamily="50" charset="-127"/>
              </a:rPr>
              <a:t>디자인 형태 </a:t>
            </a:r>
            <a:r>
              <a:rPr lang="en-US" altLang="ko-KR" sz="1400" b="1" dirty="0">
                <a:latin typeface="+mj-ea"/>
                <a:ea typeface="+mj-ea"/>
                <a:cs typeface="함초롬돋움" panose="020B0604000101010101" pitchFamily="50" charset="-127"/>
              </a:rPr>
              <a:t>/ </a:t>
            </a:r>
            <a:r>
              <a:rPr lang="ko-KR" altLang="en-US" sz="1400" b="1" dirty="0">
                <a:latin typeface="+mj-ea"/>
                <a:ea typeface="+mj-ea"/>
                <a:cs typeface="함초롬돋움" panose="020B0604000101010101" pitchFamily="50" charset="-127"/>
              </a:rPr>
              <a:t>프린트 패턴</a:t>
            </a:r>
            <a:r>
              <a:rPr lang="en-US" altLang="ko-KR" sz="1400" b="1" dirty="0">
                <a:latin typeface="+mj-ea"/>
                <a:ea typeface="+mj-ea"/>
                <a:cs typeface="함초롬돋움" panose="020B0604000101010101" pitchFamily="50" charset="-127"/>
              </a:rPr>
              <a:t> / </a:t>
            </a:r>
            <a:r>
              <a:rPr lang="ko-KR" altLang="en-US" sz="1400" b="1" dirty="0">
                <a:latin typeface="+mj-ea"/>
                <a:ea typeface="+mj-ea"/>
                <a:cs typeface="함초롬돋움" panose="020B0604000101010101" pitchFamily="50" charset="-127"/>
              </a:rPr>
              <a:t>단추 형태 </a:t>
            </a:r>
            <a:r>
              <a:rPr lang="en-US" altLang="ko-KR" sz="1400" b="1" dirty="0">
                <a:latin typeface="+mj-ea"/>
                <a:ea typeface="+mj-ea"/>
                <a:cs typeface="함초롬돋움" panose="020B0604000101010101" pitchFamily="50" charset="-127"/>
              </a:rPr>
              <a:t>/ ETC…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-54Page-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70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40" y="1305450"/>
            <a:ext cx="376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Cloud SCM </a:t>
            </a:r>
            <a:r>
              <a:rPr lang="ko-KR" altLang="en-US" b="1" dirty="0"/>
              <a:t>비즈니스 프로세스 정의</a:t>
            </a:r>
            <a:endParaRPr lang="en-US" altLang="ko-KR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38328" y="1691680"/>
            <a:ext cx="337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데이터 표준화 프로세스 정의</a:t>
            </a:r>
            <a:r>
              <a:rPr lang="en-US" altLang="ko-KR" b="1" dirty="0"/>
              <a:t>&gt;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360061" y="2258156"/>
            <a:ext cx="1628779" cy="483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표준화 프로세스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522293" y="2929514"/>
            <a:ext cx="135533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상품 코드 표준화</a:t>
            </a:r>
          </a:p>
        </p:txBody>
      </p:sp>
      <p:cxnSp>
        <p:nvCxnSpPr>
          <p:cNvPr id="125" name="연결선: 꺾임 124"/>
          <p:cNvCxnSpPr>
            <a:stCxn id="119" idx="1"/>
            <a:endCxn id="121" idx="1"/>
          </p:cNvCxnSpPr>
          <p:nvPr/>
        </p:nvCxnSpPr>
        <p:spPr>
          <a:xfrm rot="10800000" flipH="1" flipV="1">
            <a:off x="360061" y="2499668"/>
            <a:ext cx="162232" cy="671358"/>
          </a:xfrm>
          <a:prstGeom prst="bentConnector3">
            <a:avLst>
              <a:gd name="adj1" fmla="val -1409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2032167" y="2928669"/>
            <a:ext cx="2048807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SCM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표준 데이터 등록 프로세스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096781" y="2915816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/>
              <a:t>공급 업체에서 상품 등록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외부 유입 상품 데이터 등록</a:t>
            </a:r>
          </a:p>
        </p:txBody>
      </p:sp>
      <p:cxnSp>
        <p:nvCxnSpPr>
          <p:cNvPr id="131" name="직선 화살표 연결선 130"/>
          <p:cNvCxnSpPr>
            <a:stCxn id="121" idx="3"/>
            <a:endCxn id="129" idx="1"/>
          </p:cNvCxnSpPr>
          <p:nvPr/>
        </p:nvCxnSpPr>
        <p:spPr>
          <a:xfrm flipV="1">
            <a:off x="1877624" y="3170181"/>
            <a:ext cx="154543" cy="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42818" y="3887016"/>
            <a:ext cx="1846022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하위 </a:t>
            </a:r>
            <a:r>
              <a:rPr lang="ko-KR" altLang="en-US" sz="1000" b="1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기능명</a:t>
            </a:r>
            <a:endParaRPr lang="ko-KR" altLang="en-US" sz="1000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057438" y="3887015"/>
            <a:ext cx="2307666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 정의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736018" y="3895619"/>
            <a:ext cx="1032584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관련 부서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42818" y="4340097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공급업체 에서 상품 등록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057438" y="4319056"/>
            <a:ext cx="230766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공급 업체가 제작한 의류 모델링 데이터를 상품 코드에 연동한다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736018" y="4348700"/>
            <a:ext cx="1031386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52" y="3491880"/>
            <a:ext cx="3102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&lt; </a:t>
            </a:r>
            <a:r>
              <a:rPr lang="ko-KR" altLang="en-US" sz="1600" b="1" dirty="0">
                <a:latin typeface="+mj-ea"/>
                <a:ea typeface="+mj-ea"/>
                <a:cs typeface="함초롬돋움" panose="020B0604000101010101" pitchFamily="50" charset="-127"/>
              </a:rPr>
              <a:t>프로세스 하위 기능 정의서 </a:t>
            </a:r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&gt;</a:t>
            </a:r>
            <a:endParaRPr lang="ko-KR" altLang="en-US" sz="16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42818" y="4951069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외부 유입 상품 데이터 등록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057438" y="4930028"/>
            <a:ext cx="2307666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SCM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외부에서 유입된 상품에 대한 모델링 데이터를 상품 코드에 연동한다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736018" y="4959672"/>
            <a:ext cx="1031386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456026" y="3891197"/>
            <a:ext cx="1193902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채널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451194" y="4344278"/>
            <a:ext cx="1198734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공급 업체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451194" y="4955250"/>
            <a:ext cx="1198734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도매</a:t>
            </a:r>
            <a:r>
              <a:rPr lang="en-US" altLang="ko-KR" sz="9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소매</a:t>
            </a:r>
            <a:r>
              <a:rPr lang="en-US" altLang="ko-KR" sz="9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900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사입</a:t>
            </a:r>
            <a:endParaRPr lang="ko-KR" altLang="en-US" sz="9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6953" y="5701168"/>
            <a:ext cx="2723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&lt;SCM </a:t>
            </a:r>
            <a:r>
              <a:rPr lang="ko-KR" altLang="en-US" sz="1400" dirty="0"/>
              <a:t>표준 데이터 경로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62" name="모서리가 둥근 직사각형 70"/>
          <p:cNvSpPr/>
          <p:nvPr/>
        </p:nvSpPr>
        <p:spPr>
          <a:xfrm>
            <a:off x="1091494" y="6166864"/>
            <a:ext cx="885128" cy="5269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공급 업체</a:t>
            </a:r>
            <a:endParaRPr lang="ko-KR" altLang="en-US" sz="1000" dirty="0"/>
          </a:p>
        </p:txBody>
      </p:sp>
      <p:sp>
        <p:nvSpPr>
          <p:cNvPr id="63" name="모서리가 둥근 직사각형 71"/>
          <p:cNvSpPr/>
          <p:nvPr/>
        </p:nvSpPr>
        <p:spPr>
          <a:xfrm>
            <a:off x="3899113" y="6166864"/>
            <a:ext cx="826585" cy="5412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소매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64" name="모서리가 둥근 직사각형 72"/>
          <p:cNvSpPr/>
          <p:nvPr/>
        </p:nvSpPr>
        <p:spPr>
          <a:xfrm>
            <a:off x="2421563" y="6166864"/>
            <a:ext cx="879244" cy="5269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도매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65" name="모서리가 둥근 직사각형 73"/>
          <p:cNvSpPr/>
          <p:nvPr/>
        </p:nvSpPr>
        <p:spPr>
          <a:xfrm>
            <a:off x="5230801" y="6089224"/>
            <a:ext cx="886747" cy="829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소비자</a:t>
            </a: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2090267" y="6445435"/>
            <a:ext cx="2304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988840" y="6241543"/>
            <a:ext cx="388037" cy="202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제품</a:t>
            </a:r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3458419" y="6437132"/>
            <a:ext cx="23042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356992" y="6233240"/>
            <a:ext cx="388037" cy="202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도매</a:t>
            </a:r>
          </a:p>
        </p:txBody>
      </p:sp>
      <p:sp>
        <p:nvSpPr>
          <p:cNvPr id="74" name="모서리가 둥근 직사각형 96"/>
          <p:cNvSpPr/>
          <p:nvPr/>
        </p:nvSpPr>
        <p:spPr>
          <a:xfrm>
            <a:off x="3899113" y="6813146"/>
            <a:ext cx="826031" cy="5166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온라인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쇼핑몰</a:t>
            </a:r>
          </a:p>
        </p:txBody>
      </p:sp>
      <p:cxnSp>
        <p:nvCxnSpPr>
          <p:cNvPr id="75" name="직선 화살표 연결선 74"/>
          <p:cNvCxnSpPr/>
          <p:nvPr/>
        </p:nvCxnSpPr>
        <p:spPr>
          <a:xfrm>
            <a:off x="4919969" y="6660232"/>
            <a:ext cx="230424" cy="0"/>
          </a:xfrm>
          <a:prstGeom prst="straightConnector1">
            <a:avLst/>
          </a:prstGeom>
          <a:ln w="25400">
            <a:solidFill>
              <a:schemeClr val="accent4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841163" y="6665383"/>
            <a:ext cx="388037" cy="202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정보</a:t>
            </a:r>
          </a:p>
        </p:txBody>
      </p:sp>
      <p:cxnSp>
        <p:nvCxnSpPr>
          <p:cNvPr id="77" name="직선 화살표 연결선 76"/>
          <p:cNvCxnSpPr/>
          <p:nvPr/>
        </p:nvCxnSpPr>
        <p:spPr>
          <a:xfrm>
            <a:off x="4934768" y="6503976"/>
            <a:ext cx="230424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855961" y="6176815"/>
            <a:ext cx="388037" cy="202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판매</a:t>
            </a:r>
          </a:p>
        </p:txBody>
      </p:sp>
      <p:sp>
        <p:nvSpPr>
          <p:cNvPr id="79" name="다이아몬드 78"/>
          <p:cNvSpPr/>
          <p:nvPr/>
        </p:nvSpPr>
        <p:spPr>
          <a:xfrm>
            <a:off x="3210393" y="5508104"/>
            <a:ext cx="726475" cy="6607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사입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2924944" y="5873200"/>
            <a:ext cx="230424" cy="1777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4005064" y="5880849"/>
            <a:ext cx="266764" cy="2037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구름 83"/>
          <p:cNvSpPr/>
          <p:nvPr/>
        </p:nvSpPr>
        <p:spPr>
          <a:xfrm>
            <a:off x="2205479" y="7717727"/>
            <a:ext cx="1998549" cy="75620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Cloud ERP</a:t>
            </a:r>
            <a:endParaRPr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74188" y="7086060"/>
            <a:ext cx="1732783" cy="27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의류 데이터 모델링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83393" y="7564480"/>
            <a:ext cx="2263134" cy="34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모델링 데이터 상품 코드 등록</a:t>
            </a:r>
          </a:p>
        </p:txBody>
      </p:sp>
      <p:cxnSp>
        <p:nvCxnSpPr>
          <p:cNvPr id="7" name="연결선: 꺾임 6"/>
          <p:cNvCxnSpPr>
            <a:stCxn id="62" idx="1"/>
            <a:endCxn id="85" idx="0"/>
          </p:cNvCxnSpPr>
          <p:nvPr/>
        </p:nvCxnSpPr>
        <p:spPr>
          <a:xfrm rot="10800000" flipV="1">
            <a:off x="940580" y="6430360"/>
            <a:ext cx="150914" cy="65570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/>
          <p:cNvCxnSpPr>
            <a:stCxn id="85" idx="2"/>
            <a:endCxn id="86" idx="0"/>
          </p:cNvCxnSpPr>
          <p:nvPr/>
        </p:nvCxnSpPr>
        <p:spPr>
          <a:xfrm rot="16200000" flipH="1">
            <a:off x="974932" y="7324451"/>
            <a:ext cx="205677" cy="27438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/>
          <p:cNvCxnSpPr>
            <a:stCxn id="86" idx="2"/>
            <a:endCxn id="84" idx="2"/>
          </p:cNvCxnSpPr>
          <p:nvPr/>
        </p:nvCxnSpPr>
        <p:spPr>
          <a:xfrm rot="16200000" flipH="1">
            <a:off x="1617804" y="7501956"/>
            <a:ext cx="191031" cy="99671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>
            <a:off x="193935" y="8530012"/>
            <a:ext cx="230424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H="1">
            <a:off x="223664" y="8660525"/>
            <a:ext cx="223621" cy="0"/>
          </a:xfrm>
          <a:prstGeom prst="straightConnector1">
            <a:avLst/>
          </a:prstGeom>
          <a:ln w="25400">
            <a:solidFill>
              <a:schemeClr val="accent4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349434" y="8392671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상품 이동</a:t>
            </a:r>
            <a:endParaRPr lang="ko-KR" altLang="en-US" sz="1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358791" y="8574251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데이터 축척</a:t>
            </a:r>
          </a:p>
        </p:txBody>
      </p:sp>
      <p:cxnSp>
        <p:nvCxnSpPr>
          <p:cNvPr id="106" name="직선 화살표 연결선 105"/>
          <p:cNvCxnSpPr/>
          <p:nvPr/>
        </p:nvCxnSpPr>
        <p:spPr>
          <a:xfrm flipH="1">
            <a:off x="188640" y="8318999"/>
            <a:ext cx="223621" cy="0"/>
          </a:xfrm>
          <a:prstGeom prst="straightConnector1">
            <a:avLst/>
          </a:prstGeom>
          <a:ln w="25400">
            <a:solidFill>
              <a:srgbClr val="FF0000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23767" y="8232725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데이터 축척</a:t>
            </a:r>
          </a:p>
        </p:txBody>
      </p:sp>
      <p:cxnSp>
        <p:nvCxnSpPr>
          <p:cNvPr id="108" name="연결선: 꺾임 107"/>
          <p:cNvCxnSpPr>
            <a:stCxn id="84" idx="3"/>
            <a:endCxn id="64" idx="2"/>
          </p:cNvCxnSpPr>
          <p:nvPr/>
        </p:nvCxnSpPr>
        <p:spPr>
          <a:xfrm rot="16200000" flipV="1">
            <a:off x="2499416" y="7055625"/>
            <a:ext cx="1067109" cy="34356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/>
          <p:cNvCxnSpPr>
            <a:stCxn id="84" idx="3"/>
            <a:endCxn id="63" idx="2"/>
          </p:cNvCxnSpPr>
          <p:nvPr/>
        </p:nvCxnSpPr>
        <p:spPr>
          <a:xfrm rot="5400000" flipH="1" flipV="1">
            <a:off x="3232133" y="6680691"/>
            <a:ext cx="1052895" cy="110765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/>
          <p:cNvCxnSpPr>
            <a:stCxn id="84" idx="0"/>
          </p:cNvCxnSpPr>
          <p:nvPr/>
        </p:nvCxnSpPr>
        <p:spPr>
          <a:xfrm flipV="1">
            <a:off x="4202363" y="7364816"/>
            <a:ext cx="115817" cy="73101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꺾임 116"/>
          <p:cNvCxnSpPr>
            <a:stCxn id="84" idx="3"/>
            <a:endCxn id="79" idx="2"/>
          </p:cNvCxnSpPr>
          <p:nvPr/>
        </p:nvCxnSpPr>
        <p:spPr>
          <a:xfrm rot="5400000" flipH="1" flipV="1">
            <a:off x="2593119" y="6780453"/>
            <a:ext cx="1592147" cy="36887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536907" y="7338674"/>
            <a:ext cx="1560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모델링 정보 </a:t>
            </a:r>
            <a:r>
              <a:rPr lang="en-US" altLang="ko-KR" sz="1000" dirty="0"/>
              <a:t>+ </a:t>
            </a:r>
            <a:r>
              <a:rPr lang="ko-KR" altLang="en-US" sz="1000" dirty="0"/>
              <a:t>상품 코드</a:t>
            </a:r>
          </a:p>
        </p:txBody>
      </p:sp>
      <p:cxnSp>
        <p:nvCxnSpPr>
          <p:cNvPr id="134" name="직선 화살표 연결선 133"/>
          <p:cNvCxnSpPr/>
          <p:nvPr/>
        </p:nvCxnSpPr>
        <p:spPr>
          <a:xfrm flipV="1">
            <a:off x="4202363" y="7067517"/>
            <a:ext cx="847617" cy="819824"/>
          </a:xfrm>
          <a:prstGeom prst="straightConnector1">
            <a:avLst/>
          </a:prstGeom>
          <a:ln w="25400">
            <a:solidFill>
              <a:schemeClr val="accent4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flipH="1" flipV="1">
            <a:off x="2555247" y="6703513"/>
            <a:ext cx="31271" cy="1026810"/>
          </a:xfrm>
          <a:prstGeom prst="straightConnector1">
            <a:avLst/>
          </a:prstGeom>
          <a:ln w="25400">
            <a:solidFill>
              <a:schemeClr val="accent4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/>
          <p:cNvCxnSpPr/>
          <p:nvPr/>
        </p:nvCxnSpPr>
        <p:spPr>
          <a:xfrm flipH="1" flipV="1">
            <a:off x="1954895" y="6680753"/>
            <a:ext cx="505192" cy="1049570"/>
          </a:xfrm>
          <a:prstGeom prst="straightConnector1">
            <a:avLst/>
          </a:prstGeom>
          <a:ln w="25400">
            <a:solidFill>
              <a:schemeClr val="accent4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endCxn id="79" idx="2"/>
          </p:cNvCxnSpPr>
          <p:nvPr/>
        </p:nvCxnSpPr>
        <p:spPr>
          <a:xfrm flipV="1">
            <a:off x="3558969" y="6168817"/>
            <a:ext cx="14662" cy="1545914"/>
          </a:xfrm>
          <a:prstGeom prst="straightConnector1">
            <a:avLst/>
          </a:prstGeom>
          <a:ln w="25400">
            <a:solidFill>
              <a:schemeClr val="accent4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-55Page-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09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직선 연결선 305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543711" y="753912"/>
            <a:ext cx="1606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0140" y="1305450"/>
            <a:ext cx="376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Cloud SCM </a:t>
            </a:r>
            <a:r>
              <a:rPr lang="ko-KR" altLang="en-US" b="1" dirty="0"/>
              <a:t>비즈니스 프로세스 정의</a:t>
            </a:r>
            <a:endParaRPr lang="en-US" altLang="ko-KR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38328" y="1845284"/>
            <a:ext cx="337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데이터 표준화 프로세스 정의</a:t>
            </a:r>
            <a:r>
              <a:rPr lang="en-US" altLang="ko-KR" b="1" dirty="0"/>
              <a:t>&gt;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360061" y="2411760"/>
            <a:ext cx="1628779" cy="4830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표준화 프로세스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744739" y="3042248"/>
            <a:ext cx="135533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마이닝 도구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652450" y="3023694"/>
            <a:ext cx="1901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/>
              <a:t>생산 근거 분석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수요 예측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유행 예측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생산 중지 근거 도출</a:t>
            </a:r>
          </a:p>
        </p:txBody>
      </p:sp>
      <p:cxnSp>
        <p:nvCxnSpPr>
          <p:cNvPr id="126" name="연결선: 꺾임 125"/>
          <p:cNvCxnSpPr>
            <a:stCxn id="119" idx="1"/>
            <a:endCxn id="122" idx="1"/>
          </p:cNvCxnSpPr>
          <p:nvPr/>
        </p:nvCxnSpPr>
        <p:spPr>
          <a:xfrm rot="10800000" flipH="1" flipV="1">
            <a:off x="360061" y="2653272"/>
            <a:ext cx="384678" cy="630488"/>
          </a:xfrm>
          <a:prstGeom prst="bentConnector3">
            <a:avLst>
              <a:gd name="adj1" fmla="val -594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2251077" y="3042248"/>
            <a:ext cx="1355331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판매 데이터 분석</a:t>
            </a:r>
          </a:p>
        </p:txBody>
      </p:sp>
      <p:cxnSp>
        <p:nvCxnSpPr>
          <p:cNvPr id="132" name="직선 화살표 연결선 131"/>
          <p:cNvCxnSpPr>
            <a:stCxn id="122" idx="3"/>
            <a:endCxn id="127" idx="1"/>
          </p:cNvCxnSpPr>
          <p:nvPr/>
        </p:nvCxnSpPr>
        <p:spPr>
          <a:xfrm>
            <a:off x="2100070" y="3283760"/>
            <a:ext cx="151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1877624" y="3313848"/>
            <a:ext cx="154543" cy="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05468" y="4030683"/>
            <a:ext cx="1846022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하위 </a:t>
            </a:r>
            <a:r>
              <a:rPr lang="ko-KR" altLang="en-US" sz="1000" b="1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기능명</a:t>
            </a:r>
            <a:endParaRPr lang="ko-KR" altLang="en-US" sz="1000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020088" y="4030682"/>
            <a:ext cx="2307666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 정의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698668" y="4039286"/>
            <a:ext cx="1092708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관련 부서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05468" y="4483764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생산 근거 분석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2020087" y="4462723"/>
            <a:ext cx="2345015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생산 단가 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매출 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수요 예측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유행 예측 등의 데이터 값을 비교하는 도구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5698668" y="4492367"/>
            <a:ext cx="109144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152" y="3635547"/>
            <a:ext cx="3102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&lt; </a:t>
            </a:r>
            <a:r>
              <a:rPr lang="ko-KR" altLang="en-US" sz="1600" b="1" dirty="0">
                <a:latin typeface="+mj-ea"/>
                <a:ea typeface="+mj-ea"/>
                <a:cs typeface="함초롬돋움" panose="020B0604000101010101" pitchFamily="50" charset="-127"/>
              </a:rPr>
              <a:t>프로세스 하위 기능 정의서 </a:t>
            </a:r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&gt;</a:t>
            </a:r>
            <a:endParaRPr lang="ko-KR" altLang="en-US" sz="1600" b="1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5693" y="5653671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수요 예측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2010312" y="5632630"/>
            <a:ext cx="2354791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SCM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통하여 </a:t>
            </a:r>
            <a:r>
              <a:rPr lang="ko-KR" altLang="en-US" sz="1000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축척되는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데이터를 통하여 향후 시장의 패션 동향을 예측한다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688893" y="5662274"/>
            <a:ext cx="109144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418676" y="4034864"/>
            <a:ext cx="1193902" cy="3527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채널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4413844" y="4487945"/>
            <a:ext cx="1198734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생산 업체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4404069" y="5657852"/>
            <a:ext cx="1198734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데이터요청 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103721" y="6253780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유행 예측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1998021" y="6232739"/>
            <a:ext cx="2385728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SCM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통하여 </a:t>
            </a:r>
            <a:r>
              <a:rPr lang="ko-KR" altLang="en-US" sz="1000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축척되는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데이터를 통하여 향후 시장의 패션 동향을 예측한다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96921" y="6262383"/>
            <a:ext cx="109144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95693" y="5047309"/>
            <a:ext cx="1846022" cy="48302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생산 중지 근거 도출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10312" y="5026268"/>
            <a:ext cx="2345015" cy="5040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생산 대비 판매율 </a:t>
            </a:r>
            <a:r>
              <a:rPr lang="en-US" altLang="ko-KR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 </a:t>
            </a: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수요 예측을 통하여 현재 생산되는 상품에 대한 피드백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5688893" y="5055912"/>
            <a:ext cx="1091440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사업 영역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412097" y="6257961"/>
            <a:ext cx="1198734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데이터요청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4404069" y="5051490"/>
            <a:ext cx="1198734" cy="4830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생산 업체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92190" y="6871184"/>
            <a:ext cx="63845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&lt; SCM </a:t>
            </a:r>
            <a:r>
              <a:rPr lang="ko-KR" altLang="en-US" sz="1600" b="1" dirty="0">
                <a:latin typeface="+mj-ea"/>
                <a:ea typeface="+mj-ea"/>
                <a:cs typeface="함초롬돋움" panose="020B0604000101010101" pitchFamily="50" charset="-127"/>
              </a:rPr>
              <a:t>데이터 마이닝</a:t>
            </a:r>
            <a:r>
              <a:rPr lang="en-US" altLang="ko-KR" sz="1600" b="1" dirty="0">
                <a:latin typeface="+mj-ea"/>
                <a:ea typeface="+mj-ea"/>
                <a:cs typeface="함초롬돋움" panose="020B0604000101010101" pitchFamily="50" charset="-127"/>
              </a:rPr>
              <a:t>&gt;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+mj-ea"/>
                <a:ea typeface="+mj-ea"/>
                <a:cs typeface="함초롬돋움" panose="020B0604000101010101" pitchFamily="50" charset="-127"/>
              </a:rPr>
              <a:t>공급 사슬망에서 유통되는 의류 데이터의 판매량과 모델링 데이터를 통하여 데이터 마이닝을 위한 데이터셋을 확보하는데 주력</a:t>
            </a:r>
            <a:r>
              <a:rPr lang="en-US" altLang="ko-KR" sz="1400" dirty="0">
                <a:latin typeface="+mj-ea"/>
                <a:ea typeface="+mj-ea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err="1">
                <a:latin typeface="+mj-ea"/>
                <a:ea typeface="+mj-ea"/>
                <a:cs typeface="함초롬돋움" panose="020B0604000101010101" pitchFamily="50" charset="-127"/>
              </a:rPr>
              <a:t>패스트</a:t>
            </a:r>
            <a:r>
              <a:rPr lang="ko-KR" altLang="en-US" sz="1400" dirty="0">
                <a:latin typeface="+mj-ea"/>
                <a:ea typeface="+mj-ea"/>
                <a:cs typeface="함초롬돋움" panose="020B0604000101010101" pitchFamily="50" charset="-127"/>
              </a:rPr>
              <a:t> 패션의 주요 성공 요소인 반응형 프로세스를 도입하기 위하여 생산</a:t>
            </a:r>
            <a:r>
              <a:rPr lang="en-US" altLang="ko-KR" sz="1400" dirty="0">
                <a:latin typeface="+mj-ea"/>
                <a:ea typeface="+mj-ea"/>
                <a:cs typeface="함초롬돋움" panose="020B0604000101010101" pitchFamily="50" charset="-127"/>
              </a:rPr>
              <a:t>/</a:t>
            </a:r>
            <a:r>
              <a:rPr lang="ko-KR" altLang="en-US" sz="1400" dirty="0">
                <a:latin typeface="+mj-ea"/>
                <a:ea typeface="+mj-ea"/>
                <a:cs typeface="함초롬돋움" panose="020B0604000101010101" pitchFamily="50" charset="-127"/>
              </a:rPr>
              <a:t>중지 근거를 데이터 기반으로 도출해낸다</a:t>
            </a:r>
            <a:r>
              <a:rPr lang="en-US" altLang="ko-KR" sz="1400" dirty="0">
                <a:latin typeface="+mj-ea"/>
                <a:ea typeface="+mj-ea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+mj-ea"/>
                <a:ea typeface="+mj-ea"/>
                <a:cs typeface="함초롬돋움" panose="020B0604000101010101" pitchFamily="50" charset="-127"/>
              </a:rPr>
              <a:t>추후 </a:t>
            </a:r>
            <a:r>
              <a:rPr lang="en-US" altLang="ko-KR" sz="1400" dirty="0">
                <a:latin typeface="+mj-ea"/>
                <a:ea typeface="+mj-ea"/>
                <a:cs typeface="함초롬돋움" panose="020B0604000101010101" pitchFamily="50" charset="-127"/>
              </a:rPr>
              <a:t>SCM </a:t>
            </a:r>
            <a:r>
              <a:rPr lang="ko-KR" altLang="en-US" sz="1400" dirty="0">
                <a:latin typeface="+mj-ea"/>
                <a:ea typeface="+mj-ea"/>
                <a:cs typeface="함초롬돋움" panose="020B0604000101010101" pitchFamily="50" charset="-127"/>
              </a:rPr>
              <a:t>시스템에서 사용할 수 있는 데이터 마이닝 도구를 확장을 목표로 한다</a:t>
            </a:r>
            <a:r>
              <a:rPr lang="en-US" altLang="ko-KR" sz="1400" dirty="0">
                <a:latin typeface="+mj-ea"/>
                <a:ea typeface="+mj-ea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-56Page-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5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51" y="1485693"/>
            <a:ext cx="320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구성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4543711" y="753912"/>
            <a:ext cx="1544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4869160" y="1155182"/>
            <a:ext cx="1430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A.3 TO-BE </a:t>
            </a:r>
            <a:r>
              <a:rPr lang="ko-KR" altLang="en-US" sz="1400" b="1" dirty="0"/>
              <a:t>분석</a:t>
            </a:r>
            <a:endParaRPr lang="en-US" altLang="ko-KR" sz="1400" b="1" dirty="0"/>
          </a:p>
          <a:p>
            <a:endParaRPr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-11444" y="1928619"/>
            <a:ext cx="246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용량산정 절차 및 내용 </a:t>
            </a:r>
          </a:p>
        </p:txBody>
      </p:sp>
      <p:graphicFrame>
        <p:nvGraphicFramePr>
          <p:cNvPr id="6" name="다이어그램 5"/>
          <p:cNvGraphicFramePr/>
          <p:nvPr>
            <p:extLst/>
          </p:nvPr>
        </p:nvGraphicFramePr>
        <p:xfrm>
          <a:off x="1959" y="1043608"/>
          <a:ext cx="6336182" cy="3124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6632" y="2936830"/>
            <a:ext cx="20731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</a:t>
            </a:r>
            <a:r>
              <a:rPr lang="ko-KR" altLang="en-US" sz="1400" dirty="0"/>
              <a:t>시스템 형태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대상 업무의 분석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부하포인 도출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목표</a:t>
            </a:r>
            <a:r>
              <a:rPr lang="en-US" altLang="ko-KR" sz="1400" dirty="0"/>
              <a:t>Response</a:t>
            </a:r>
            <a:r>
              <a:rPr lang="ko-KR" altLang="en-US" sz="1400" dirty="0"/>
              <a:t>설정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기준이 되는 공인 성능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치의 선정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89800" y="2877446"/>
            <a:ext cx="19592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sz="1400" dirty="0"/>
              <a:t>규모산정 전제조건의 설정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규모산정 유형 결정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업무 운영 형태 검토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보정계수의 산정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규모산정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3916" y="2975085"/>
            <a:ext cx="189387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</a:t>
            </a:r>
            <a:r>
              <a:rPr lang="ko-KR" altLang="en-US" sz="1400" dirty="0"/>
              <a:t>전제조건의 확인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안정성 보장방안 검토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가격대 </a:t>
            </a:r>
            <a:r>
              <a:rPr lang="ko-KR" altLang="en-US" sz="1400" dirty="0" err="1"/>
              <a:t>성능비</a:t>
            </a:r>
            <a:r>
              <a:rPr lang="ko-KR" altLang="en-US" sz="1400" dirty="0"/>
              <a:t> 검토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 err="1"/>
              <a:t>확장성</a:t>
            </a:r>
            <a:r>
              <a:rPr lang="ko-KR" altLang="en-US" sz="1400" dirty="0"/>
              <a:t> 검토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동종 업계 또는 유사업무와의 비교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시스템 자원 재조정</a:t>
            </a:r>
            <a:endParaRPr lang="en-US" altLang="ko-KR" sz="1400" dirty="0"/>
          </a:p>
          <a:p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-22487" y="4404416"/>
            <a:ext cx="4234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en-US" altLang="ko-KR" sz="1400" spc="45" dirty="0">
                <a:latin typeface="BatangChe"/>
                <a:cs typeface="BatangChe"/>
              </a:rPr>
              <a:t>WEB/WAS</a:t>
            </a:r>
            <a:r>
              <a:rPr lang="ko-KR" altLang="en-US" sz="1400" spc="-300" dirty="0">
                <a:latin typeface="BatangChe"/>
                <a:cs typeface="BatangChe"/>
              </a:rPr>
              <a:t> </a:t>
            </a:r>
            <a:r>
              <a:rPr lang="ko-KR" altLang="en-US" sz="1400" spc="120" dirty="0">
                <a:latin typeface="BatangChe"/>
                <a:cs typeface="BatangChe"/>
              </a:rPr>
              <a:t>를</a:t>
            </a:r>
            <a:r>
              <a:rPr lang="ko-KR" altLang="en-US" sz="1400" spc="-114" dirty="0">
                <a:latin typeface="BatangChe"/>
                <a:cs typeface="BatangChe"/>
              </a:rPr>
              <a:t> </a:t>
            </a:r>
            <a:r>
              <a:rPr lang="ko-KR" altLang="en-US" sz="1400" spc="105" dirty="0">
                <a:latin typeface="BatangChe"/>
                <a:cs typeface="BatangChe"/>
              </a:rPr>
              <a:t>위한</a:t>
            </a:r>
            <a:r>
              <a:rPr lang="ko-KR" altLang="en-US" sz="1400" spc="-130" dirty="0">
                <a:latin typeface="BatangChe"/>
                <a:cs typeface="BatangChe"/>
              </a:rPr>
              <a:t> </a:t>
            </a:r>
            <a:r>
              <a:rPr lang="ko-KR" altLang="en-US" sz="1400" spc="100" dirty="0">
                <a:latin typeface="BatangChe"/>
                <a:cs typeface="BatangChe"/>
              </a:rPr>
              <a:t>기초자료</a:t>
            </a:r>
            <a:endParaRPr lang="ko-KR" altLang="en-US" sz="1400" dirty="0">
              <a:latin typeface="BatangChe"/>
              <a:cs typeface="BatangChe"/>
            </a:endParaRPr>
          </a:p>
        </p:txBody>
      </p:sp>
      <p:graphicFrame>
        <p:nvGraphicFramePr>
          <p:cNvPr id="18" name="object 3"/>
          <p:cNvGraphicFramePr>
            <a:graphicFrameLocks noGrp="1"/>
          </p:cNvGraphicFramePr>
          <p:nvPr>
            <p:extLst/>
          </p:nvPr>
        </p:nvGraphicFramePr>
        <p:xfrm>
          <a:off x="18850" y="4794790"/>
          <a:ext cx="6319290" cy="43492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0021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210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7116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항목</a:t>
                      </a: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설명</a:t>
                      </a: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조사결과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168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시스템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용도</a:t>
                      </a:r>
                      <a:r>
                        <a:rPr sz="1100" spc="-15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및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1) 웹페이지만</a:t>
                      </a:r>
                      <a:r>
                        <a:rPr sz="1100" spc="-2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제공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325755" algn="l"/>
                          <a:tab pos="1159510" algn="l"/>
                          <a:tab pos="1713230" algn="l"/>
                        </a:tabLst>
                      </a:pPr>
                      <a:r>
                        <a:rPr sz="1100" spc="-60" dirty="0">
                          <a:latin typeface="BatangChe"/>
                          <a:cs typeface="BatangChe"/>
                        </a:rPr>
                        <a:t>3)	트랜잭션이	</a:t>
                      </a:r>
                      <a:r>
                        <a:rPr sz="1100" spc="-65" dirty="0">
                          <a:latin typeface="BatangChe"/>
                          <a:cs typeface="BatangChe"/>
                        </a:rPr>
                        <a:t>빈번한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웹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11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서비스형태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2) 트랜잭션이</a:t>
                      </a:r>
                      <a:r>
                        <a:rPr sz="1100" spc="-26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빈번하지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서비스 (DB</a:t>
                      </a:r>
                      <a:r>
                        <a:rPr sz="1100" spc="-2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연계)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1168">
                <a:tc>
                  <a:txBody>
                    <a:bodyPr/>
                    <a:lstStyle/>
                    <a:p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않은 웹서비스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(DB</a:t>
                      </a:r>
                      <a:r>
                        <a:rPr sz="1100" spc="-30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연계)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1168">
                <a:tc>
                  <a:txBody>
                    <a:bodyPr/>
                    <a:lstStyle/>
                    <a:p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3) 트랜잭션이</a:t>
                      </a:r>
                      <a:r>
                        <a:rPr sz="1100" spc="-2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빈번한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1168">
                <a:tc>
                  <a:txBody>
                    <a:bodyPr/>
                    <a:lstStyle/>
                    <a:p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웹서비스(DB</a:t>
                      </a:r>
                      <a:r>
                        <a:rPr sz="1100" spc="-36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연계)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239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시스템의</a:t>
                      </a:r>
                      <a:r>
                        <a:rPr sz="1100" spc="-1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구성형태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1) Single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tire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2)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2-tire</a:t>
                      </a:r>
                      <a:r>
                        <a:rPr sz="1100" spc="-3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3)</a:t>
                      </a:r>
                      <a:endParaRPr sz="1100">
                        <a:latin typeface="BatangChe"/>
                        <a:cs typeface="BatangChe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3-tire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spc="-35" dirty="0">
                          <a:latin typeface="BatangChe"/>
                          <a:cs typeface="BatangChe"/>
                        </a:rPr>
                        <a:t>3)</a:t>
                      </a:r>
                      <a:r>
                        <a:rPr sz="1100" spc="-4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35" dirty="0">
                          <a:latin typeface="BatangChe"/>
                          <a:cs typeface="BatangChe"/>
                        </a:rPr>
                        <a:t>3-tire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71168">
                <a:tc rowSpan="4">
                  <a:txBody>
                    <a:bodyPr/>
                    <a:lstStyle/>
                    <a:p>
                      <a:pPr marL="49339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100" spc="-5" dirty="0">
                          <a:latin typeface="BatangChe"/>
                          <a:cs typeface="BatangChe"/>
                        </a:rPr>
                        <a:t>접속자수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100" spc="25" dirty="0">
                          <a:latin typeface="BatangChe"/>
                          <a:cs typeface="BatangChe"/>
                        </a:rPr>
                        <a:t>-</a:t>
                      </a:r>
                      <a:r>
                        <a:rPr sz="1100" spc="-35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40" dirty="0">
                          <a:latin typeface="BatangChe"/>
                          <a:cs typeface="BatangChe"/>
                        </a:rPr>
                        <a:t>평균접속자수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○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1,000</a:t>
                      </a:r>
                      <a:r>
                        <a:rPr sz="1100" spc="-2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명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7116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(24</a:t>
                      </a:r>
                      <a:r>
                        <a:rPr sz="1100" spc="-31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시간</a:t>
                      </a:r>
                      <a:r>
                        <a:rPr sz="1100" spc="-21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기준)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50" dirty="0">
                          <a:latin typeface="BatangChe"/>
                          <a:cs typeface="BatangChe"/>
                        </a:rPr>
                        <a:t>○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500</a:t>
                      </a:r>
                      <a:r>
                        <a:rPr sz="1100" spc="-40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명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7116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-</a:t>
                      </a:r>
                      <a:r>
                        <a:rPr sz="1100" spc="-1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10" dirty="0">
                          <a:latin typeface="BatangChe"/>
                          <a:cs typeface="BatangChe"/>
                        </a:rPr>
                        <a:t>최고접속자수(1</a:t>
                      </a:r>
                      <a:r>
                        <a:rPr sz="1100" spc="-31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10" dirty="0">
                          <a:latin typeface="BatangChe"/>
                          <a:cs typeface="BatangChe"/>
                        </a:rPr>
                        <a:t>시간)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7116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spc="25" dirty="0">
                          <a:latin typeface="BatangChe"/>
                          <a:cs typeface="BatangChe"/>
                        </a:rPr>
                        <a:t>-</a:t>
                      </a:r>
                      <a:r>
                        <a:rPr sz="1100" spc="-1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40" dirty="0">
                          <a:latin typeface="BatangChe"/>
                          <a:cs typeface="BatangChe"/>
                        </a:rPr>
                        <a:t>년간</a:t>
                      </a:r>
                      <a:r>
                        <a:rPr sz="1100" spc="-1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접속자</a:t>
                      </a:r>
                      <a:r>
                        <a:rPr sz="1100" spc="-16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45" dirty="0">
                          <a:latin typeface="BatangChe"/>
                          <a:cs typeface="BatangChe"/>
                        </a:rPr>
                        <a:t>증가율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71168">
                <a:tc row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spc="-5" dirty="0">
                          <a:latin typeface="BatangChe"/>
                          <a:cs typeface="BatangChe"/>
                        </a:rPr>
                        <a:t>사용율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spc="25" dirty="0">
                          <a:latin typeface="BatangChe"/>
                          <a:cs typeface="BatangChe"/>
                        </a:rPr>
                        <a:t>-</a:t>
                      </a:r>
                      <a:r>
                        <a:rPr sz="1100" spc="-35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40" dirty="0">
                          <a:latin typeface="BatangChe"/>
                          <a:cs typeface="BatangChe"/>
                        </a:rPr>
                        <a:t>동시사용자수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○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동시사용자 </a:t>
                      </a:r>
                      <a:r>
                        <a:rPr sz="1100" spc="-10" dirty="0">
                          <a:latin typeface="BatangChe"/>
                          <a:cs typeface="BatangChe"/>
                        </a:rPr>
                        <a:t>250</a:t>
                      </a:r>
                      <a:r>
                        <a:rPr sz="1100" spc="-2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명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7116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spc="25" dirty="0">
                          <a:latin typeface="BatangChe"/>
                          <a:cs typeface="BatangChe"/>
                        </a:rPr>
                        <a:t>-</a:t>
                      </a:r>
                      <a:r>
                        <a:rPr sz="1100" spc="-14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40" dirty="0">
                          <a:latin typeface="BatangChe"/>
                          <a:cs typeface="BatangChe"/>
                        </a:rPr>
                        <a:t>사용자당</a:t>
                      </a:r>
                      <a:r>
                        <a:rPr sz="1100" spc="-1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0" dirty="0">
                          <a:latin typeface="BatangChe"/>
                          <a:cs typeface="BatangChe"/>
                        </a:rPr>
                        <a:t>Operation</a:t>
                      </a:r>
                      <a:r>
                        <a:rPr sz="1100" spc="-1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수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○ 3</a:t>
                      </a:r>
                      <a:r>
                        <a:rPr sz="1100" spc="-4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건/분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7116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spc="25" dirty="0">
                          <a:latin typeface="BatangChe"/>
                          <a:cs typeface="BatangChe"/>
                        </a:rPr>
                        <a:t>-</a:t>
                      </a:r>
                      <a:r>
                        <a:rPr sz="1100" spc="-35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40" dirty="0">
                          <a:latin typeface="BatangChe"/>
                          <a:cs typeface="BatangChe"/>
                        </a:rPr>
                        <a:t>이미지파일과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7116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사운드파일의</a:t>
                      </a:r>
                      <a:r>
                        <a:rPr sz="1100" spc="-1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크기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7116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spc="25" dirty="0">
                          <a:latin typeface="BatangChe"/>
                          <a:cs typeface="BatangChe"/>
                        </a:rPr>
                        <a:t>-</a:t>
                      </a:r>
                      <a:r>
                        <a:rPr sz="1100" spc="-1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웹</a:t>
                      </a:r>
                      <a:r>
                        <a:rPr sz="1100" spc="-1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페이지</a:t>
                      </a:r>
                      <a:r>
                        <a:rPr sz="1100" spc="-1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35" dirty="0">
                          <a:latin typeface="BatangChe"/>
                          <a:cs typeface="BatangChe"/>
                        </a:rPr>
                        <a:t>크기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67970" indent="-208915">
                        <a:lnSpc>
                          <a:spcPct val="100000"/>
                        </a:lnSpc>
                        <a:spcBef>
                          <a:spcPts val="90"/>
                        </a:spcBef>
                        <a:buChar char="○"/>
                        <a:tabLst>
                          <a:tab pos="268605" algn="l"/>
                        </a:tabLst>
                      </a:pPr>
                      <a:r>
                        <a:rPr sz="1100" spc="110" dirty="0">
                          <a:latin typeface="BatangChe"/>
                          <a:cs typeface="BatangChe"/>
                        </a:rPr>
                        <a:t>5K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7116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spc="25" dirty="0">
                          <a:latin typeface="BatangChe"/>
                          <a:cs typeface="BatangChe"/>
                        </a:rPr>
                        <a:t>- </a:t>
                      </a:r>
                      <a:r>
                        <a:rPr sz="1100" spc="40" dirty="0">
                          <a:latin typeface="BatangChe"/>
                          <a:cs typeface="BatangChe"/>
                        </a:rPr>
                        <a:t>허용</a:t>
                      </a:r>
                      <a:r>
                        <a:rPr sz="1100" spc="-3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35" dirty="0">
                          <a:latin typeface="BatangChe"/>
                          <a:cs typeface="BatangChe"/>
                        </a:rPr>
                        <a:t>응답시간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spc="145" dirty="0">
                          <a:latin typeface="BatangChe"/>
                          <a:cs typeface="BatangChe"/>
                        </a:rPr>
                        <a:t>○</a:t>
                      </a:r>
                      <a:r>
                        <a:rPr sz="1100" spc="-1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0" dirty="0">
                          <a:latin typeface="BatangChe"/>
                          <a:cs typeface="BatangChe"/>
                        </a:rPr>
                        <a:t>3</a:t>
                      </a:r>
                      <a:r>
                        <a:rPr sz="1100" spc="-2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45" dirty="0">
                          <a:latin typeface="BatangChe"/>
                          <a:cs typeface="BatangChe"/>
                        </a:rPr>
                        <a:t>초</a:t>
                      </a:r>
                      <a:r>
                        <a:rPr sz="1100" spc="-2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90" dirty="0">
                          <a:latin typeface="BatangChe"/>
                          <a:cs typeface="BatangChe"/>
                        </a:rPr>
                        <a:t>~</a:t>
                      </a:r>
                      <a:r>
                        <a:rPr sz="1100" spc="-30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0" dirty="0">
                          <a:latin typeface="BatangChe"/>
                          <a:cs typeface="BatangChe"/>
                        </a:rPr>
                        <a:t>5</a:t>
                      </a:r>
                      <a:r>
                        <a:rPr sz="1100" spc="-2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45" dirty="0">
                          <a:latin typeface="BatangChe"/>
                          <a:cs typeface="BatangChe"/>
                        </a:rPr>
                        <a:t>초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71168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네트워크</a:t>
                      </a:r>
                      <a:r>
                        <a:rPr sz="1100" spc="-1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속도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네트워크</a:t>
                      </a:r>
                      <a:r>
                        <a:rPr sz="1100" spc="-1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속도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spc="110" dirty="0">
                          <a:latin typeface="BatangChe"/>
                          <a:cs typeface="BatangChe"/>
                        </a:rPr>
                        <a:t>100Mbps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71168">
                <a:tc rowSpan="2"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업무중요도 및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긴급도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spc="-35" dirty="0">
                          <a:latin typeface="BatangChe"/>
                          <a:cs typeface="BatangChe"/>
                        </a:rPr>
                        <a:t>-</a:t>
                      </a:r>
                      <a:r>
                        <a:rPr sz="1100" spc="-1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0" dirty="0">
                          <a:latin typeface="BatangChe"/>
                          <a:cs typeface="BatangChe"/>
                        </a:rPr>
                        <a:t>중요도(상,중,하)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○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중요도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:</a:t>
                      </a:r>
                      <a:r>
                        <a:rPr sz="1100" spc="-33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상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7116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spc="-35" dirty="0">
                          <a:latin typeface="BatangChe"/>
                          <a:cs typeface="BatangChe"/>
                        </a:rPr>
                        <a:t>-</a:t>
                      </a:r>
                      <a:r>
                        <a:rPr sz="1100" spc="-114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5" dirty="0">
                          <a:latin typeface="BatangChe"/>
                          <a:cs typeface="BatangChe"/>
                        </a:rPr>
                        <a:t>긴급도(상,중,하)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○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긴급도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:</a:t>
                      </a:r>
                      <a:r>
                        <a:rPr sz="1100" spc="-33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상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71168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백앤드</a:t>
                      </a:r>
                      <a:r>
                        <a:rPr sz="1100" spc="-1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상호작용의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1)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Read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only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spc="70" dirty="0">
                          <a:latin typeface="BatangChe"/>
                          <a:cs typeface="BatangChe"/>
                        </a:rPr>
                        <a:t>3)</a:t>
                      </a:r>
                      <a:r>
                        <a:rPr sz="1100" spc="-2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5" dirty="0">
                          <a:latin typeface="BatangChe"/>
                          <a:cs typeface="BatangChe"/>
                        </a:rPr>
                        <a:t>OLTP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7116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형태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00" spc="25" dirty="0">
                          <a:latin typeface="BatangChe"/>
                          <a:cs typeface="BatangChe"/>
                        </a:rPr>
                        <a:t>2)</a:t>
                      </a:r>
                      <a:r>
                        <a:rPr sz="1100" spc="-21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Update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373442">
                <a:tc>
                  <a:txBody>
                    <a:bodyPr/>
                    <a:lstStyle/>
                    <a:p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100" spc="70" dirty="0">
                          <a:latin typeface="BatangChe"/>
                          <a:cs typeface="BatangChe"/>
                        </a:rPr>
                        <a:t>3)</a:t>
                      </a:r>
                      <a:r>
                        <a:rPr sz="1100" spc="-2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5" dirty="0">
                          <a:latin typeface="BatangChe"/>
                          <a:cs typeface="BatangChe"/>
                        </a:rPr>
                        <a:t>OLTP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-57Page-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9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51" y="1485693"/>
            <a:ext cx="320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구성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4543711" y="753912"/>
            <a:ext cx="1544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4869160" y="1155182"/>
            <a:ext cx="1430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A.3 TO-BE </a:t>
            </a:r>
            <a:r>
              <a:rPr lang="ko-KR" altLang="en-US" sz="1400" b="1" dirty="0"/>
              <a:t>분석</a:t>
            </a:r>
            <a:endParaRPr lang="en-US" altLang="ko-KR" sz="1400" b="1" dirty="0"/>
          </a:p>
          <a:p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-21599" y="1907704"/>
            <a:ext cx="42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400" spc="20" dirty="0">
                <a:latin typeface="BatangChe"/>
                <a:cs typeface="BatangChe"/>
              </a:rPr>
              <a:t>DB</a:t>
            </a:r>
            <a:r>
              <a:rPr lang="ko-KR" altLang="en-US" sz="1400" spc="-310" dirty="0">
                <a:latin typeface="BatangChe"/>
                <a:cs typeface="BatangChe"/>
              </a:rPr>
              <a:t> </a:t>
            </a:r>
            <a:r>
              <a:rPr lang="ko-KR" altLang="en-US" sz="1400" spc="30" dirty="0">
                <a:latin typeface="BatangChe"/>
                <a:cs typeface="BatangChe"/>
              </a:rPr>
              <a:t>서버를</a:t>
            </a:r>
            <a:r>
              <a:rPr lang="ko-KR" altLang="en-US" sz="1400" spc="-85" dirty="0">
                <a:latin typeface="BatangChe"/>
                <a:cs typeface="BatangChe"/>
              </a:rPr>
              <a:t> </a:t>
            </a:r>
            <a:r>
              <a:rPr lang="ko-KR" altLang="en-US" sz="1400" spc="40" dirty="0">
                <a:latin typeface="BatangChe"/>
                <a:cs typeface="BatangChe"/>
              </a:rPr>
              <a:t>위한</a:t>
            </a:r>
            <a:r>
              <a:rPr lang="ko-KR" altLang="en-US" sz="1400" spc="-70" dirty="0">
                <a:latin typeface="BatangChe"/>
                <a:cs typeface="BatangChe"/>
              </a:rPr>
              <a:t> </a:t>
            </a:r>
            <a:r>
              <a:rPr lang="ko-KR" altLang="en-US" sz="1400" spc="30" dirty="0">
                <a:latin typeface="BatangChe"/>
                <a:cs typeface="BatangChe"/>
              </a:rPr>
              <a:t>기초자료</a:t>
            </a:r>
            <a:r>
              <a:rPr lang="ko-KR" altLang="en-US" sz="1400" spc="-85" dirty="0">
                <a:latin typeface="BatangChe"/>
                <a:cs typeface="BatangChe"/>
              </a:rPr>
              <a:t> </a:t>
            </a:r>
            <a:endParaRPr lang="ko-KR" altLang="en-US" sz="1400" dirty="0">
              <a:latin typeface="BatangChe"/>
              <a:cs typeface="BatangChe"/>
            </a:endParaRPr>
          </a:p>
        </p:txBody>
      </p:sp>
      <p:graphicFrame>
        <p:nvGraphicFramePr>
          <p:cNvPr id="22" name="object 5"/>
          <p:cNvGraphicFramePr>
            <a:graphicFrameLocks noGrp="1"/>
          </p:cNvGraphicFramePr>
          <p:nvPr>
            <p:extLst/>
          </p:nvPr>
        </p:nvGraphicFramePr>
        <p:xfrm>
          <a:off x="57948" y="2220476"/>
          <a:ext cx="6029839" cy="1847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74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30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214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879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35077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spc="-25" dirty="0">
                          <a:latin typeface="BatangChe"/>
                          <a:cs typeface="BatangChe"/>
                        </a:rPr>
                        <a:t>항목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spc="-15" dirty="0">
                          <a:latin typeface="BatangChe"/>
                          <a:cs typeface="BatangChe"/>
                        </a:rPr>
                        <a:t>설명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spc="-20" dirty="0">
                          <a:latin typeface="BatangChe"/>
                          <a:cs typeface="BatangChe"/>
                        </a:rPr>
                        <a:t>조사결과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329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시스템구축형태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9055" marR="54610">
                        <a:lnSpc>
                          <a:spcPts val="1810"/>
                        </a:lnSpc>
                        <a:spcBef>
                          <a:spcPts val="15"/>
                        </a:spcBef>
                        <a:tabLst>
                          <a:tab pos="1493520" algn="l"/>
                          <a:tab pos="1774189" algn="l"/>
                          <a:tab pos="2058670" algn="l"/>
                          <a:tab pos="2720340" algn="l"/>
                        </a:tabLst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1)</a:t>
                      </a:r>
                      <a:r>
                        <a:rPr sz="1100" spc="1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S</a:t>
                      </a:r>
                      <a:r>
                        <a:rPr sz="1100" spc="-10" dirty="0">
                          <a:latin typeface="BatangChe"/>
                          <a:cs typeface="BatangChe"/>
                        </a:rPr>
                        <a:t>i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ng</a:t>
                      </a:r>
                      <a:r>
                        <a:rPr sz="1100" spc="-25" dirty="0">
                          <a:latin typeface="BatangChe"/>
                          <a:cs typeface="BatangChe"/>
                        </a:rPr>
                        <a:t>l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e</a:t>
                      </a:r>
                      <a:r>
                        <a:rPr sz="1100" spc="204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S</a:t>
                      </a:r>
                      <a:r>
                        <a:rPr sz="1100" spc="-15" dirty="0">
                          <a:latin typeface="BatangChe"/>
                          <a:cs typeface="BatangChe"/>
                        </a:rPr>
                        <a:t>y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s</a:t>
                      </a:r>
                      <a:r>
                        <a:rPr sz="1100" spc="-15" dirty="0">
                          <a:latin typeface="BatangChe"/>
                          <a:cs typeface="BatangChe"/>
                        </a:rPr>
                        <a:t>t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em	2)	HA	S</a:t>
                      </a:r>
                      <a:r>
                        <a:rPr sz="1100" spc="-15" dirty="0">
                          <a:latin typeface="BatangChe"/>
                          <a:cs typeface="BatangChe"/>
                        </a:rPr>
                        <a:t>y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s</a:t>
                      </a:r>
                      <a:r>
                        <a:rPr sz="1100" spc="-15" dirty="0">
                          <a:latin typeface="BatangChe"/>
                          <a:cs typeface="BatangChe"/>
                        </a:rPr>
                        <a:t>t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em	3) 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병렬구성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1) Single</a:t>
                      </a:r>
                      <a:r>
                        <a:rPr sz="1100" spc="-2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System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6886">
                <a:tc rowSpan="5"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사용자수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-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전체사용자수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20" dirty="0">
                          <a:latin typeface="BatangChe"/>
                          <a:cs typeface="BatangChe"/>
                        </a:rPr>
                        <a:t>1,000</a:t>
                      </a:r>
                      <a:r>
                        <a:rPr sz="1100" spc="-3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명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631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-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동시사용자의</a:t>
                      </a:r>
                      <a:r>
                        <a:rPr sz="1100" spc="-1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비율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R w="762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100" spc="220" dirty="0">
                          <a:latin typeface="BatangChe"/>
                          <a:cs typeface="BatangChe"/>
                        </a:rPr>
                        <a:t>○</a:t>
                      </a:r>
                      <a:r>
                        <a:rPr sz="1100" spc="-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80" dirty="0">
                          <a:latin typeface="BatangChe"/>
                          <a:cs typeface="BatangChe"/>
                        </a:rPr>
                        <a:t>25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-</a:t>
                      </a: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동시사용자당</a:t>
                      </a:r>
                      <a:r>
                        <a:rPr sz="1100" spc="-204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평균</a:t>
                      </a:r>
                      <a:r>
                        <a:rPr sz="1100" spc="-204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질의수(1</a:t>
                      </a:r>
                      <a:r>
                        <a:rPr sz="1100" spc="-2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일)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R w="762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○</a:t>
                      </a:r>
                      <a:r>
                        <a:rPr sz="1100" spc="-2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3</a:t>
                      </a:r>
                      <a:r>
                        <a:rPr sz="1100" spc="-32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건(분당)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-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50" dirty="0">
                          <a:latin typeface="BatangChe"/>
                          <a:cs typeface="BatangChe"/>
                        </a:rPr>
                        <a:t>가동시간</a:t>
                      </a:r>
                      <a:r>
                        <a:rPr sz="1100" spc="-1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중</a:t>
                      </a:r>
                      <a:r>
                        <a:rPr sz="1100" spc="-1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Peak-time</a:t>
                      </a:r>
                      <a:r>
                        <a:rPr sz="1100" spc="-2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의</a:t>
                      </a:r>
                      <a:r>
                        <a:rPr sz="1100" spc="-1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시간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R w="762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○ 4</a:t>
                      </a:r>
                      <a:r>
                        <a:rPr sz="1100" spc="-34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시간</a:t>
                      </a: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1869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dirty="0">
                          <a:latin typeface="Times New Roman"/>
                          <a:cs typeface="Times New Roman"/>
                        </a:rPr>
                        <a:t>-</a:t>
                      </a: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년간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사용자</a:t>
                      </a:r>
                      <a:r>
                        <a:rPr sz="1100" spc="-15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증가율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R w="7620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220" dirty="0">
                          <a:latin typeface="BatangChe"/>
                          <a:cs typeface="BatangChe"/>
                        </a:rPr>
                        <a:t>○</a:t>
                      </a:r>
                      <a:r>
                        <a:rPr sz="1100" spc="-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80" dirty="0">
                          <a:latin typeface="BatangChe"/>
                          <a:cs typeface="BatangChe"/>
                        </a:rPr>
                        <a:t>30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" name="object 3"/>
          <p:cNvGraphicFramePr>
            <a:graphicFrameLocks noGrp="1"/>
          </p:cNvGraphicFramePr>
          <p:nvPr>
            <p:extLst/>
          </p:nvPr>
        </p:nvGraphicFramePr>
        <p:xfrm>
          <a:off x="57948" y="4290599"/>
          <a:ext cx="6029840" cy="48513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50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799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148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06194">
                <a:tc rowSpan="4"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트랜잭션</a:t>
                      </a:r>
                      <a:r>
                        <a:rPr sz="1100" spc="-1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수</a:t>
                      </a: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년간</a:t>
                      </a:r>
                      <a:r>
                        <a:rPr sz="1100" spc="-1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트랜잭션량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408305" algn="l"/>
                          <a:tab pos="1036319" algn="l"/>
                        </a:tabLst>
                      </a:pPr>
                      <a:r>
                        <a:rPr sz="1100" spc="-70" dirty="0">
                          <a:latin typeface="BatangChe"/>
                          <a:cs typeface="BatangChe"/>
                        </a:rPr>
                        <a:t>○	</a:t>
                      </a:r>
                      <a:r>
                        <a:rPr sz="1100" spc="-65" dirty="0">
                          <a:latin typeface="BatangChe"/>
                          <a:cs typeface="BatangChe"/>
                        </a:rPr>
                        <a:t>사용자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1</a:t>
                      </a:r>
                      <a:r>
                        <a:rPr sz="1100" spc="-3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인당</a:t>
                      </a:r>
                    </a:p>
                  </a:txBody>
                  <a:tcPr marL="0" marR="0" marT="0" marB="0">
                    <a:lnL w="76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289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23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1 일 평균</a:t>
                      </a:r>
                      <a:r>
                        <a:rPr sz="1100" spc="-3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트랜잭션량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75"/>
                        </a:spcBef>
                        <a:tabLst>
                          <a:tab pos="1348740" algn="l"/>
                        </a:tabLst>
                      </a:pPr>
                      <a:r>
                        <a:rPr sz="1100" spc="-65" dirty="0" err="1">
                          <a:latin typeface="BatangChe"/>
                          <a:cs typeface="BatangChe"/>
                        </a:rPr>
                        <a:t>트랜잭션수</a:t>
                      </a:r>
                      <a:r>
                        <a:rPr sz="1100" spc="-65" dirty="0">
                          <a:latin typeface="BatangChe"/>
                          <a:cs typeface="BatangChe"/>
                        </a:rPr>
                        <a:t>	</a:t>
                      </a:r>
                      <a:r>
                        <a:rPr sz="1100" spc="-35" dirty="0">
                          <a:latin typeface="BatangChe"/>
                          <a:cs typeface="BatangChe"/>
                        </a:rPr>
                        <a:t>: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82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Peak-time</a:t>
                      </a:r>
                      <a:r>
                        <a:rPr sz="1100" spc="24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트랜잭션량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3</a:t>
                      </a:r>
                      <a:r>
                        <a:rPr sz="1100" spc="-37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건/(분당)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099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예상 연간 트랜잭션</a:t>
                      </a:r>
                      <a:r>
                        <a:rPr sz="1100" spc="-21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증가율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100" spc="220" dirty="0">
                          <a:latin typeface="BatangChe"/>
                          <a:cs typeface="BatangChe"/>
                        </a:rPr>
                        <a:t>○</a:t>
                      </a:r>
                      <a:r>
                        <a:rPr sz="1100" spc="-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80" dirty="0">
                          <a:latin typeface="BatangChe"/>
                          <a:cs typeface="BatangChe"/>
                        </a:rPr>
                        <a:t>30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6193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온라인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41020" algn="l"/>
                          <a:tab pos="1004569" algn="l"/>
                          <a:tab pos="1466215" algn="l"/>
                          <a:tab pos="1929130" algn="l"/>
                          <a:tab pos="24841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spc="-100" dirty="0">
                          <a:latin typeface="BatangChe"/>
                          <a:cs typeface="BatangChe"/>
                        </a:rPr>
                        <a:t>검색,	갱신,	삽입,	</a:t>
                      </a:r>
                      <a:r>
                        <a:rPr sz="1100" spc="-65" dirty="0">
                          <a:latin typeface="BatangChe"/>
                          <a:cs typeface="BatangChe"/>
                        </a:rPr>
                        <a:t>삭제별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레코드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3842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업무업무량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1020">
                        <a:lnSpc>
                          <a:spcPct val="100000"/>
                        </a:lnSpc>
                        <a:spcBef>
                          <a:spcPts val="175"/>
                        </a:spcBef>
                        <a:tabLst>
                          <a:tab pos="948055" algn="l"/>
                          <a:tab pos="1216025" algn="l"/>
                          <a:tab pos="1623060" algn="l"/>
                          <a:tab pos="2078989" algn="l"/>
                          <a:tab pos="2626360" algn="l"/>
                        </a:tabLst>
                      </a:pPr>
                      <a:r>
                        <a:rPr sz="1100" spc="-65" dirty="0">
                          <a:latin typeface="BatangChe"/>
                          <a:cs typeface="BatangChe"/>
                        </a:rPr>
                        <a:t>크기	</a:t>
                      </a:r>
                      <a:r>
                        <a:rPr sz="1100" spc="-70" dirty="0">
                          <a:latin typeface="BatangChe"/>
                          <a:cs typeface="BatangChe"/>
                        </a:rPr>
                        <a:t>및	</a:t>
                      </a:r>
                      <a:r>
                        <a:rPr sz="1100" spc="-65" dirty="0">
                          <a:latin typeface="BatangChe"/>
                          <a:cs typeface="BatangChe"/>
                        </a:rPr>
                        <a:t>전체	</a:t>
                      </a:r>
                      <a:r>
                        <a:rPr sz="1100" spc="-100" dirty="0">
                          <a:latin typeface="BatangChe"/>
                          <a:cs typeface="BatangChe"/>
                        </a:rPr>
                        <a:t>건수,	</a:t>
                      </a:r>
                      <a:r>
                        <a:rPr sz="1100" spc="-65" dirty="0">
                          <a:latin typeface="BatangChe"/>
                          <a:cs typeface="BatangChe"/>
                        </a:rPr>
                        <a:t>인덱스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합치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0376">
                <a:tc>
                  <a:txBody>
                    <a:bodyPr/>
                    <a:lstStyle/>
                    <a:p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10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건수</a:t>
                      </a:r>
                      <a:r>
                        <a:rPr sz="1100" spc="-1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등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00084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배치업무량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온라인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업무에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대한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배치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업무</a:t>
                      </a:r>
                      <a:r>
                        <a:rPr sz="1100" spc="-21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비중</a:t>
                      </a:r>
                      <a:endParaRPr sz="1100">
                        <a:latin typeface="BatangChe"/>
                        <a:cs typeface="BatangChe"/>
                      </a:endParaRPr>
                    </a:p>
                    <a:p>
                      <a:pPr marL="541020" marR="69850" indent="-229235">
                        <a:lnSpc>
                          <a:spcPct val="127299"/>
                        </a:lnSpc>
                        <a:spcBef>
                          <a:spcPts val="20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대량 배치기준으로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데이터 </a:t>
                      </a:r>
                      <a:r>
                        <a:rPr sz="1100" spc="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건수</a:t>
                      </a:r>
                      <a:r>
                        <a:rPr sz="1100" spc="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및  길이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○</a:t>
                      </a:r>
                      <a:r>
                        <a:rPr sz="1100" spc="-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9</a:t>
                      </a:r>
                      <a:r>
                        <a:rPr sz="1100" spc="-22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35" dirty="0">
                          <a:latin typeface="BatangChe"/>
                          <a:cs typeface="BatangChe"/>
                        </a:rPr>
                        <a:t>:</a:t>
                      </a:r>
                      <a:r>
                        <a:rPr sz="1100" spc="-2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1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6193">
                <a:tc rowSpan="8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데이터베이스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41020" algn="l"/>
                          <a:tab pos="1118870" algn="l"/>
                          <a:tab pos="1934210" algn="l"/>
                          <a:tab pos="249809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spc="-65" dirty="0">
                          <a:latin typeface="BatangChe"/>
                          <a:cs typeface="BatangChe"/>
                        </a:rPr>
                        <a:t>데이터	</a:t>
                      </a:r>
                      <a:r>
                        <a:rPr sz="1100" spc="-100" dirty="0">
                          <a:latin typeface="BatangChe"/>
                          <a:cs typeface="BatangChe"/>
                        </a:rPr>
                        <a:t>크기(초기,	</a:t>
                      </a:r>
                      <a:r>
                        <a:rPr sz="1100" spc="-35" dirty="0">
                          <a:latin typeface="BatangChe"/>
                          <a:cs typeface="BatangChe"/>
                        </a:rPr>
                        <a:t>1</a:t>
                      </a:r>
                      <a:r>
                        <a:rPr sz="1100" spc="-2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60" dirty="0">
                          <a:latin typeface="BatangChe"/>
                          <a:cs typeface="BatangChe"/>
                        </a:rPr>
                        <a:t>년차,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2</a:t>
                      </a:r>
                      <a:r>
                        <a:rPr sz="1100" spc="-3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년차,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100" dirty="0">
                          <a:latin typeface="BatangChe"/>
                          <a:cs typeface="BatangChe"/>
                        </a:rPr>
                        <a:t>○</a:t>
                      </a:r>
                      <a:r>
                        <a:rPr sz="1100" spc="-16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00" dirty="0">
                          <a:latin typeface="BatangChe"/>
                          <a:cs typeface="BatangChe"/>
                        </a:rPr>
                        <a:t>년간</a:t>
                      </a:r>
                      <a:r>
                        <a:rPr sz="1100" spc="-16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00" dirty="0">
                          <a:latin typeface="BatangChe"/>
                          <a:cs typeface="BatangChe"/>
                        </a:rPr>
                        <a:t>증가율</a:t>
                      </a:r>
                      <a:r>
                        <a:rPr sz="1100" spc="-1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110" dirty="0">
                          <a:latin typeface="BatangChe"/>
                          <a:cs typeface="BatangChe"/>
                        </a:rPr>
                        <a:t>30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30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10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3</a:t>
                      </a:r>
                      <a:r>
                        <a:rPr sz="1100" spc="-2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년차</a:t>
                      </a:r>
                      <a:r>
                        <a:rPr sz="1100" spc="-4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및</a:t>
                      </a:r>
                      <a:r>
                        <a:rPr sz="1100" spc="-6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3</a:t>
                      </a:r>
                      <a:r>
                        <a:rPr sz="1100" spc="-2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년차</a:t>
                      </a:r>
                      <a:r>
                        <a:rPr sz="1100" spc="-4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이후데이터</a:t>
                      </a:r>
                      <a:r>
                        <a:rPr sz="1100" spc="-4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증가율)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15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6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데이터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중 </a:t>
                      </a:r>
                      <a:r>
                        <a:rPr sz="1100" spc="-15" dirty="0">
                          <a:latin typeface="BatangChe"/>
                          <a:cs typeface="BatangChe"/>
                        </a:rPr>
                        <a:t>이미지, </a:t>
                      </a:r>
                      <a:r>
                        <a:rPr sz="1100" spc="-10" dirty="0">
                          <a:latin typeface="BatangChe"/>
                          <a:cs typeface="BatangChe"/>
                        </a:rPr>
                        <a:t>사운드, </a:t>
                      </a:r>
                      <a:r>
                        <a:rPr sz="1100" spc="36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텍스트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○</a:t>
                      </a:r>
                      <a:r>
                        <a:rPr sz="1100" spc="-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1:</a:t>
                      </a:r>
                      <a:r>
                        <a:rPr sz="1100" spc="-2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1</a:t>
                      </a:r>
                      <a:r>
                        <a:rPr sz="1100" spc="-2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:</a:t>
                      </a:r>
                      <a:r>
                        <a:rPr sz="1100" spc="-2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8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949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102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파일의</a:t>
                      </a:r>
                      <a:r>
                        <a:rPr sz="1100" spc="-1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비율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015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6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인덱스테이블의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초기 크기 및 </a:t>
                      </a:r>
                      <a:r>
                        <a:rPr sz="1100" spc="4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3 년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spc="220" dirty="0">
                          <a:latin typeface="BatangChe"/>
                          <a:cs typeface="BatangChe"/>
                        </a:rPr>
                        <a:t>○</a:t>
                      </a:r>
                      <a:r>
                        <a:rPr sz="1100" spc="-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80" dirty="0">
                          <a:latin typeface="BatangChe"/>
                          <a:cs typeface="BatangChe"/>
                        </a:rPr>
                        <a:t>60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9510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102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내</a:t>
                      </a:r>
                      <a:r>
                        <a:rPr sz="1100" spc="-1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크기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0164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6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테이블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크기의</a:t>
                      </a:r>
                      <a:r>
                        <a:rPr sz="1100" spc="-17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구성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spc="100" dirty="0">
                          <a:latin typeface="BatangChe"/>
                          <a:cs typeface="BatangChe"/>
                        </a:rPr>
                        <a:t>○ 평균</a:t>
                      </a:r>
                      <a:r>
                        <a:rPr sz="1100" spc="-3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300K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989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254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열의 평균바이트</a:t>
                      </a:r>
                      <a:r>
                        <a:rPr sz="1100" spc="-1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수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 indent="-208915">
                        <a:lnSpc>
                          <a:spcPct val="100000"/>
                        </a:lnSpc>
                        <a:spcBef>
                          <a:spcPts val="195"/>
                        </a:spcBef>
                        <a:buChar char="○"/>
                        <a:tabLst>
                          <a:tab pos="268605" algn="l"/>
                        </a:tabLst>
                      </a:pPr>
                      <a:r>
                        <a:rPr sz="1100" spc="20" dirty="0">
                          <a:latin typeface="BatangChe"/>
                          <a:cs typeface="BatangChe"/>
                        </a:rPr>
                        <a:t>450byte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06194">
                <a:tc rowSpan="3"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데이터</a:t>
                      </a:r>
                      <a:r>
                        <a:rPr sz="1100" spc="-1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백업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데이터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백업서버의</a:t>
                      </a:r>
                      <a:r>
                        <a:rPr sz="1100" spc="-21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운영여부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○</a:t>
                      </a:r>
                      <a:r>
                        <a:rPr sz="1100" spc="-1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 err="1">
                          <a:latin typeface="BatangChe"/>
                          <a:cs typeface="BatangChe"/>
                        </a:rPr>
                        <a:t>운영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0289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23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백업장치의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접속패턴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67970" indent="-208915">
                        <a:lnSpc>
                          <a:spcPct val="100000"/>
                        </a:lnSpc>
                        <a:spcBef>
                          <a:spcPts val="175"/>
                        </a:spcBef>
                        <a:buChar char="○"/>
                        <a:tabLst>
                          <a:tab pos="268605" algn="l"/>
                        </a:tabLst>
                      </a:pPr>
                      <a:r>
                        <a:rPr sz="1100" spc="70" dirty="0">
                          <a:latin typeface="BatangChe"/>
                          <a:cs typeface="BatangChe"/>
                        </a:rPr>
                        <a:t>RAID-5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8967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백업</a:t>
                      </a:r>
                      <a:r>
                        <a:rPr sz="1100" spc="-1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데이터량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100" spc="145" dirty="0">
                          <a:latin typeface="BatangChe"/>
                          <a:cs typeface="BatangChe"/>
                        </a:rPr>
                        <a:t>○</a:t>
                      </a:r>
                      <a:r>
                        <a:rPr sz="1100" spc="-7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5" dirty="0">
                          <a:latin typeface="BatangChe"/>
                          <a:cs typeface="BatangChe"/>
                        </a:rPr>
                        <a:t>20G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03553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운영시간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운영시간(7X24)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70" dirty="0">
                          <a:latin typeface="BatangChe"/>
                          <a:cs typeface="BatangChe"/>
                        </a:rPr>
                        <a:t>7X24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70205" marR="251460" indent="-139065">
                        <a:lnSpc>
                          <a:spcPts val="1810"/>
                        </a:lnSpc>
                        <a:spcBef>
                          <a:spcPts val="15"/>
                        </a:spcBef>
                      </a:pPr>
                      <a:r>
                        <a:rPr sz="1100" spc="10" dirty="0">
                          <a:latin typeface="BatangChe"/>
                          <a:cs typeface="BatangChe"/>
                        </a:rPr>
                        <a:t>네트워크 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속도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네트워크</a:t>
                      </a:r>
                      <a:r>
                        <a:rPr sz="1100" spc="-1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속도</a:t>
                      </a: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100" dirty="0">
                          <a:latin typeface="BatangChe"/>
                          <a:cs typeface="BatangChe"/>
                        </a:rPr>
                        <a:t>100Mbps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-58Page-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97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51" y="1485693"/>
            <a:ext cx="320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구성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4543711" y="753912"/>
            <a:ext cx="1544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4869160" y="1155182"/>
            <a:ext cx="1430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A.3 TO-BE </a:t>
            </a:r>
            <a:r>
              <a:rPr lang="ko-KR" altLang="en-US" sz="1400" b="1" dirty="0"/>
              <a:t>분석</a:t>
            </a:r>
            <a:endParaRPr lang="en-US" altLang="ko-KR" sz="1400" b="1" dirty="0"/>
          </a:p>
          <a:p>
            <a:endParaRPr lang="ko-KR" altLang="en-US" sz="1400" dirty="0"/>
          </a:p>
        </p:txBody>
      </p:sp>
      <p:sp>
        <p:nvSpPr>
          <p:cNvPr id="12" name="object 4"/>
          <p:cNvSpPr txBox="1"/>
          <p:nvPr/>
        </p:nvSpPr>
        <p:spPr>
          <a:xfrm>
            <a:off x="116632" y="2053770"/>
            <a:ext cx="299021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5" dirty="0">
                <a:latin typeface="BatangChe"/>
                <a:cs typeface="BatangChe"/>
              </a:rPr>
              <a:t>OLTP</a:t>
            </a:r>
            <a:r>
              <a:rPr lang="en-US" sz="1400" spc="15" dirty="0">
                <a:latin typeface="BatangChe"/>
                <a:cs typeface="BatangChe"/>
              </a:rPr>
              <a:t> /DB </a:t>
            </a:r>
            <a:r>
              <a:rPr sz="1400" spc="-300" dirty="0">
                <a:latin typeface="BatangChe"/>
                <a:cs typeface="BatangChe"/>
              </a:rPr>
              <a:t> </a:t>
            </a:r>
            <a:r>
              <a:rPr sz="1400" spc="45" dirty="0">
                <a:latin typeface="BatangChe"/>
                <a:cs typeface="BatangChe"/>
              </a:rPr>
              <a:t>를</a:t>
            </a:r>
            <a:r>
              <a:rPr sz="1400" spc="-55" dirty="0">
                <a:latin typeface="BatangChe"/>
                <a:cs typeface="BatangChe"/>
              </a:rPr>
              <a:t> </a:t>
            </a:r>
            <a:r>
              <a:rPr sz="1400" spc="40" dirty="0">
                <a:latin typeface="BatangChe"/>
                <a:cs typeface="BatangChe"/>
              </a:rPr>
              <a:t>위한</a:t>
            </a:r>
            <a:r>
              <a:rPr sz="1400" spc="-50" dirty="0">
                <a:latin typeface="BatangChe"/>
                <a:cs typeface="BatangChe"/>
              </a:rPr>
              <a:t> </a:t>
            </a:r>
            <a:r>
              <a:rPr sz="1400" spc="30" dirty="0" err="1">
                <a:latin typeface="BatangChe"/>
                <a:cs typeface="BatangChe"/>
              </a:rPr>
              <a:t>기초자료</a:t>
            </a:r>
            <a:r>
              <a:rPr sz="1400" spc="-55" dirty="0">
                <a:latin typeface="BatangChe"/>
                <a:cs typeface="BatangChe"/>
              </a:rPr>
              <a:t> </a:t>
            </a:r>
            <a:endParaRPr sz="1400" dirty="0">
              <a:latin typeface="BatangChe"/>
              <a:cs typeface="BatangChe"/>
            </a:endParaRPr>
          </a:p>
        </p:txBody>
      </p:sp>
      <p:graphicFrame>
        <p:nvGraphicFramePr>
          <p:cNvPr id="17" name="object 3"/>
          <p:cNvGraphicFramePr>
            <a:graphicFrameLocks noGrp="1"/>
          </p:cNvGraphicFramePr>
          <p:nvPr>
            <p:extLst/>
          </p:nvPr>
        </p:nvGraphicFramePr>
        <p:xfrm>
          <a:off x="119981" y="2371369"/>
          <a:ext cx="6477371" cy="50548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3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233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346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035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-25" dirty="0">
                          <a:latin typeface="BatangChe"/>
                          <a:cs typeface="BatangChe"/>
                        </a:rPr>
                        <a:t>항목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-15" dirty="0">
                          <a:latin typeface="BatangChe"/>
                          <a:cs typeface="BatangChe"/>
                        </a:rPr>
                        <a:t>설명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-20" dirty="0">
                          <a:latin typeface="BatangChe"/>
                          <a:cs typeface="BatangChe"/>
                        </a:rPr>
                        <a:t>조사결과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6194">
                <a:tc rowSpan="4"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트랜잭션</a:t>
                      </a:r>
                      <a:r>
                        <a:rPr sz="1100" spc="-1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수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년간</a:t>
                      </a:r>
                      <a:r>
                        <a:rPr sz="1100" spc="-1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트랜잭션량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408305" algn="l"/>
                          <a:tab pos="1036319" algn="l"/>
                        </a:tabLst>
                      </a:pPr>
                      <a:r>
                        <a:rPr sz="1100" spc="-70" dirty="0">
                          <a:latin typeface="BatangChe"/>
                          <a:cs typeface="BatangChe"/>
                        </a:rPr>
                        <a:t>○	</a:t>
                      </a:r>
                      <a:r>
                        <a:rPr sz="1100" spc="-65" dirty="0">
                          <a:latin typeface="BatangChe"/>
                          <a:cs typeface="BatangChe"/>
                        </a:rPr>
                        <a:t>사용자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1</a:t>
                      </a:r>
                      <a:r>
                        <a:rPr sz="1100" spc="-3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인당</a:t>
                      </a: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289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23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1 일 평균</a:t>
                      </a:r>
                      <a:r>
                        <a:rPr sz="1100" spc="-3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트랜잭션량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75"/>
                        </a:spcBef>
                        <a:tabLst>
                          <a:tab pos="1348740" algn="l"/>
                        </a:tabLst>
                      </a:pPr>
                      <a:r>
                        <a:rPr sz="1100" spc="-65" dirty="0" err="1">
                          <a:latin typeface="BatangChe"/>
                          <a:cs typeface="BatangChe"/>
                        </a:rPr>
                        <a:t>트랜잭션수</a:t>
                      </a:r>
                      <a:r>
                        <a:rPr sz="1100" spc="-65" dirty="0">
                          <a:latin typeface="BatangChe"/>
                          <a:cs typeface="BatangChe"/>
                        </a:rPr>
                        <a:t>	</a:t>
                      </a:r>
                      <a:r>
                        <a:rPr sz="1100" spc="-35" dirty="0">
                          <a:latin typeface="BatangChe"/>
                          <a:cs typeface="BatangChe"/>
                        </a:rPr>
                        <a:t>: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82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Peak-time</a:t>
                      </a:r>
                      <a:r>
                        <a:rPr sz="1100" spc="24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트랜잭션량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3</a:t>
                      </a:r>
                      <a:r>
                        <a:rPr sz="1100" spc="-37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건/(분당)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099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예상 연간 트랜잭션</a:t>
                      </a:r>
                      <a:r>
                        <a:rPr sz="1100" spc="-21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증가율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100" spc="220" dirty="0">
                          <a:latin typeface="BatangChe"/>
                          <a:cs typeface="BatangChe"/>
                        </a:rPr>
                        <a:t>○</a:t>
                      </a:r>
                      <a:r>
                        <a:rPr sz="1100" spc="-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80" dirty="0">
                          <a:latin typeface="BatangChe"/>
                          <a:cs typeface="BatangChe"/>
                        </a:rPr>
                        <a:t>30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6193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온라인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41020" algn="l"/>
                          <a:tab pos="1004569" algn="l"/>
                          <a:tab pos="1466215" algn="l"/>
                          <a:tab pos="1929130" algn="l"/>
                          <a:tab pos="24841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spc="-100" dirty="0">
                          <a:latin typeface="BatangChe"/>
                          <a:cs typeface="BatangChe"/>
                        </a:rPr>
                        <a:t>검색,	갱신,	삽입,	</a:t>
                      </a:r>
                      <a:r>
                        <a:rPr sz="1100" spc="-65" dirty="0">
                          <a:latin typeface="BatangChe"/>
                          <a:cs typeface="BatangChe"/>
                        </a:rPr>
                        <a:t>삭제별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레코드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3842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업무업무량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1020">
                        <a:lnSpc>
                          <a:spcPct val="100000"/>
                        </a:lnSpc>
                        <a:spcBef>
                          <a:spcPts val="175"/>
                        </a:spcBef>
                        <a:tabLst>
                          <a:tab pos="948055" algn="l"/>
                          <a:tab pos="1216025" algn="l"/>
                          <a:tab pos="1623060" algn="l"/>
                          <a:tab pos="2078989" algn="l"/>
                          <a:tab pos="2626360" algn="l"/>
                        </a:tabLst>
                      </a:pPr>
                      <a:r>
                        <a:rPr sz="1100" spc="-65" dirty="0">
                          <a:latin typeface="BatangChe"/>
                          <a:cs typeface="BatangChe"/>
                        </a:rPr>
                        <a:t>크기	</a:t>
                      </a:r>
                      <a:r>
                        <a:rPr sz="1100" spc="-70" dirty="0">
                          <a:latin typeface="BatangChe"/>
                          <a:cs typeface="BatangChe"/>
                        </a:rPr>
                        <a:t>및	</a:t>
                      </a:r>
                      <a:r>
                        <a:rPr sz="1100" spc="-65" dirty="0">
                          <a:latin typeface="BatangChe"/>
                          <a:cs typeface="BatangChe"/>
                        </a:rPr>
                        <a:t>전체	</a:t>
                      </a:r>
                      <a:r>
                        <a:rPr sz="1100" spc="-100" dirty="0">
                          <a:latin typeface="BatangChe"/>
                          <a:cs typeface="BatangChe"/>
                        </a:rPr>
                        <a:t>건수,	</a:t>
                      </a:r>
                      <a:r>
                        <a:rPr sz="1100" spc="-65" dirty="0">
                          <a:latin typeface="BatangChe"/>
                          <a:cs typeface="BatangChe"/>
                        </a:rPr>
                        <a:t>인덱스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합치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0376">
                <a:tc>
                  <a:txBody>
                    <a:bodyPr/>
                    <a:lstStyle/>
                    <a:p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10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건수</a:t>
                      </a:r>
                      <a:r>
                        <a:rPr sz="1100" spc="-1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등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00084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배치업무량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온라인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업무에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대한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배치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업무</a:t>
                      </a:r>
                      <a:r>
                        <a:rPr sz="1100" spc="-21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비중</a:t>
                      </a:r>
                      <a:endParaRPr sz="1100">
                        <a:latin typeface="BatangChe"/>
                        <a:cs typeface="BatangChe"/>
                      </a:endParaRPr>
                    </a:p>
                    <a:p>
                      <a:pPr marL="541020" marR="69850" indent="-229235">
                        <a:lnSpc>
                          <a:spcPct val="127299"/>
                        </a:lnSpc>
                        <a:spcBef>
                          <a:spcPts val="20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대량 배치기준으로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데이터 </a:t>
                      </a:r>
                      <a:r>
                        <a:rPr sz="1100" spc="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건수</a:t>
                      </a:r>
                      <a:r>
                        <a:rPr sz="1100" spc="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및  길이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○</a:t>
                      </a:r>
                      <a:r>
                        <a:rPr sz="1100" spc="-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9</a:t>
                      </a:r>
                      <a:r>
                        <a:rPr sz="1100" spc="-22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35" dirty="0">
                          <a:latin typeface="BatangChe"/>
                          <a:cs typeface="BatangChe"/>
                        </a:rPr>
                        <a:t>:</a:t>
                      </a:r>
                      <a:r>
                        <a:rPr sz="1100" spc="-2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1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6193">
                <a:tc rowSpan="8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데이터베이스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41020" algn="l"/>
                          <a:tab pos="1118870" algn="l"/>
                          <a:tab pos="1934210" algn="l"/>
                          <a:tab pos="249809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spc="-65" dirty="0">
                          <a:latin typeface="BatangChe"/>
                          <a:cs typeface="BatangChe"/>
                        </a:rPr>
                        <a:t>데이터	</a:t>
                      </a:r>
                      <a:r>
                        <a:rPr sz="1100" spc="-100" dirty="0">
                          <a:latin typeface="BatangChe"/>
                          <a:cs typeface="BatangChe"/>
                        </a:rPr>
                        <a:t>크기(초기,	</a:t>
                      </a:r>
                      <a:r>
                        <a:rPr sz="1100" spc="-35" dirty="0">
                          <a:latin typeface="BatangChe"/>
                          <a:cs typeface="BatangChe"/>
                        </a:rPr>
                        <a:t>1</a:t>
                      </a:r>
                      <a:r>
                        <a:rPr sz="1100" spc="-2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60" dirty="0">
                          <a:latin typeface="BatangChe"/>
                          <a:cs typeface="BatangChe"/>
                        </a:rPr>
                        <a:t>년차,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2</a:t>
                      </a:r>
                      <a:r>
                        <a:rPr sz="1100" spc="-3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년차,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100" dirty="0">
                          <a:latin typeface="BatangChe"/>
                          <a:cs typeface="BatangChe"/>
                        </a:rPr>
                        <a:t>○</a:t>
                      </a:r>
                      <a:r>
                        <a:rPr sz="1100" spc="-16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00" dirty="0">
                          <a:latin typeface="BatangChe"/>
                          <a:cs typeface="BatangChe"/>
                        </a:rPr>
                        <a:t>년간</a:t>
                      </a:r>
                      <a:r>
                        <a:rPr sz="1100" spc="-16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00" dirty="0">
                          <a:latin typeface="BatangChe"/>
                          <a:cs typeface="BatangChe"/>
                        </a:rPr>
                        <a:t>증가율</a:t>
                      </a:r>
                      <a:r>
                        <a:rPr sz="1100" spc="-1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110" dirty="0">
                          <a:latin typeface="BatangChe"/>
                          <a:cs typeface="BatangChe"/>
                        </a:rPr>
                        <a:t>30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930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10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3</a:t>
                      </a:r>
                      <a:r>
                        <a:rPr sz="1100" spc="-2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년차</a:t>
                      </a:r>
                      <a:r>
                        <a:rPr sz="1100" spc="-4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및</a:t>
                      </a:r>
                      <a:r>
                        <a:rPr sz="1100" spc="-6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3</a:t>
                      </a:r>
                      <a:r>
                        <a:rPr sz="1100" spc="-2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년차</a:t>
                      </a:r>
                      <a:r>
                        <a:rPr sz="1100" spc="-4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이후데이터</a:t>
                      </a:r>
                      <a:r>
                        <a:rPr sz="1100" spc="-4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증가율)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015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6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데이터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중 </a:t>
                      </a:r>
                      <a:r>
                        <a:rPr sz="1100" spc="-15" dirty="0">
                          <a:latin typeface="BatangChe"/>
                          <a:cs typeface="BatangChe"/>
                        </a:rPr>
                        <a:t>이미지, </a:t>
                      </a:r>
                      <a:r>
                        <a:rPr sz="1100" spc="-10" dirty="0">
                          <a:latin typeface="BatangChe"/>
                          <a:cs typeface="BatangChe"/>
                        </a:rPr>
                        <a:t>사운드, </a:t>
                      </a:r>
                      <a:r>
                        <a:rPr sz="1100" spc="36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텍스트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○</a:t>
                      </a:r>
                      <a:r>
                        <a:rPr sz="1100" spc="-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1:</a:t>
                      </a:r>
                      <a:r>
                        <a:rPr sz="1100" spc="-2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1</a:t>
                      </a:r>
                      <a:r>
                        <a:rPr sz="1100" spc="-2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:</a:t>
                      </a:r>
                      <a:r>
                        <a:rPr sz="1100" spc="-2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8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949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102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파일의</a:t>
                      </a:r>
                      <a:r>
                        <a:rPr sz="1100" spc="-1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비율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015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6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인덱스테이블의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초기 크기 및 </a:t>
                      </a:r>
                      <a:r>
                        <a:rPr sz="1100" spc="4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3 년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spc="220" dirty="0">
                          <a:latin typeface="BatangChe"/>
                          <a:cs typeface="BatangChe"/>
                        </a:rPr>
                        <a:t>○</a:t>
                      </a:r>
                      <a:r>
                        <a:rPr sz="1100" spc="-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80" dirty="0">
                          <a:latin typeface="BatangChe"/>
                          <a:cs typeface="BatangChe"/>
                        </a:rPr>
                        <a:t>60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9510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102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내</a:t>
                      </a:r>
                      <a:r>
                        <a:rPr sz="1100" spc="-1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크기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0164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6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테이블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크기의</a:t>
                      </a:r>
                      <a:r>
                        <a:rPr sz="1100" spc="-17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구성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spc="100" dirty="0">
                          <a:latin typeface="BatangChe"/>
                          <a:cs typeface="BatangChe"/>
                        </a:rPr>
                        <a:t>○ 평균</a:t>
                      </a:r>
                      <a:r>
                        <a:rPr sz="1100" spc="-3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300K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989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254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열의 평균바이트</a:t>
                      </a:r>
                      <a:r>
                        <a:rPr sz="1100" spc="-1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수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 indent="-208915">
                        <a:lnSpc>
                          <a:spcPct val="100000"/>
                        </a:lnSpc>
                        <a:spcBef>
                          <a:spcPts val="195"/>
                        </a:spcBef>
                        <a:buChar char="○"/>
                        <a:tabLst>
                          <a:tab pos="268605" algn="l"/>
                        </a:tabLst>
                      </a:pPr>
                      <a:r>
                        <a:rPr sz="1100" spc="20" dirty="0">
                          <a:latin typeface="BatangChe"/>
                          <a:cs typeface="BatangChe"/>
                        </a:rPr>
                        <a:t>450byte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06194">
                <a:tc rowSpan="3"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데이터</a:t>
                      </a:r>
                      <a:r>
                        <a:rPr sz="1100" spc="-1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백업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데이터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백업서버의</a:t>
                      </a:r>
                      <a:r>
                        <a:rPr sz="1100" spc="-21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운영여부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○</a:t>
                      </a:r>
                      <a:r>
                        <a:rPr sz="1100" spc="-1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 err="1">
                          <a:latin typeface="BatangChe"/>
                          <a:cs typeface="BatangChe"/>
                        </a:rPr>
                        <a:t>운영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0289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23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백업장치의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접속패턴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67970" indent="-208915">
                        <a:lnSpc>
                          <a:spcPct val="100000"/>
                        </a:lnSpc>
                        <a:spcBef>
                          <a:spcPts val="175"/>
                        </a:spcBef>
                        <a:buChar char="○"/>
                        <a:tabLst>
                          <a:tab pos="268605" algn="l"/>
                        </a:tabLst>
                      </a:pPr>
                      <a:r>
                        <a:rPr sz="1100" spc="70" dirty="0">
                          <a:latin typeface="BatangChe"/>
                          <a:cs typeface="BatangChe"/>
                        </a:rPr>
                        <a:t>RAID-5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8967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백업</a:t>
                      </a:r>
                      <a:r>
                        <a:rPr sz="1100" spc="-1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데이터량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100" spc="145" dirty="0">
                          <a:latin typeface="BatangChe"/>
                          <a:cs typeface="BatangChe"/>
                        </a:rPr>
                        <a:t>○</a:t>
                      </a:r>
                      <a:r>
                        <a:rPr sz="1100" spc="-7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5" dirty="0">
                          <a:latin typeface="BatangChe"/>
                          <a:cs typeface="BatangChe"/>
                        </a:rPr>
                        <a:t>20G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203553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운영시간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운영시간(7X24)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70" dirty="0">
                          <a:latin typeface="BatangChe"/>
                          <a:cs typeface="BatangChe"/>
                        </a:rPr>
                        <a:t>7X24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70205" marR="251460" indent="-139065">
                        <a:lnSpc>
                          <a:spcPts val="1810"/>
                        </a:lnSpc>
                        <a:spcBef>
                          <a:spcPts val="15"/>
                        </a:spcBef>
                      </a:pPr>
                      <a:r>
                        <a:rPr sz="1100" spc="10" dirty="0">
                          <a:latin typeface="BatangChe"/>
                          <a:cs typeface="BatangChe"/>
                        </a:rPr>
                        <a:t>네트워크 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속도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541020" algn="l"/>
                        </a:tabLst>
                      </a:pP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-	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네트워크</a:t>
                      </a:r>
                      <a:r>
                        <a:rPr sz="1100" spc="-1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속도</a:t>
                      </a: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100" dirty="0">
                          <a:latin typeface="BatangChe"/>
                          <a:cs typeface="BatangChe"/>
                        </a:rPr>
                        <a:t>100Mbps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-59Page-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522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51" y="1485693"/>
            <a:ext cx="320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구성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4543711" y="753912"/>
            <a:ext cx="1544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4869160" y="1155182"/>
            <a:ext cx="1430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A.3 TO-BE </a:t>
            </a:r>
            <a:r>
              <a:rPr lang="ko-KR" altLang="en-US" sz="1400" b="1" dirty="0"/>
              <a:t>분석</a:t>
            </a:r>
            <a:endParaRPr lang="en-US" altLang="ko-KR" sz="1400" b="1" dirty="0"/>
          </a:p>
          <a:p>
            <a:endParaRPr lang="ko-KR" altLang="en-US" sz="1400" dirty="0"/>
          </a:p>
        </p:txBody>
      </p:sp>
      <p:sp>
        <p:nvSpPr>
          <p:cNvPr id="17" name="object 2"/>
          <p:cNvSpPr txBox="1"/>
          <p:nvPr/>
        </p:nvSpPr>
        <p:spPr>
          <a:xfrm>
            <a:off x="157599" y="2320776"/>
            <a:ext cx="4923155" cy="1050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 algn="just">
              <a:lnSpc>
                <a:spcPct val="143100"/>
              </a:lnSpc>
            </a:pPr>
            <a:r>
              <a:rPr sz="1000" spc="-5" dirty="0">
                <a:latin typeface="Symbol"/>
                <a:cs typeface="Symbol"/>
              </a:rPr>
              <a:t>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Batang"/>
                <a:cs typeface="Batang"/>
              </a:rPr>
              <a:t>tpmC 기반의 CPU 용량산정 방법으로 </a:t>
            </a:r>
            <a:r>
              <a:rPr sz="1200" spc="-10" dirty="0">
                <a:latin typeface="Batang"/>
                <a:cs typeface="Batang"/>
              </a:rPr>
              <a:t>tpmC </a:t>
            </a:r>
            <a:r>
              <a:rPr sz="1200" dirty="0">
                <a:latin typeface="Batang"/>
                <a:cs typeface="Batang"/>
              </a:rPr>
              <a:t>에 </a:t>
            </a:r>
            <a:r>
              <a:rPr sz="1200" spc="-5" dirty="0">
                <a:latin typeface="Batang"/>
                <a:cs typeface="Batang"/>
              </a:rPr>
              <a:t>영향을 </a:t>
            </a:r>
            <a:r>
              <a:rPr sz="1200" dirty="0">
                <a:latin typeface="Batang"/>
                <a:cs typeface="Batang"/>
              </a:rPr>
              <a:t>주는 동시  사용자 수, </a:t>
            </a:r>
            <a:r>
              <a:rPr sz="1200" spc="-5" dirty="0">
                <a:latin typeface="Batang"/>
                <a:cs typeface="Batang"/>
              </a:rPr>
              <a:t>트랜잭션 </a:t>
            </a:r>
            <a:r>
              <a:rPr sz="1200" dirty="0">
                <a:latin typeface="Batang"/>
                <a:cs typeface="Batang"/>
              </a:rPr>
              <a:t>수, 기본 </a:t>
            </a:r>
            <a:r>
              <a:rPr sz="1200" spc="-5" dirty="0">
                <a:latin typeface="Batang"/>
                <a:cs typeface="Batang"/>
              </a:rPr>
              <a:t>TPC 보정, </a:t>
            </a:r>
            <a:r>
              <a:rPr sz="1200" dirty="0">
                <a:latin typeface="Batang"/>
                <a:cs typeface="Batang"/>
              </a:rPr>
              <a:t>피크시, </a:t>
            </a:r>
            <a:r>
              <a:rPr sz="1200" spc="-5" dirty="0">
                <a:latin typeface="Batang"/>
                <a:cs typeface="Batang"/>
              </a:rPr>
              <a:t>여유율 </a:t>
            </a:r>
            <a:r>
              <a:rPr sz="1200" dirty="0">
                <a:latin typeface="Batang"/>
                <a:cs typeface="Batang"/>
              </a:rPr>
              <a:t>등 보정  계수 및 </a:t>
            </a:r>
            <a:r>
              <a:rPr sz="1200" spc="-5" dirty="0">
                <a:latin typeface="Batang"/>
                <a:cs typeface="Batang"/>
              </a:rPr>
              <a:t>적용범위를 제시하고 있으며, CPU </a:t>
            </a:r>
            <a:r>
              <a:rPr sz="1200" spc="-10" dirty="0">
                <a:latin typeface="Batang"/>
                <a:cs typeface="Batang"/>
              </a:rPr>
              <a:t>용량 </a:t>
            </a:r>
            <a:r>
              <a:rPr sz="1200" spc="-5" dirty="0">
                <a:latin typeface="Batang"/>
                <a:cs typeface="Batang"/>
              </a:rPr>
              <a:t>산정식은 </a:t>
            </a:r>
            <a:r>
              <a:rPr sz="1200" spc="-15" dirty="0">
                <a:latin typeface="Batang"/>
                <a:cs typeface="Batang"/>
              </a:rPr>
              <a:t>아래  </a:t>
            </a:r>
            <a:r>
              <a:rPr sz="1200" dirty="0">
                <a:latin typeface="Batang"/>
                <a:cs typeface="Batang"/>
              </a:rPr>
              <a:t>와</a:t>
            </a:r>
            <a:r>
              <a:rPr sz="1200" spc="60" dirty="0">
                <a:latin typeface="Batang"/>
                <a:cs typeface="Batang"/>
              </a:rPr>
              <a:t> </a:t>
            </a:r>
            <a:r>
              <a:rPr sz="1200" dirty="0">
                <a:latin typeface="Batang"/>
                <a:cs typeface="Batang"/>
              </a:rPr>
              <a:t>같다.</a:t>
            </a:r>
          </a:p>
        </p:txBody>
      </p:sp>
      <p:sp>
        <p:nvSpPr>
          <p:cNvPr id="18" name="object 6"/>
          <p:cNvSpPr txBox="1"/>
          <p:nvPr/>
        </p:nvSpPr>
        <p:spPr>
          <a:xfrm>
            <a:off x="366638" y="3203848"/>
            <a:ext cx="4701540" cy="1069975"/>
          </a:xfrm>
          <a:prstGeom prst="rect">
            <a:avLst/>
          </a:prstGeom>
          <a:ln w="4318">
            <a:solidFill>
              <a:srgbClr val="0000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88265" marR="76835" indent="1270">
              <a:lnSpc>
                <a:spcPts val="2100"/>
              </a:lnSpc>
              <a:spcBef>
                <a:spcPts val="65"/>
              </a:spcBef>
            </a:pPr>
            <a:r>
              <a:rPr sz="1200" dirty="0">
                <a:latin typeface="Batang"/>
                <a:cs typeface="Batang"/>
              </a:rPr>
              <a:t>CPU </a:t>
            </a:r>
            <a:r>
              <a:rPr sz="1200" spc="-10" dirty="0">
                <a:latin typeface="Batang"/>
                <a:cs typeface="Batang"/>
              </a:rPr>
              <a:t>용량(tpmC) </a:t>
            </a:r>
            <a:r>
              <a:rPr sz="1200" dirty="0">
                <a:latin typeface="Batang"/>
                <a:cs typeface="Batang"/>
              </a:rPr>
              <a:t>= </a:t>
            </a:r>
            <a:r>
              <a:rPr sz="1200" spc="-5" dirty="0">
                <a:latin typeface="Batang"/>
                <a:cs typeface="Batang"/>
              </a:rPr>
              <a:t>동시사용자 </a:t>
            </a:r>
            <a:r>
              <a:rPr sz="1200" dirty="0">
                <a:latin typeface="Batang"/>
                <a:cs typeface="Batang"/>
              </a:rPr>
              <a:t>수 * </a:t>
            </a:r>
            <a:r>
              <a:rPr sz="1200" spc="-5" dirty="0">
                <a:latin typeface="Batang"/>
                <a:cs typeface="Batang"/>
              </a:rPr>
              <a:t>트랜잭션 </a:t>
            </a:r>
            <a:r>
              <a:rPr sz="1200" dirty="0">
                <a:latin typeface="Batang"/>
                <a:cs typeface="Batang"/>
              </a:rPr>
              <a:t>수 * 기본 </a:t>
            </a:r>
            <a:r>
              <a:rPr sz="1200" spc="-10" dirty="0">
                <a:latin typeface="Batang"/>
                <a:cs typeface="Batang"/>
              </a:rPr>
              <a:t>TPC  </a:t>
            </a:r>
            <a:r>
              <a:rPr sz="1200" dirty="0">
                <a:latin typeface="Batang"/>
                <a:cs typeface="Batang"/>
              </a:rPr>
              <a:t>보정치</a:t>
            </a:r>
            <a:r>
              <a:rPr sz="1200" spc="175" dirty="0">
                <a:latin typeface="Batang"/>
                <a:cs typeface="Batang"/>
              </a:rPr>
              <a:t> </a:t>
            </a:r>
            <a:r>
              <a:rPr sz="1200" dirty="0">
                <a:latin typeface="Batang"/>
                <a:cs typeface="Batang"/>
              </a:rPr>
              <a:t>*</a:t>
            </a:r>
            <a:r>
              <a:rPr sz="1200" spc="130" dirty="0">
                <a:latin typeface="Batang"/>
                <a:cs typeface="Batang"/>
              </a:rPr>
              <a:t> </a:t>
            </a:r>
            <a:r>
              <a:rPr sz="1200" spc="-10" dirty="0">
                <a:latin typeface="Batang"/>
                <a:cs typeface="Batang"/>
              </a:rPr>
              <a:t>Peak</a:t>
            </a:r>
            <a:r>
              <a:rPr sz="1200" spc="130" dirty="0">
                <a:latin typeface="Batang"/>
                <a:cs typeface="Batang"/>
              </a:rPr>
              <a:t> </a:t>
            </a:r>
            <a:r>
              <a:rPr sz="1200" spc="-10" dirty="0">
                <a:latin typeface="Batang"/>
                <a:cs typeface="Batang"/>
              </a:rPr>
              <a:t>Time</a:t>
            </a:r>
            <a:r>
              <a:rPr sz="1200" spc="180" dirty="0">
                <a:latin typeface="Batang"/>
                <a:cs typeface="Batang"/>
              </a:rPr>
              <a:t> </a:t>
            </a:r>
            <a:r>
              <a:rPr sz="1200" dirty="0">
                <a:latin typeface="Batang"/>
                <a:cs typeface="Batang"/>
              </a:rPr>
              <a:t>보정치</a:t>
            </a:r>
            <a:r>
              <a:rPr sz="1200" spc="175" dirty="0">
                <a:latin typeface="Batang"/>
                <a:cs typeface="Batang"/>
              </a:rPr>
              <a:t> </a:t>
            </a:r>
            <a:r>
              <a:rPr sz="1200" dirty="0">
                <a:latin typeface="Batang"/>
                <a:cs typeface="Batang"/>
              </a:rPr>
              <a:t>*</a:t>
            </a:r>
            <a:r>
              <a:rPr sz="1200" spc="130" dirty="0">
                <a:latin typeface="Batang"/>
                <a:cs typeface="Batang"/>
              </a:rPr>
              <a:t> </a:t>
            </a:r>
            <a:r>
              <a:rPr sz="1200" spc="-5" dirty="0">
                <a:latin typeface="Batang"/>
                <a:cs typeface="Batang"/>
              </a:rPr>
              <a:t>CPU</a:t>
            </a:r>
            <a:r>
              <a:rPr sz="1200" spc="185" dirty="0">
                <a:latin typeface="Batang"/>
                <a:cs typeface="Batang"/>
              </a:rPr>
              <a:t> </a:t>
            </a:r>
            <a:r>
              <a:rPr sz="1200" dirty="0">
                <a:latin typeface="Batang"/>
                <a:cs typeface="Batang"/>
              </a:rPr>
              <a:t>부하</a:t>
            </a:r>
            <a:r>
              <a:rPr sz="1200" spc="175" dirty="0">
                <a:latin typeface="Batang"/>
                <a:cs typeface="Batang"/>
              </a:rPr>
              <a:t> </a:t>
            </a:r>
            <a:r>
              <a:rPr sz="1200" dirty="0">
                <a:latin typeface="Batang"/>
                <a:cs typeface="Batang"/>
              </a:rPr>
              <a:t>보정치</a:t>
            </a:r>
            <a:r>
              <a:rPr sz="1200" spc="175" dirty="0">
                <a:latin typeface="Batang"/>
                <a:cs typeface="Batang"/>
              </a:rPr>
              <a:t> </a:t>
            </a:r>
            <a:r>
              <a:rPr sz="1200" dirty="0">
                <a:latin typeface="Batang"/>
                <a:cs typeface="Batang"/>
              </a:rPr>
              <a:t>*</a:t>
            </a:r>
            <a:r>
              <a:rPr sz="1200" spc="175" dirty="0">
                <a:latin typeface="Batang"/>
                <a:cs typeface="Batang"/>
              </a:rPr>
              <a:t> </a:t>
            </a:r>
            <a:r>
              <a:rPr sz="1200" dirty="0">
                <a:latin typeface="Batang"/>
                <a:cs typeface="Batang"/>
              </a:rPr>
              <a:t>응용</a:t>
            </a:r>
            <a:r>
              <a:rPr sz="1200" spc="175" dirty="0">
                <a:latin typeface="Batang"/>
                <a:cs typeface="Batang"/>
              </a:rPr>
              <a:t> </a:t>
            </a:r>
            <a:r>
              <a:rPr sz="1200" dirty="0">
                <a:latin typeface="Batang"/>
                <a:cs typeface="Batang"/>
              </a:rPr>
              <a:t>프로그</a:t>
            </a:r>
            <a:endParaRPr sz="1200">
              <a:latin typeface="Batang"/>
              <a:cs typeface="Batang"/>
            </a:endParaRPr>
          </a:p>
          <a:p>
            <a:pPr marL="88265" marR="79375">
              <a:lnSpc>
                <a:spcPts val="2100"/>
              </a:lnSpc>
            </a:pPr>
            <a:r>
              <a:rPr sz="1200" dirty="0">
                <a:latin typeface="Batang"/>
                <a:cs typeface="Batang"/>
              </a:rPr>
              <a:t>램 복잡도 보정치 * 네트워크 보정치 * 클러스터 보정치 * 여유  율</a:t>
            </a:r>
            <a:r>
              <a:rPr sz="1200" spc="85" dirty="0">
                <a:latin typeface="Batang"/>
                <a:cs typeface="Batang"/>
              </a:rPr>
              <a:t> </a:t>
            </a:r>
            <a:r>
              <a:rPr sz="1200" dirty="0">
                <a:latin typeface="Batang"/>
                <a:cs typeface="Batang"/>
              </a:rPr>
              <a:t>보정치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0" name="object 3"/>
          <p:cNvSpPr txBox="1"/>
          <p:nvPr/>
        </p:nvSpPr>
        <p:spPr>
          <a:xfrm>
            <a:off x="214336" y="4432037"/>
            <a:ext cx="492188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 algn="just">
              <a:lnSpc>
                <a:spcPct val="142900"/>
              </a:lnSpc>
            </a:pPr>
            <a:r>
              <a:rPr sz="1000" spc="-5" dirty="0">
                <a:latin typeface="Symbol"/>
                <a:cs typeface="Symbol"/>
              </a:rPr>
              <a:t>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Batang"/>
                <a:cs typeface="Batang"/>
              </a:rPr>
              <a:t>메모리 </a:t>
            </a:r>
            <a:r>
              <a:rPr sz="1200" spc="-10" dirty="0">
                <a:latin typeface="Batang"/>
                <a:cs typeface="Batang"/>
              </a:rPr>
              <a:t>용량산정 </a:t>
            </a:r>
            <a:r>
              <a:rPr sz="1200" dirty="0">
                <a:latin typeface="Batang"/>
                <a:cs typeface="Batang"/>
              </a:rPr>
              <a:t>방법은 시스템 </a:t>
            </a:r>
            <a:r>
              <a:rPr sz="1200" spc="-10" dirty="0">
                <a:latin typeface="Batang"/>
                <a:cs typeface="Batang"/>
              </a:rPr>
              <a:t>기본영역, 응용프로그램의 </a:t>
            </a:r>
            <a:r>
              <a:rPr sz="1200" dirty="0">
                <a:latin typeface="Batang"/>
                <a:cs typeface="Batang"/>
              </a:rPr>
              <a:t>크기,  </a:t>
            </a:r>
            <a:r>
              <a:rPr sz="1200" spc="-5" dirty="0">
                <a:latin typeface="Batang"/>
                <a:cs typeface="Batang"/>
              </a:rPr>
              <a:t>DBMS, 여유율 </a:t>
            </a:r>
            <a:r>
              <a:rPr sz="1200" dirty="0">
                <a:latin typeface="Batang"/>
                <a:cs typeface="Batang"/>
              </a:rPr>
              <a:t>등 보정계수 및 </a:t>
            </a:r>
            <a:r>
              <a:rPr sz="1200" spc="-5" dirty="0">
                <a:latin typeface="Batang"/>
                <a:cs typeface="Batang"/>
              </a:rPr>
              <a:t>적용범위를 </a:t>
            </a:r>
            <a:r>
              <a:rPr sz="1200" dirty="0">
                <a:latin typeface="Batang"/>
                <a:cs typeface="Batang"/>
              </a:rPr>
              <a:t>제시하고 </a:t>
            </a:r>
            <a:r>
              <a:rPr sz="1200" spc="-5" dirty="0">
                <a:latin typeface="Batang"/>
                <a:cs typeface="Batang"/>
              </a:rPr>
              <a:t>있으며, </a:t>
            </a:r>
            <a:r>
              <a:rPr sz="1200" spc="-10" dirty="0">
                <a:latin typeface="Batang"/>
                <a:cs typeface="Batang"/>
              </a:rPr>
              <a:t>DB  </a:t>
            </a:r>
            <a:r>
              <a:rPr sz="1200" dirty="0">
                <a:latin typeface="Batang"/>
                <a:cs typeface="Batang"/>
              </a:rPr>
              <a:t>서버를 </a:t>
            </a:r>
            <a:r>
              <a:rPr sz="1200" spc="-5" dirty="0">
                <a:latin typeface="Batang"/>
                <a:cs typeface="Batang"/>
              </a:rPr>
              <a:t>제외한 메모리 </a:t>
            </a:r>
            <a:r>
              <a:rPr sz="1200" dirty="0">
                <a:latin typeface="Batang"/>
                <a:cs typeface="Batang"/>
              </a:rPr>
              <a:t>용량산정 식은 </a:t>
            </a:r>
            <a:r>
              <a:rPr sz="1200" spc="-10" dirty="0">
                <a:latin typeface="Batang"/>
                <a:cs typeface="Batang"/>
              </a:rPr>
              <a:t>아래와  </a:t>
            </a:r>
            <a:r>
              <a:rPr sz="1200" spc="240" dirty="0">
                <a:latin typeface="Batang"/>
                <a:cs typeface="Batang"/>
              </a:rPr>
              <a:t> </a:t>
            </a:r>
            <a:r>
              <a:rPr sz="1200" dirty="0">
                <a:latin typeface="Batang"/>
                <a:cs typeface="Batang"/>
              </a:rPr>
              <a:t>같다.</a:t>
            </a:r>
          </a:p>
        </p:txBody>
      </p:sp>
      <p:sp>
        <p:nvSpPr>
          <p:cNvPr id="21" name="object 4"/>
          <p:cNvSpPr txBox="1"/>
          <p:nvPr/>
        </p:nvSpPr>
        <p:spPr>
          <a:xfrm>
            <a:off x="214336" y="6533926"/>
            <a:ext cx="4966335" cy="786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 algn="just">
              <a:lnSpc>
                <a:spcPct val="142500"/>
              </a:lnSpc>
            </a:pPr>
            <a:r>
              <a:rPr sz="1000" spc="-5" dirty="0">
                <a:latin typeface="Symbol"/>
                <a:cs typeface="Symbol"/>
              </a:rPr>
              <a:t>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Batang"/>
                <a:cs typeface="Batang"/>
              </a:rPr>
              <a:t>디스크 </a:t>
            </a:r>
            <a:r>
              <a:rPr sz="1200" spc="-5" dirty="0">
                <a:latin typeface="Batang"/>
                <a:cs typeface="Batang"/>
              </a:rPr>
              <a:t>용량산정 </a:t>
            </a:r>
            <a:r>
              <a:rPr sz="1200" dirty="0">
                <a:latin typeface="Batang"/>
                <a:cs typeface="Batang"/>
              </a:rPr>
              <a:t>방법은 </a:t>
            </a:r>
            <a:r>
              <a:rPr sz="1200" spc="-5" dirty="0">
                <a:latin typeface="Batang"/>
                <a:cs typeface="Batang"/>
              </a:rPr>
              <a:t>시스템 기본영역, </a:t>
            </a:r>
            <a:r>
              <a:rPr sz="1200" spc="-10" dirty="0">
                <a:latin typeface="Batang"/>
                <a:cs typeface="Batang"/>
              </a:rPr>
              <a:t>S/W </a:t>
            </a:r>
            <a:r>
              <a:rPr sz="1200" spc="-5" dirty="0">
                <a:latin typeface="Batang"/>
                <a:cs typeface="Batang"/>
              </a:rPr>
              <a:t>영역, </a:t>
            </a:r>
            <a:r>
              <a:rPr sz="1200" spc="-10" dirty="0">
                <a:latin typeface="Batang"/>
                <a:cs typeface="Batang"/>
              </a:rPr>
              <a:t>DB </a:t>
            </a:r>
            <a:r>
              <a:rPr sz="1200" spc="-5" dirty="0">
                <a:latin typeface="Batang"/>
                <a:cs typeface="Batang"/>
              </a:rPr>
              <a:t>영역,  SWAP 영역, 여유율 </a:t>
            </a:r>
            <a:r>
              <a:rPr sz="1200" dirty="0">
                <a:latin typeface="Batang"/>
                <a:cs typeface="Batang"/>
              </a:rPr>
              <a:t>등 보정계수 및 </a:t>
            </a:r>
            <a:r>
              <a:rPr sz="1200" spc="-10" dirty="0">
                <a:latin typeface="Batang"/>
                <a:cs typeface="Batang"/>
              </a:rPr>
              <a:t>적용범위를 제시하고 </a:t>
            </a:r>
            <a:r>
              <a:rPr sz="1200" spc="-5" dirty="0">
                <a:latin typeface="Batang"/>
                <a:cs typeface="Batang"/>
              </a:rPr>
              <a:t>있으며,  </a:t>
            </a:r>
            <a:r>
              <a:rPr sz="1200" dirty="0">
                <a:latin typeface="Batang"/>
                <a:cs typeface="Batang"/>
              </a:rPr>
              <a:t>아울러 </a:t>
            </a:r>
            <a:r>
              <a:rPr sz="1200" spc="-5" dirty="0">
                <a:latin typeface="Batang"/>
                <a:cs typeface="Batang"/>
              </a:rPr>
              <a:t>다음과 </a:t>
            </a:r>
            <a:r>
              <a:rPr sz="1200" dirty="0">
                <a:latin typeface="Batang"/>
                <a:cs typeface="Batang"/>
              </a:rPr>
              <a:t>같은 디스크 </a:t>
            </a:r>
            <a:r>
              <a:rPr sz="1200" spc="-5" dirty="0">
                <a:latin typeface="Batang"/>
                <a:cs typeface="Batang"/>
              </a:rPr>
              <a:t>용량산정 </a:t>
            </a:r>
            <a:r>
              <a:rPr sz="1200" spc="-10" dirty="0">
                <a:latin typeface="Batang"/>
                <a:cs typeface="Batang"/>
              </a:rPr>
              <a:t>식을 </a:t>
            </a:r>
            <a:r>
              <a:rPr sz="1200" dirty="0">
                <a:latin typeface="Batang"/>
                <a:cs typeface="Batang"/>
              </a:rPr>
              <a:t>제시하고   </a:t>
            </a:r>
            <a:r>
              <a:rPr sz="1200" spc="15" dirty="0">
                <a:latin typeface="Batang"/>
                <a:cs typeface="Batang"/>
              </a:rPr>
              <a:t> </a:t>
            </a:r>
            <a:r>
              <a:rPr sz="1200" spc="-5" dirty="0">
                <a:latin typeface="Batang"/>
                <a:cs typeface="Batang"/>
              </a:rPr>
              <a:t>있다.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2" name="object 7"/>
          <p:cNvSpPr txBox="1"/>
          <p:nvPr/>
        </p:nvSpPr>
        <p:spPr>
          <a:xfrm>
            <a:off x="448525" y="5481096"/>
            <a:ext cx="4680585" cy="803910"/>
          </a:xfrm>
          <a:prstGeom prst="rect">
            <a:avLst/>
          </a:prstGeom>
          <a:ln w="4318">
            <a:solidFill>
              <a:srgbClr val="000000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88265" marR="78105" algn="just">
              <a:lnSpc>
                <a:spcPts val="2100"/>
              </a:lnSpc>
              <a:spcBef>
                <a:spcPts val="60"/>
              </a:spcBef>
            </a:pPr>
            <a:r>
              <a:rPr sz="1200" dirty="0">
                <a:latin typeface="Batang"/>
                <a:cs typeface="Batang"/>
              </a:rPr>
              <a:t>메모리 용량(MB) = {OS 및 기본영역 + 프로세스 수 * 응용 프  로그램 </a:t>
            </a:r>
            <a:r>
              <a:rPr sz="1200" spc="-5" dirty="0">
                <a:latin typeface="Batang"/>
                <a:cs typeface="Batang"/>
              </a:rPr>
              <a:t>보정치} </a:t>
            </a:r>
            <a:r>
              <a:rPr sz="1200" dirty="0">
                <a:latin typeface="Batang"/>
                <a:cs typeface="Batang"/>
              </a:rPr>
              <a:t>* </a:t>
            </a:r>
            <a:r>
              <a:rPr sz="1200" spc="-10" dirty="0">
                <a:latin typeface="Batang"/>
                <a:cs typeface="Batang"/>
              </a:rPr>
              <a:t>버퍼 </a:t>
            </a:r>
            <a:r>
              <a:rPr sz="1200" dirty="0">
                <a:latin typeface="Batang"/>
                <a:cs typeface="Batang"/>
              </a:rPr>
              <a:t>캐쉬 보정치 * </a:t>
            </a:r>
            <a:r>
              <a:rPr sz="1200" spc="-5" dirty="0">
                <a:latin typeface="Batang"/>
                <a:cs typeface="Batang"/>
              </a:rPr>
              <a:t>클러스터 보정치 </a:t>
            </a:r>
            <a:r>
              <a:rPr sz="1200" dirty="0">
                <a:latin typeface="Batang"/>
                <a:cs typeface="Batang"/>
              </a:rPr>
              <a:t>* </a:t>
            </a:r>
            <a:r>
              <a:rPr sz="1200" spc="-15" dirty="0">
                <a:latin typeface="Batang"/>
                <a:cs typeface="Batang"/>
              </a:rPr>
              <a:t>여유  </a:t>
            </a:r>
            <a:r>
              <a:rPr sz="1200" dirty="0">
                <a:latin typeface="Batang"/>
                <a:cs typeface="Batang"/>
              </a:rPr>
              <a:t>율</a:t>
            </a:r>
            <a:r>
              <a:rPr sz="1200" spc="85" dirty="0">
                <a:latin typeface="Batang"/>
                <a:cs typeface="Batang"/>
              </a:rPr>
              <a:t> </a:t>
            </a:r>
            <a:r>
              <a:rPr sz="1200" dirty="0">
                <a:latin typeface="Batang"/>
                <a:cs typeface="Batang"/>
              </a:rPr>
              <a:t>보정치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23" name="object 8"/>
          <p:cNvSpPr txBox="1"/>
          <p:nvPr/>
        </p:nvSpPr>
        <p:spPr>
          <a:xfrm>
            <a:off x="448525" y="7646827"/>
            <a:ext cx="4680585" cy="1069975"/>
          </a:xfrm>
          <a:prstGeom prst="rect">
            <a:avLst/>
          </a:prstGeom>
          <a:ln w="4318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350"/>
              </a:spcBef>
            </a:pPr>
            <a:r>
              <a:rPr sz="1200" spc="-5" dirty="0">
                <a:latin typeface="Batang"/>
                <a:cs typeface="Batang"/>
              </a:rPr>
              <a:t>내장디스크  </a:t>
            </a:r>
            <a:r>
              <a:rPr sz="1200" spc="-10" dirty="0">
                <a:latin typeface="Batang"/>
                <a:cs typeface="Batang"/>
              </a:rPr>
              <a:t>용량(MB)  </a:t>
            </a:r>
            <a:r>
              <a:rPr sz="1200" dirty="0">
                <a:latin typeface="Batang"/>
                <a:cs typeface="Batang"/>
              </a:rPr>
              <a:t>=  {시스템 </a:t>
            </a:r>
            <a:r>
              <a:rPr sz="1200" spc="-5" dirty="0">
                <a:latin typeface="Batang"/>
                <a:cs typeface="Batang"/>
              </a:rPr>
              <a:t>OS </a:t>
            </a:r>
            <a:r>
              <a:rPr sz="1200" dirty="0">
                <a:latin typeface="Batang"/>
                <a:cs typeface="Batang"/>
              </a:rPr>
              <a:t>영역 + </a:t>
            </a:r>
            <a:r>
              <a:rPr sz="1200" spc="-5" dirty="0">
                <a:latin typeface="Batang"/>
                <a:cs typeface="Batang"/>
              </a:rPr>
              <a:t>응용프로그램</a:t>
            </a:r>
            <a:r>
              <a:rPr sz="1200" spc="380" dirty="0">
                <a:latin typeface="Batang"/>
                <a:cs typeface="Batang"/>
              </a:rPr>
              <a:t> </a:t>
            </a:r>
            <a:r>
              <a:rPr sz="1200" dirty="0">
                <a:latin typeface="Batang"/>
                <a:cs typeface="Batang"/>
              </a:rPr>
              <a:t>영역</a:t>
            </a:r>
            <a:endParaRPr sz="1200">
              <a:latin typeface="Batang"/>
              <a:cs typeface="Batang"/>
            </a:endParaRPr>
          </a:p>
          <a:p>
            <a:pPr marL="88265" marR="223520">
              <a:lnSpc>
                <a:spcPct val="145800"/>
              </a:lnSpc>
              <a:spcBef>
                <a:spcPts val="15"/>
              </a:spcBef>
            </a:pPr>
            <a:r>
              <a:rPr sz="1200" dirty="0">
                <a:latin typeface="Batang"/>
                <a:cs typeface="Batang"/>
              </a:rPr>
              <a:t>+ 상용 소프트웨어 영역} * SWAP 영역 * 여유율 보정치  </a:t>
            </a:r>
            <a:r>
              <a:rPr sz="1200" spc="-5" dirty="0">
                <a:latin typeface="Batang"/>
                <a:cs typeface="Batang"/>
              </a:rPr>
              <a:t>외장디스크 용량(MB) </a:t>
            </a:r>
            <a:r>
              <a:rPr sz="1200" dirty="0">
                <a:latin typeface="Batang"/>
                <a:cs typeface="Batang"/>
              </a:rPr>
              <a:t>= </a:t>
            </a:r>
            <a:r>
              <a:rPr sz="1200" spc="-5" dirty="0">
                <a:latin typeface="Batang"/>
                <a:cs typeface="Batang"/>
              </a:rPr>
              <a:t>{DB </a:t>
            </a:r>
            <a:r>
              <a:rPr sz="1200" dirty="0">
                <a:latin typeface="Batang"/>
                <a:cs typeface="Batang"/>
              </a:rPr>
              <a:t>영역 + </a:t>
            </a:r>
            <a:r>
              <a:rPr sz="1200" spc="-5" dirty="0">
                <a:latin typeface="Batang"/>
                <a:cs typeface="Batang"/>
              </a:rPr>
              <a:t>백업영역}    </a:t>
            </a:r>
            <a:r>
              <a:rPr sz="1200" spc="75" dirty="0">
                <a:latin typeface="Batang"/>
                <a:cs typeface="Batang"/>
              </a:rPr>
              <a:t> </a:t>
            </a:r>
            <a:r>
              <a:rPr sz="1200" dirty="0">
                <a:latin typeface="Batang"/>
                <a:cs typeface="Batang"/>
              </a:rPr>
              <a:t>* </a:t>
            </a:r>
            <a:r>
              <a:rPr sz="1200" spc="-5" dirty="0">
                <a:latin typeface="Batang"/>
                <a:cs typeface="Batang"/>
              </a:rPr>
              <a:t>RAID </a:t>
            </a:r>
            <a:r>
              <a:rPr sz="1200" spc="-15" dirty="0">
                <a:latin typeface="Batang"/>
                <a:cs typeface="Batang"/>
              </a:rPr>
              <a:t>영역</a:t>
            </a:r>
            <a:endParaRPr sz="1200">
              <a:latin typeface="Batang"/>
              <a:cs typeface="Batang"/>
            </a:endParaRPr>
          </a:p>
          <a:p>
            <a:pPr marL="88265">
              <a:lnSpc>
                <a:spcPct val="100000"/>
              </a:lnSpc>
              <a:spcBef>
                <a:spcPts val="660"/>
              </a:spcBef>
            </a:pPr>
            <a:r>
              <a:rPr sz="1200" dirty="0">
                <a:latin typeface="Batang"/>
                <a:cs typeface="Batang"/>
              </a:rPr>
              <a:t>* 여유율</a:t>
            </a:r>
            <a:r>
              <a:rPr sz="1200" spc="215" dirty="0">
                <a:latin typeface="Batang"/>
                <a:cs typeface="Batang"/>
              </a:rPr>
              <a:t> </a:t>
            </a:r>
            <a:r>
              <a:rPr sz="1200" dirty="0">
                <a:latin typeface="Batang"/>
                <a:cs typeface="Batang"/>
              </a:rPr>
              <a:t>보정치</a:t>
            </a:r>
            <a:endParaRPr sz="1200">
              <a:latin typeface="Batang"/>
              <a:cs typeface="Batang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1889994"/>
            <a:ext cx="7920584" cy="319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lnSpc>
                <a:spcPct val="144700"/>
              </a:lnSpc>
              <a:spcBef>
                <a:spcPts val="5"/>
              </a:spcBef>
            </a:pPr>
            <a:r>
              <a:rPr lang="ko-KR" altLang="en-US" sz="1200" dirty="0">
                <a:latin typeface="Batang"/>
                <a:cs typeface="Batang"/>
              </a:rPr>
              <a:t>시스템 전체사용 </a:t>
            </a:r>
            <a:r>
              <a:rPr lang="ko-KR" altLang="en-US" sz="1200" spc="-10" dirty="0">
                <a:latin typeface="Batang"/>
                <a:cs typeface="Batang"/>
              </a:rPr>
              <a:t>자를 </a:t>
            </a:r>
            <a:r>
              <a:rPr lang="en-US" altLang="ko-KR" sz="1200" spc="-5" dirty="0">
                <a:latin typeface="Batang"/>
                <a:cs typeface="Batang"/>
              </a:rPr>
              <a:t>1,500 </a:t>
            </a:r>
            <a:r>
              <a:rPr lang="ko-KR" altLang="en-US" sz="1200" dirty="0">
                <a:latin typeface="Batang"/>
                <a:cs typeface="Batang"/>
              </a:rPr>
              <a:t>명</a:t>
            </a:r>
            <a:r>
              <a:rPr lang="en-US" altLang="ko-KR" sz="1200" dirty="0">
                <a:latin typeface="Batang"/>
                <a:cs typeface="Batang"/>
              </a:rPr>
              <a:t>, </a:t>
            </a:r>
            <a:r>
              <a:rPr lang="ko-KR" altLang="en-US" sz="1200" dirty="0">
                <a:latin typeface="Batang"/>
                <a:cs typeface="Batang"/>
              </a:rPr>
              <a:t>동시 </a:t>
            </a:r>
            <a:r>
              <a:rPr lang="ko-KR" altLang="en-US" sz="1200" spc="-10" dirty="0">
                <a:latin typeface="Batang"/>
                <a:cs typeface="Batang"/>
              </a:rPr>
              <a:t>사용자수를 </a:t>
            </a:r>
            <a:r>
              <a:rPr lang="en-US" altLang="ko-KR" sz="1200" spc="-10" dirty="0">
                <a:latin typeface="Batang"/>
                <a:cs typeface="Batang"/>
              </a:rPr>
              <a:t>250 </a:t>
            </a:r>
            <a:r>
              <a:rPr lang="ko-KR" altLang="en-US" sz="1200" spc="-5" dirty="0">
                <a:latin typeface="Batang"/>
                <a:cs typeface="Batang"/>
              </a:rPr>
              <a:t>명으로 </a:t>
            </a:r>
            <a:r>
              <a:rPr lang="ko-KR" altLang="en-US" sz="1200" spc="250" dirty="0">
                <a:latin typeface="Batang"/>
                <a:cs typeface="Batang"/>
              </a:rPr>
              <a:t> </a:t>
            </a:r>
            <a:r>
              <a:rPr lang="ko-KR" altLang="en-US" sz="1200" spc="-10" dirty="0">
                <a:latin typeface="Batang"/>
                <a:cs typeface="Batang"/>
              </a:rPr>
              <a:t>가정하였다</a:t>
            </a:r>
            <a:r>
              <a:rPr lang="en-US" altLang="ko-KR" sz="1200" spc="-10" dirty="0">
                <a:latin typeface="Batang"/>
                <a:cs typeface="Batang"/>
              </a:rPr>
              <a:t>.</a:t>
            </a:r>
            <a:endParaRPr lang="ko-KR" altLang="en-US" sz="1200" dirty="0">
              <a:latin typeface="Batang"/>
              <a:cs typeface="Batang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-60Page-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75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51" y="1485693"/>
            <a:ext cx="320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구성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4543711" y="753912"/>
            <a:ext cx="1544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4869160" y="1155182"/>
            <a:ext cx="1430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A.3 TO-BE </a:t>
            </a:r>
            <a:r>
              <a:rPr lang="ko-KR" altLang="en-US" sz="1400" b="1" dirty="0"/>
              <a:t>분석</a:t>
            </a:r>
            <a:endParaRPr lang="en-US" altLang="ko-KR" sz="1400" b="1" dirty="0"/>
          </a:p>
          <a:p>
            <a:endParaRPr lang="ko-KR" altLang="en-US" sz="1400" dirty="0"/>
          </a:p>
        </p:txBody>
      </p:sp>
      <p:graphicFrame>
        <p:nvGraphicFramePr>
          <p:cNvPr id="24" name="object 3"/>
          <p:cNvGraphicFramePr>
            <a:graphicFrameLocks noGrp="1"/>
          </p:cNvGraphicFramePr>
          <p:nvPr>
            <p:extLst/>
          </p:nvPr>
        </p:nvGraphicFramePr>
        <p:xfrm>
          <a:off x="116631" y="3931270"/>
          <a:ext cx="6183177" cy="5087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02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149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0794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043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100" spc="-25" dirty="0">
                          <a:latin typeface="BatangChe"/>
                          <a:cs typeface="BatangChe"/>
                        </a:rPr>
                        <a:t>구분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13715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10668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100" spc="-20" dirty="0">
                          <a:latin typeface="BatangChe"/>
                          <a:cs typeface="BatangChe"/>
                        </a:rPr>
                        <a:t>산정근거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B w="10668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100" spc="-20" dirty="0">
                          <a:latin typeface="BatangChe"/>
                          <a:cs typeface="BatangChe"/>
                        </a:rPr>
                        <a:t>산정내역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12191">
                      <a:solidFill>
                        <a:srgbClr val="000000"/>
                      </a:solidFill>
                      <a:prstDash val="solid"/>
                    </a:lnR>
                    <a:lnB w="10668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2207">
                <a:tc>
                  <a:txBody>
                    <a:bodyPr/>
                    <a:lstStyle/>
                    <a:p>
                      <a:pPr marL="217804" marR="40640" indent="-175260">
                        <a:lnSpc>
                          <a:spcPct val="112700"/>
                        </a:lnSpc>
                        <a:spcBef>
                          <a:spcPts val="47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일</a:t>
                      </a:r>
                      <a:r>
                        <a:rPr sz="1100" spc="-1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트랜잭션  처리수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1290"/>
                        </a:lnSpc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사용자수 * 개인 입력  </a:t>
                      </a:r>
                      <a:r>
                        <a:rPr sz="1100" spc="5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건수/일</a:t>
                      </a:r>
                      <a:endParaRPr sz="1100">
                        <a:latin typeface="BatangChe"/>
                        <a:cs typeface="BatangChe"/>
                      </a:endParaRPr>
                    </a:p>
                    <a:p>
                      <a:pPr marL="202565" marR="123189">
                        <a:lnSpc>
                          <a:spcPts val="1490"/>
                        </a:lnSpc>
                        <a:spcBef>
                          <a:spcPts val="15"/>
                        </a:spcBef>
                        <a:tabLst>
                          <a:tab pos="1368425" algn="l"/>
                          <a:tab pos="1915795" algn="l"/>
                        </a:tabLst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10" dirty="0">
                          <a:latin typeface="BatangChe"/>
                          <a:cs typeface="BatangChe"/>
                        </a:rPr>
                        <a:t>(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매</a:t>
                      </a:r>
                      <a:r>
                        <a:rPr sz="1100" spc="-2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3</a:t>
                      </a:r>
                      <a:r>
                        <a:rPr sz="1100" spc="-2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0" dirty="0">
                          <a:latin typeface="BatangChe"/>
                          <a:cs typeface="BatangChe"/>
                        </a:rPr>
                        <a:t>년사용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자	</a:t>
                      </a:r>
                      <a:r>
                        <a:rPr sz="1100" spc="10" dirty="0">
                          <a:latin typeface="BatangChe"/>
                          <a:cs typeface="BatangChe"/>
                        </a:rPr>
                        <a:t>증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가	</a:t>
                      </a:r>
                      <a:r>
                        <a:rPr sz="1100" spc="10" dirty="0">
                          <a:latin typeface="BatangChe"/>
                          <a:cs typeface="BatangChe"/>
                        </a:rPr>
                        <a:t>보정율  </a:t>
                      </a:r>
                      <a:r>
                        <a:rPr sz="1100" spc="-90" dirty="0">
                          <a:latin typeface="BatangChe"/>
                          <a:cs typeface="BatangChe"/>
                        </a:rPr>
                        <a:t>(30))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1,500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3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*(1.3</a:t>
                      </a:r>
                      <a:r>
                        <a:rPr sz="1100" spc="-1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1.3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*</a:t>
                      </a:r>
                      <a:endParaRPr sz="1100">
                        <a:latin typeface="BatangChe"/>
                        <a:cs typeface="BatangChe"/>
                      </a:endParaRPr>
                    </a:p>
                    <a:p>
                      <a:pPr marL="11112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spc="-5" dirty="0">
                          <a:latin typeface="BatangChe"/>
                          <a:cs typeface="BatangChe"/>
                        </a:rPr>
                        <a:t>1.3</a:t>
                      </a:r>
                      <a:r>
                        <a:rPr sz="1100" spc="-24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10" dirty="0">
                          <a:latin typeface="BatangChe"/>
                          <a:cs typeface="BatangChe"/>
                        </a:rPr>
                        <a:t>)=9,887</a:t>
                      </a:r>
                      <a:r>
                        <a:rPr sz="1100" spc="-30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10" dirty="0">
                          <a:latin typeface="BatangChe"/>
                          <a:cs typeface="BatangChe"/>
                        </a:rPr>
                        <a:t>건/일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6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일일 업무</a:t>
                      </a:r>
                      <a:r>
                        <a:rPr sz="1100" spc="-1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집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100" spc="50" dirty="0">
                          <a:latin typeface="BatangChe"/>
                          <a:cs typeface="BatangChe"/>
                        </a:rPr>
                        <a:t>일일 처리량의 </a:t>
                      </a:r>
                      <a:r>
                        <a:rPr sz="1100" spc="-105" dirty="0">
                          <a:latin typeface="BatangChe"/>
                          <a:cs typeface="BatangChe"/>
                        </a:rPr>
                        <a:t>70을 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4 </a:t>
                      </a:r>
                      <a:r>
                        <a:rPr sz="1100" spc="40" dirty="0">
                          <a:latin typeface="BatangChe"/>
                          <a:cs typeface="BatangChe"/>
                        </a:rPr>
                        <a:t>시간</a:t>
                      </a:r>
                      <a:r>
                        <a:rPr sz="1100" spc="-204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사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100" spc="25" dirty="0">
                          <a:latin typeface="BatangChe"/>
                          <a:cs typeface="BatangChe"/>
                        </a:rPr>
                        <a:t>9,887</a:t>
                      </a:r>
                      <a:r>
                        <a:rPr sz="1100" spc="-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0.7</a:t>
                      </a:r>
                      <a:r>
                        <a:rPr sz="1100" spc="-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/4</a:t>
                      </a:r>
                      <a:r>
                        <a:rPr sz="1100" spc="-7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/</a:t>
                      </a:r>
                      <a:r>
                        <a:rPr sz="1100" spc="-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60</a:t>
                      </a:r>
                      <a:r>
                        <a:rPr sz="1100" spc="-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=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8757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중시간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이 처리 가정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분당</a:t>
                      </a:r>
                      <a:r>
                        <a:rPr sz="1100" spc="-22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트랜잭션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25" dirty="0">
                          <a:latin typeface="BatangChe"/>
                          <a:cs typeface="BatangChe"/>
                        </a:rPr>
                        <a:t>29</a:t>
                      </a:r>
                      <a:r>
                        <a:rPr sz="1100" spc="-3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건/Min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6901">
                <a:tc>
                  <a:txBody>
                    <a:bodyPr/>
                    <a:lstStyle/>
                    <a:p>
                      <a:pPr marL="287655" marR="40640" indent="-245745">
                        <a:lnSpc>
                          <a:spcPct val="113599"/>
                        </a:lnSpc>
                        <a:spcBef>
                          <a:spcPts val="5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트랜잭션</a:t>
                      </a:r>
                      <a:r>
                        <a:rPr sz="1100" spc="-1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복  잡도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5740" marR="111125" indent="-45085">
                        <a:lnSpc>
                          <a:spcPct val="113599"/>
                        </a:lnSpc>
                        <a:spcBef>
                          <a:spcPts val="50"/>
                        </a:spcBef>
                        <a:tabLst>
                          <a:tab pos="510540" algn="l"/>
                          <a:tab pos="786130" algn="l"/>
                          <a:tab pos="1508760" algn="l"/>
                        </a:tabLst>
                      </a:pPr>
                      <a:r>
                        <a:rPr sz="1100" spc="25" dirty="0">
                          <a:latin typeface="BatangChe"/>
                          <a:cs typeface="BatangChe"/>
                        </a:rPr>
                        <a:t>TPC	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와	트랜잭션	복잡성</a:t>
                      </a:r>
                      <a:r>
                        <a:rPr sz="1100" spc="3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차이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(1.5</a:t>
                      </a:r>
                      <a:r>
                        <a:rPr sz="1100" spc="-35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35" dirty="0">
                          <a:latin typeface="BatangChe"/>
                          <a:cs typeface="BatangChe"/>
                        </a:rPr>
                        <a:t>배)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50" dirty="0">
                          <a:latin typeface="BatangChe"/>
                          <a:cs typeface="BatangChe"/>
                        </a:rPr>
                        <a:t>29</a:t>
                      </a:r>
                      <a:r>
                        <a:rPr sz="1100" spc="-2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2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45" dirty="0">
                          <a:latin typeface="BatangChe"/>
                          <a:cs typeface="BatangChe"/>
                        </a:rPr>
                        <a:t>1.5</a:t>
                      </a:r>
                      <a:r>
                        <a:rPr sz="1100" spc="-2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27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40" dirty="0">
                          <a:latin typeface="BatangChe"/>
                          <a:cs typeface="BatangChe"/>
                        </a:rPr>
                        <a:t>44</a:t>
                      </a:r>
                      <a:r>
                        <a:rPr sz="1100" spc="-27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건/Min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79580">
                <a:tc>
                  <a:txBody>
                    <a:bodyPr/>
                    <a:lstStyle/>
                    <a:p>
                      <a:pPr marL="287655" marR="168910" indent="-140335">
                        <a:lnSpc>
                          <a:spcPct val="112700"/>
                        </a:lnSpc>
                        <a:spcBef>
                          <a:spcPts val="65"/>
                        </a:spcBef>
                      </a:pPr>
                      <a:r>
                        <a:rPr sz="1100" spc="10" dirty="0">
                          <a:latin typeface="BatangChe"/>
                          <a:cs typeface="BatangChe"/>
                        </a:rPr>
                        <a:t>응답시간 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보정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2565" marR="341630">
                        <a:lnSpc>
                          <a:spcPct val="112700"/>
                        </a:lnSpc>
                        <a:spcBef>
                          <a:spcPts val="65"/>
                        </a:spcBef>
                      </a:pPr>
                      <a:r>
                        <a:rPr sz="1100" spc="20" dirty="0">
                          <a:latin typeface="BatangChe"/>
                          <a:cs typeface="BatangChe"/>
                        </a:rPr>
                        <a:t>LAN/WAN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을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통한 클라이언트 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응</a:t>
                      </a:r>
                      <a:r>
                        <a:rPr sz="1100" spc="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답시간</a:t>
                      </a:r>
                      <a:r>
                        <a:rPr sz="1100" spc="-3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보정(1.5</a:t>
                      </a:r>
                      <a:r>
                        <a:rPr sz="1100" spc="-31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배)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50" dirty="0">
                          <a:latin typeface="BatangChe"/>
                          <a:cs typeface="BatangChe"/>
                        </a:rPr>
                        <a:t>44</a:t>
                      </a:r>
                      <a:r>
                        <a:rPr sz="1100" spc="-2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2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45" dirty="0">
                          <a:latin typeface="BatangChe"/>
                          <a:cs typeface="BatangChe"/>
                        </a:rPr>
                        <a:t>1.5</a:t>
                      </a:r>
                      <a:r>
                        <a:rPr sz="1100" spc="-2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27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40" dirty="0">
                          <a:latin typeface="BatangChe"/>
                          <a:cs typeface="BatangChe"/>
                        </a:rPr>
                        <a:t>66</a:t>
                      </a:r>
                      <a:r>
                        <a:rPr sz="1100" spc="-27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건/Min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86512">
                <a:tc>
                  <a:txBody>
                    <a:bodyPr/>
                    <a:lstStyle/>
                    <a:p>
                      <a:pPr marL="217804" marR="161290" indent="-55244">
                        <a:lnSpc>
                          <a:spcPct val="113599"/>
                        </a:lnSpc>
                        <a:spcBef>
                          <a:spcPts val="50"/>
                        </a:spcBef>
                      </a:pPr>
                      <a:r>
                        <a:rPr sz="1100" spc="25" dirty="0">
                          <a:latin typeface="BatangChe"/>
                          <a:cs typeface="BatangChe"/>
                        </a:rPr>
                        <a:t>Peak</a:t>
                      </a:r>
                      <a:r>
                        <a:rPr sz="1100" spc="1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시  보정율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7645" marR="675005" indent="-46355">
                        <a:lnSpc>
                          <a:spcPct val="113599"/>
                        </a:lnSpc>
                        <a:spcBef>
                          <a:spcPts val="50"/>
                        </a:spcBef>
                      </a:pPr>
                      <a:r>
                        <a:rPr sz="1100" spc="25" dirty="0">
                          <a:latin typeface="BatangChe"/>
                          <a:cs typeface="BatangChe"/>
                        </a:rPr>
                        <a:t>Peak Time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시 이를</a:t>
                      </a:r>
                      <a:r>
                        <a:rPr sz="1100" spc="-1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60" dirty="0">
                          <a:latin typeface="BatangChe"/>
                          <a:cs typeface="BatangChe"/>
                        </a:rPr>
                        <a:t>위한 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6</a:t>
                      </a:r>
                      <a:r>
                        <a:rPr sz="1100" spc="-2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40" dirty="0">
                          <a:latin typeface="BatangChe"/>
                          <a:cs typeface="BatangChe"/>
                        </a:rPr>
                        <a:t>배의보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 정율</a:t>
                      </a:r>
                      <a:r>
                        <a:rPr sz="1100" spc="-2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적용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50" dirty="0">
                          <a:latin typeface="BatangChe"/>
                          <a:cs typeface="BatangChe"/>
                        </a:rPr>
                        <a:t>66</a:t>
                      </a:r>
                      <a:r>
                        <a:rPr sz="1100" spc="-2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2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6</a:t>
                      </a:r>
                      <a:r>
                        <a:rPr sz="1100" spc="-2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2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396</a:t>
                      </a:r>
                      <a:r>
                        <a:rPr sz="1100" spc="-2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건/Min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92208">
                <a:tc>
                  <a:txBody>
                    <a:bodyPr/>
                    <a:lstStyle/>
                    <a:p>
                      <a:pPr marL="357505" marR="40640" indent="-315595">
                        <a:lnSpc>
                          <a:spcPct val="112700"/>
                        </a:lnSpc>
                        <a:spcBef>
                          <a:spcPts val="47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시스템</a:t>
                      </a:r>
                      <a:r>
                        <a:rPr sz="1100" spc="-1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부하  율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5740" indent="-45085">
                        <a:lnSpc>
                          <a:spcPts val="1290"/>
                        </a:lnSpc>
                      </a:pPr>
                      <a:r>
                        <a:rPr sz="1100" spc="-55" dirty="0">
                          <a:latin typeface="BatangChe"/>
                          <a:cs typeface="BatangChe"/>
                        </a:rPr>
                        <a:t>OS(50)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,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기타 </a:t>
                      </a:r>
                      <a:r>
                        <a:rPr sz="1100" spc="55" dirty="0">
                          <a:latin typeface="BatangChe"/>
                          <a:cs typeface="BatangChe"/>
                        </a:rPr>
                        <a:t>시스템</a:t>
                      </a:r>
                      <a:r>
                        <a:rPr sz="1100" spc="-2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소프트웨</a:t>
                      </a:r>
                      <a:endParaRPr sz="1100">
                        <a:latin typeface="BatangChe"/>
                        <a:cs typeface="BatangChe"/>
                      </a:endParaRPr>
                    </a:p>
                    <a:p>
                      <a:pPr marL="205740" marR="122555">
                        <a:lnSpc>
                          <a:spcPts val="1490"/>
                        </a:lnSpc>
                        <a:spcBef>
                          <a:spcPts val="15"/>
                        </a:spcBef>
                      </a:pPr>
                      <a:r>
                        <a:rPr sz="1100" spc="30" dirty="0">
                          <a:latin typeface="BatangChe"/>
                          <a:cs typeface="BatangChe"/>
                        </a:rPr>
                        <a:t>어(SQL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Server </a:t>
                      </a:r>
                      <a:r>
                        <a:rPr sz="1100" spc="-110" dirty="0">
                          <a:latin typeface="BatangChe"/>
                          <a:cs typeface="BatangChe"/>
                        </a:rPr>
                        <a:t>40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, </a:t>
                      </a:r>
                      <a:r>
                        <a:rPr sz="1100" spc="20" dirty="0">
                          <a:latin typeface="BatangChe"/>
                          <a:cs typeface="BatangChe"/>
                        </a:rPr>
                        <a:t>Vaccine  </a:t>
                      </a:r>
                      <a:r>
                        <a:rPr sz="1100" spc="-114" dirty="0">
                          <a:latin typeface="BatangChe"/>
                          <a:cs typeface="BatangChe"/>
                        </a:rPr>
                        <a:t>40)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100" spc="25" dirty="0">
                          <a:latin typeface="BatangChe"/>
                          <a:cs typeface="BatangChe"/>
                        </a:rPr>
                        <a:t>396</a:t>
                      </a:r>
                      <a:r>
                        <a:rPr sz="1100" spc="-229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229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1.5</a:t>
                      </a:r>
                      <a:r>
                        <a:rPr sz="1100" spc="-229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229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1.4</a:t>
                      </a:r>
                      <a:r>
                        <a:rPr sz="1100" spc="-2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229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1.4</a:t>
                      </a:r>
                      <a:r>
                        <a:rPr sz="1100" spc="-22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=</a:t>
                      </a:r>
                      <a:endParaRPr sz="1100">
                        <a:latin typeface="BatangChe"/>
                        <a:cs typeface="BatangChe"/>
                      </a:endParaRPr>
                    </a:p>
                    <a:p>
                      <a:pPr marL="11112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100" spc="-5" dirty="0">
                          <a:latin typeface="BatangChe"/>
                          <a:cs typeface="BatangChe"/>
                        </a:rPr>
                        <a:t>1,164</a:t>
                      </a:r>
                      <a:r>
                        <a:rPr sz="1100" spc="-37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10" dirty="0">
                          <a:latin typeface="BatangChe"/>
                          <a:cs typeface="BatangChe"/>
                        </a:rPr>
                        <a:t>건/Min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9791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100" spc="-10" dirty="0">
                          <a:latin typeface="BatangChe"/>
                          <a:cs typeface="BatangChe"/>
                        </a:rPr>
                        <a:t>I/O</a:t>
                      </a:r>
                      <a:r>
                        <a:rPr sz="1100" spc="-18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부하율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100" spc="85" dirty="0">
                          <a:latin typeface="BatangChe"/>
                          <a:cs typeface="BatangChe"/>
                        </a:rPr>
                        <a:t>입/출력을</a:t>
                      </a:r>
                      <a:r>
                        <a:rPr sz="1100" spc="-32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00" dirty="0">
                          <a:latin typeface="BatangChe"/>
                          <a:cs typeface="BatangChe"/>
                        </a:rPr>
                        <a:t>위한</a:t>
                      </a:r>
                      <a:r>
                        <a:rPr sz="1100" spc="-32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00" dirty="0">
                          <a:latin typeface="BatangChe"/>
                          <a:cs typeface="BatangChe"/>
                        </a:rPr>
                        <a:t>부하율</a:t>
                      </a:r>
                      <a:r>
                        <a:rPr sz="1100" spc="-33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110" dirty="0">
                          <a:latin typeface="BatangChe"/>
                          <a:cs typeface="BatangChe"/>
                        </a:rPr>
                        <a:t>70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ts val="1290"/>
                        </a:lnSpc>
                      </a:pPr>
                      <a:r>
                        <a:rPr sz="1100" spc="20" dirty="0">
                          <a:latin typeface="BatangChe"/>
                          <a:cs typeface="BatangChe"/>
                        </a:rPr>
                        <a:t>1,164</a:t>
                      </a:r>
                      <a:r>
                        <a:rPr sz="1100" spc="-1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11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1.7</a:t>
                      </a:r>
                      <a:r>
                        <a:rPr sz="1100" spc="-11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11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5" dirty="0">
                          <a:latin typeface="BatangChe"/>
                          <a:cs typeface="BatangChe"/>
                        </a:rPr>
                        <a:t>1,979</a:t>
                      </a:r>
                      <a:r>
                        <a:rPr sz="1100" spc="-2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건</a:t>
                      </a:r>
                      <a:endParaRPr sz="1100">
                        <a:latin typeface="BatangChe"/>
                        <a:cs typeface="BatangChe"/>
                      </a:endParaRPr>
                    </a:p>
                    <a:p>
                      <a:pPr marL="11112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5" dirty="0">
                          <a:latin typeface="BatangChe"/>
                          <a:cs typeface="BatangChe"/>
                        </a:rPr>
                        <a:t>/Min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779767">
                <a:tc>
                  <a:txBody>
                    <a:bodyPr/>
                    <a:lstStyle/>
                    <a:p>
                      <a:pPr marL="217804" marR="231140">
                        <a:lnSpc>
                          <a:spcPct val="113599"/>
                        </a:lnSpc>
                        <a:spcBef>
                          <a:spcPts val="55"/>
                        </a:spcBef>
                      </a:pPr>
                      <a:r>
                        <a:rPr sz="1100" spc="10" dirty="0">
                          <a:latin typeface="BatangChe"/>
                          <a:cs typeface="BatangChe"/>
                        </a:rPr>
                        <a:t>시스템  여유율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110" dirty="0">
                          <a:latin typeface="BatangChe"/>
                          <a:cs typeface="BatangChe"/>
                        </a:rPr>
                        <a:t>40</a:t>
                      </a:r>
                      <a:r>
                        <a:rPr sz="1100" spc="-1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5" dirty="0">
                          <a:latin typeface="BatangChe"/>
                          <a:cs typeface="BatangChe"/>
                        </a:rPr>
                        <a:t>정도의</a:t>
                      </a:r>
                      <a:r>
                        <a:rPr sz="1100" spc="-12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45" dirty="0">
                          <a:latin typeface="BatangChe"/>
                          <a:cs typeface="BatangChe"/>
                        </a:rPr>
                        <a:t>시스템</a:t>
                      </a:r>
                      <a:r>
                        <a:rPr sz="1100" spc="-1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5" dirty="0">
                          <a:latin typeface="BatangChe"/>
                          <a:cs typeface="BatangChe"/>
                        </a:rPr>
                        <a:t>여유율</a:t>
                      </a:r>
                      <a:r>
                        <a:rPr sz="1100" spc="-12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35" dirty="0">
                          <a:latin typeface="BatangChe"/>
                          <a:cs typeface="BatangChe"/>
                        </a:rPr>
                        <a:t>적용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100" spc="20" dirty="0">
                          <a:latin typeface="BatangChe"/>
                          <a:cs typeface="BatangChe"/>
                        </a:rPr>
                        <a:t>1,979</a:t>
                      </a:r>
                      <a:r>
                        <a:rPr sz="1100" spc="-1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11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1.4</a:t>
                      </a:r>
                      <a:r>
                        <a:rPr sz="1100" spc="-11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11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5" dirty="0">
                          <a:latin typeface="BatangChe"/>
                          <a:cs typeface="BatangChe"/>
                        </a:rPr>
                        <a:t>2,771</a:t>
                      </a:r>
                      <a:r>
                        <a:rPr sz="1100" spc="-2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건</a:t>
                      </a:r>
                      <a:endParaRPr sz="1100">
                        <a:latin typeface="BatangChe"/>
                        <a:cs typeface="BatangChe"/>
                      </a:endParaRPr>
                    </a:p>
                    <a:p>
                      <a:pPr marL="11112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spc="-5" dirty="0">
                          <a:latin typeface="BatangChe"/>
                          <a:cs typeface="BatangChe"/>
                        </a:rPr>
                        <a:t>/Min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10668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62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트랜잭션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01600" algn="r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544195" algn="l"/>
                          <a:tab pos="1287780" algn="l"/>
                          <a:tab pos="1892935" algn="l"/>
                        </a:tabLst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3</a:t>
                      </a:r>
                      <a:r>
                        <a:rPr sz="1100" spc="-2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년간	</a:t>
                      </a:r>
                      <a:r>
                        <a:rPr sz="1100" spc="10" dirty="0">
                          <a:latin typeface="BatangChe"/>
                          <a:cs typeface="BatangChe"/>
                        </a:rPr>
                        <a:t>트랜잭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션	</a:t>
                      </a:r>
                      <a:r>
                        <a:rPr sz="1100" spc="10" dirty="0">
                          <a:latin typeface="BatangChe"/>
                          <a:cs typeface="BatangChe"/>
                        </a:rPr>
                        <a:t>증가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율	적용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2,771</a:t>
                      </a:r>
                      <a:r>
                        <a:rPr sz="1100" spc="-1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1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1.3</a:t>
                      </a:r>
                      <a:r>
                        <a:rPr sz="1100" spc="-1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1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1.3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1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1.3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T w="10668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57203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증가율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60" dirty="0">
                          <a:latin typeface="BatangChe"/>
                          <a:cs typeface="BatangChe"/>
                        </a:rPr>
                        <a:t>(30)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70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2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0" dirty="0">
                          <a:latin typeface="BatangChe"/>
                          <a:cs typeface="BatangChe"/>
                        </a:rPr>
                        <a:t>6,088</a:t>
                      </a:r>
                      <a:r>
                        <a:rPr sz="1100" spc="-2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5" dirty="0">
                          <a:latin typeface="BatangChe"/>
                          <a:cs typeface="BatangChe"/>
                        </a:rPr>
                        <a:t>tmpC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19">
                      <a:solidFill>
                        <a:srgbClr val="000000"/>
                      </a:solidFill>
                      <a:prstDash val="solid"/>
                    </a:lnR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8851" y="3563888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70" dirty="0">
                <a:latin typeface="BatangChe"/>
                <a:cs typeface="BatangChe"/>
              </a:rPr>
              <a:t>DB</a:t>
            </a:r>
            <a:r>
              <a:rPr lang="ko-KR" altLang="en-US" spc="70" dirty="0">
                <a:latin typeface="BatangChe"/>
                <a:cs typeface="BatangChe"/>
              </a:rPr>
              <a:t>서버의 </a:t>
            </a:r>
            <a:r>
              <a:rPr lang="en-US" altLang="ko-KR" spc="70" dirty="0">
                <a:latin typeface="BatangChe"/>
                <a:cs typeface="BatangChe"/>
              </a:rPr>
              <a:t>CPU </a:t>
            </a:r>
            <a:r>
              <a:rPr lang="ko-KR" altLang="en-US" spc="100" dirty="0">
                <a:latin typeface="BatangChe"/>
                <a:cs typeface="BatangChe"/>
              </a:rPr>
              <a:t>산정근거</a:t>
            </a:r>
            <a:endParaRPr lang="ko-KR" altLang="en-US" dirty="0"/>
          </a:p>
        </p:txBody>
      </p:sp>
      <p:sp>
        <p:nvSpPr>
          <p:cNvPr id="26" name="object 8"/>
          <p:cNvSpPr txBox="1"/>
          <p:nvPr/>
        </p:nvSpPr>
        <p:spPr>
          <a:xfrm>
            <a:off x="56729" y="2684795"/>
            <a:ext cx="6243079" cy="775725"/>
          </a:xfrm>
          <a:prstGeom prst="rect">
            <a:avLst/>
          </a:prstGeom>
          <a:ln w="7365">
            <a:solidFill>
              <a:srgbClr val="000000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59690" marR="45085">
              <a:lnSpc>
                <a:spcPts val="2100"/>
              </a:lnSpc>
              <a:spcBef>
                <a:spcPts val="70"/>
              </a:spcBef>
            </a:pPr>
            <a:r>
              <a:rPr sz="1200" spc="-5" dirty="0">
                <a:latin typeface="Batang"/>
                <a:cs typeface="Batang"/>
              </a:rPr>
              <a:t>DB </a:t>
            </a:r>
            <a:r>
              <a:rPr sz="1200" spc="-10" dirty="0">
                <a:latin typeface="Batang"/>
                <a:cs typeface="Batang"/>
              </a:rPr>
              <a:t>Server </a:t>
            </a:r>
            <a:r>
              <a:rPr sz="1200" spc="-5" dirty="0">
                <a:latin typeface="Batang"/>
                <a:cs typeface="Batang"/>
              </a:rPr>
              <a:t>용량산정 </a:t>
            </a:r>
            <a:r>
              <a:rPr sz="1200" dirty="0">
                <a:latin typeface="Batang"/>
                <a:cs typeface="Batang"/>
              </a:rPr>
              <a:t>= 트랜잭션 처리수 * 최번시간 </a:t>
            </a:r>
            <a:r>
              <a:rPr sz="1200" spc="-5" dirty="0">
                <a:latin typeface="Batang"/>
                <a:cs typeface="Batang"/>
              </a:rPr>
              <a:t>트랜잭션 </a:t>
            </a:r>
            <a:r>
              <a:rPr sz="1200" dirty="0">
                <a:latin typeface="Batang"/>
                <a:cs typeface="Batang"/>
              </a:rPr>
              <a:t>* 트  랜잭션</a:t>
            </a:r>
            <a:r>
              <a:rPr sz="1200" spc="175" dirty="0">
                <a:latin typeface="Batang"/>
                <a:cs typeface="Batang"/>
              </a:rPr>
              <a:t> </a:t>
            </a:r>
            <a:r>
              <a:rPr sz="1200" spc="-5" dirty="0">
                <a:latin typeface="Batang"/>
                <a:cs typeface="Batang"/>
              </a:rPr>
              <a:t>복잡도</a:t>
            </a:r>
            <a:r>
              <a:rPr sz="1200" spc="180" dirty="0">
                <a:latin typeface="Batang"/>
                <a:cs typeface="Batang"/>
              </a:rPr>
              <a:t> </a:t>
            </a:r>
            <a:r>
              <a:rPr sz="1200" spc="-5" dirty="0">
                <a:latin typeface="Batang"/>
                <a:cs typeface="Batang"/>
              </a:rPr>
              <a:t>*네트워크</a:t>
            </a:r>
            <a:r>
              <a:rPr sz="1200" spc="175" dirty="0">
                <a:latin typeface="Batang"/>
                <a:cs typeface="Batang"/>
              </a:rPr>
              <a:t> </a:t>
            </a:r>
            <a:r>
              <a:rPr sz="1200" dirty="0">
                <a:latin typeface="Batang"/>
                <a:cs typeface="Batang"/>
              </a:rPr>
              <a:t>보정율</a:t>
            </a:r>
            <a:r>
              <a:rPr sz="1200" spc="175" dirty="0">
                <a:latin typeface="Batang"/>
                <a:cs typeface="Batang"/>
              </a:rPr>
              <a:t> </a:t>
            </a:r>
            <a:r>
              <a:rPr sz="1200" dirty="0">
                <a:latin typeface="Batang"/>
                <a:cs typeface="Batang"/>
              </a:rPr>
              <a:t>*</a:t>
            </a:r>
            <a:r>
              <a:rPr sz="1200" spc="105" dirty="0">
                <a:latin typeface="Batang"/>
                <a:cs typeface="Batang"/>
              </a:rPr>
              <a:t> </a:t>
            </a:r>
            <a:r>
              <a:rPr sz="1200" spc="-5" dirty="0">
                <a:latin typeface="Batang"/>
                <a:cs typeface="Batang"/>
              </a:rPr>
              <a:t>Peak</a:t>
            </a:r>
            <a:r>
              <a:rPr sz="1200" spc="90" dirty="0">
                <a:latin typeface="Batang"/>
                <a:cs typeface="Batang"/>
              </a:rPr>
              <a:t> </a:t>
            </a:r>
            <a:r>
              <a:rPr sz="1200" spc="-10" dirty="0">
                <a:latin typeface="Batang"/>
                <a:cs typeface="Batang"/>
              </a:rPr>
              <a:t>Time</a:t>
            </a:r>
            <a:r>
              <a:rPr sz="1200" spc="180" dirty="0">
                <a:latin typeface="Batang"/>
                <a:cs typeface="Batang"/>
              </a:rPr>
              <a:t> </a:t>
            </a:r>
            <a:r>
              <a:rPr sz="1200" dirty="0">
                <a:latin typeface="Batang"/>
                <a:cs typeface="Batang"/>
              </a:rPr>
              <a:t>보정율</a:t>
            </a:r>
            <a:r>
              <a:rPr sz="1200" spc="175" dirty="0">
                <a:latin typeface="Batang"/>
                <a:cs typeface="Batang"/>
              </a:rPr>
              <a:t> </a:t>
            </a:r>
            <a:r>
              <a:rPr sz="1200" dirty="0">
                <a:latin typeface="Batang"/>
                <a:cs typeface="Batang"/>
              </a:rPr>
              <a:t>*</a:t>
            </a:r>
            <a:r>
              <a:rPr sz="1200" spc="175" dirty="0">
                <a:latin typeface="Batang"/>
                <a:cs typeface="Batang"/>
              </a:rPr>
              <a:t> </a:t>
            </a:r>
            <a:r>
              <a:rPr sz="1200" dirty="0" err="1">
                <a:latin typeface="Batang"/>
                <a:cs typeface="Batang"/>
              </a:rPr>
              <a:t>시스템</a:t>
            </a:r>
            <a:r>
              <a:rPr sz="1200" spc="190" dirty="0">
                <a:latin typeface="Batang"/>
                <a:cs typeface="Batang"/>
              </a:rPr>
              <a:t> </a:t>
            </a:r>
            <a:r>
              <a:rPr sz="1200" dirty="0" err="1">
                <a:latin typeface="Batang"/>
                <a:cs typeface="Batang"/>
              </a:rPr>
              <a:t>부하율</a:t>
            </a:r>
            <a:r>
              <a:rPr sz="1200" dirty="0">
                <a:latin typeface="Batang"/>
                <a:cs typeface="Batang"/>
              </a:rPr>
              <a:t> * 시스템 여유율 * 트랜잭션  </a:t>
            </a:r>
            <a:r>
              <a:rPr sz="1200" spc="290" dirty="0">
                <a:latin typeface="Batang"/>
                <a:cs typeface="Batang"/>
              </a:rPr>
              <a:t> </a:t>
            </a:r>
            <a:r>
              <a:rPr sz="1200" dirty="0">
                <a:latin typeface="Batang"/>
                <a:cs typeface="Batang"/>
              </a:rPr>
              <a:t>증가율</a:t>
            </a:r>
          </a:p>
        </p:txBody>
      </p:sp>
      <p:sp>
        <p:nvSpPr>
          <p:cNvPr id="27" name="object 5"/>
          <p:cNvSpPr txBox="1"/>
          <p:nvPr/>
        </p:nvSpPr>
        <p:spPr>
          <a:xfrm>
            <a:off x="45934" y="2002954"/>
            <a:ext cx="6253874" cy="5318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925" marR="5080" indent="-149860">
              <a:lnSpc>
                <a:spcPct val="144200"/>
              </a:lnSpc>
            </a:pPr>
            <a:r>
              <a:rPr sz="1200" spc="-10" dirty="0">
                <a:latin typeface="Batang"/>
                <a:cs typeface="Batang"/>
              </a:rPr>
              <a:t>DB 서버 </a:t>
            </a:r>
            <a:r>
              <a:rPr sz="1200" dirty="0">
                <a:latin typeface="Batang"/>
                <a:cs typeface="Batang"/>
              </a:rPr>
              <a:t>: </a:t>
            </a:r>
            <a:r>
              <a:rPr sz="1200" spc="-5" dirty="0">
                <a:latin typeface="Batang"/>
                <a:cs typeface="Batang"/>
              </a:rPr>
              <a:t>DB 서버의 </a:t>
            </a:r>
            <a:r>
              <a:rPr sz="1200" dirty="0">
                <a:latin typeface="Batang"/>
                <a:cs typeface="Batang"/>
              </a:rPr>
              <a:t>경우, </a:t>
            </a:r>
            <a:r>
              <a:rPr sz="1200" spc="-5" dirty="0">
                <a:latin typeface="Batang"/>
                <a:cs typeface="Batang"/>
              </a:rPr>
              <a:t>OLTP </a:t>
            </a:r>
            <a:r>
              <a:rPr sz="1200" dirty="0">
                <a:latin typeface="Batang"/>
                <a:cs typeface="Batang"/>
              </a:rPr>
              <a:t>를 </a:t>
            </a:r>
            <a:r>
              <a:rPr sz="1200" spc="-10" dirty="0">
                <a:latin typeface="Batang"/>
                <a:cs typeface="Batang"/>
              </a:rPr>
              <a:t>위한 </a:t>
            </a:r>
            <a:r>
              <a:rPr sz="1200" dirty="0">
                <a:latin typeface="Batang"/>
                <a:cs typeface="Batang"/>
              </a:rPr>
              <a:t>성능 </a:t>
            </a:r>
            <a:r>
              <a:rPr sz="1200" spc="-5" dirty="0">
                <a:latin typeface="Batang"/>
                <a:cs typeface="Batang"/>
              </a:rPr>
              <a:t>지표인 TPC </a:t>
            </a:r>
            <a:r>
              <a:rPr sz="1200" dirty="0">
                <a:latin typeface="Batang"/>
                <a:cs typeface="Batang"/>
              </a:rPr>
              <a:t>의 </a:t>
            </a:r>
            <a:r>
              <a:rPr sz="1200" spc="-10" dirty="0">
                <a:latin typeface="Batang"/>
                <a:cs typeface="Batang"/>
              </a:rPr>
              <a:t>TPC-C  </a:t>
            </a:r>
            <a:r>
              <a:rPr sz="1200" dirty="0">
                <a:latin typeface="Batang"/>
                <a:cs typeface="Batang"/>
              </a:rPr>
              <a:t>를 </a:t>
            </a:r>
            <a:r>
              <a:rPr sz="1200" spc="-5" dirty="0" err="1">
                <a:latin typeface="Batang"/>
                <a:cs typeface="Batang"/>
              </a:rPr>
              <a:t>적용하였으</a:t>
            </a:r>
            <a:endParaRPr lang="en-US" sz="1200" spc="-5" dirty="0">
              <a:latin typeface="Batang"/>
              <a:cs typeface="Batang"/>
            </a:endParaRPr>
          </a:p>
          <a:p>
            <a:pPr marL="161925" marR="5080" indent="-149860">
              <a:lnSpc>
                <a:spcPct val="144200"/>
              </a:lnSpc>
            </a:pPr>
            <a:r>
              <a:rPr lang="en-US" sz="1200" spc="-5" dirty="0">
                <a:latin typeface="Batang"/>
                <a:cs typeface="Batang"/>
              </a:rPr>
              <a:t>              </a:t>
            </a:r>
            <a:r>
              <a:rPr sz="1200" spc="-5" dirty="0">
                <a:latin typeface="Batang"/>
                <a:cs typeface="Batang"/>
              </a:rPr>
              <a:t>며, 세부적인 산정식은 다음과  </a:t>
            </a:r>
            <a:r>
              <a:rPr sz="1200" dirty="0">
                <a:latin typeface="Batang"/>
                <a:cs typeface="Batang"/>
              </a:rPr>
              <a:t> 같다.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-61Page-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9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60648" y="1120260"/>
            <a:ext cx="6597352" cy="0"/>
          </a:xfrm>
          <a:prstGeom prst="line">
            <a:avLst/>
          </a:prstGeom>
          <a:ln w="63500">
            <a:gradFill>
              <a:gsLst>
                <a:gs pos="100000">
                  <a:schemeClr val="tx2"/>
                </a:gs>
                <a:gs pos="52000">
                  <a:schemeClr val="tx2">
                    <a:lumMod val="60000"/>
                    <a:lumOff val="40000"/>
                    <a:alpha val="66000"/>
                  </a:schemeClr>
                </a:gs>
                <a:gs pos="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73239" y="6511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lgerian" pitchFamily="82" charset="0"/>
              </a:rPr>
              <a:t>ISP Consulting</a:t>
            </a:r>
            <a:endParaRPr lang="ko-KR" altLang="en-US" b="1" dirty="0">
              <a:latin typeface="Algerian" pitchFamily="82" charset="0"/>
              <a:ea typeface="HY궁서B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6632" y="650610"/>
            <a:ext cx="250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SPA</a:t>
            </a:r>
            <a:r>
              <a:rPr lang="ko-KR" altLang="en-US" dirty="0"/>
              <a:t>브랜드</a:t>
            </a:r>
            <a:r>
              <a:rPr lang="en-US" altLang="ko-KR" dirty="0"/>
              <a:t> </a:t>
            </a:r>
            <a:r>
              <a:rPr lang="ko-KR" altLang="en-US" dirty="0"/>
              <a:t>정보시스템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51" y="1485693"/>
            <a:ext cx="320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구성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4543711" y="753912"/>
            <a:ext cx="1544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A.3 TO-BE</a:t>
            </a:r>
            <a:r>
              <a:rPr lang="ko-KR" altLang="en-US" sz="1600" b="1" dirty="0"/>
              <a:t>분석</a:t>
            </a:r>
            <a:endParaRPr lang="en-US" altLang="ko-KR" sz="1600" b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4869160" y="1155182"/>
            <a:ext cx="1430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A.3 TO-BE </a:t>
            </a:r>
            <a:r>
              <a:rPr lang="ko-KR" altLang="en-US" sz="1400" b="1" dirty="0"/>
              <a:t>분석</a:t>
            </a:r>
            <a:endParaRPr lang="en-US" altLang="ko-KR" sz="1400" b="1" dirty="0"/>
          </a:p>
          <a:p>
            <a:endParaRPr lang="ko-KR" altLang="en-US" sz="1400" dirty="0"/>
          </a:p>
        </p:txBody>
      </p:sp>
      <p:sp>
        <p:nvSpPr>
          <p:cNvPr id="12" name="object 5"/>
          <p:cNvSpPr txBox="1"/>
          <p:nvPr/>
        </p:nvSpPr>
        <p:spPr>
          <a:xfrm>
            <a:off x="18851" y="2699792"/>
            <a:ext cx="5005705" cy="1790700"/>
          </a:xfrm>
          <a:prstGeom prst="rect">
            <a:avLst/>
          </a:prstGeom>
          <a:ln w="7365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288290" indent="-228600">
              <a:lnSpc>
                <a:spcPct val="100000"/>
              </a:lnSpc>
              <a:buSzPct val="83333"/>
              <a:buFont typeface="Symbol"/>
              <a:buChar char=""/>
              <a:tabLst>
                <a:tab pos="288290" algn="l"/>
                <a:tab pos="288925" algn="l"/>
              </a:tabLst>
            </a:pPr>
            <a:r>
              <a:rPr sz="1200" spc="-5" dirty="0">
                <a:latin typeface="Batang"/>
                <a:cs typeface="Batang"/>
              </a:rPr>
              <a:t>Windows </a:t>
            </a:r>
            <a:r>
              <a:rPr sz="1200" dirty="0">
                <a:latin typeface="Batang"/>
                <a:cs typeface="Batang"/>
              </a:rPr>
              <a:t>NT </a:t>
            </a:r>
            <a:r>
              <a:rPr sz="1200" spc="-5" dirty="0">
                <a:latin typeface="Batang"/>
                <a:cs typeface="Batang"/>
              </a:rPr>
              <a:t>Kernel </a:t>
            </a:r>
            <a:r>
              <a:rPr sz="1200" dirty="0">
                <a:latin typeface="Batang"/>
                <a:cs typeface="Batang"/>
              </a:rPr>
              <a:t>:</a:t>
            </a:r>
            <a:r>
              <a:rPr sz="1200" spc="-190" dirty="0">
                <a:latin typeface="Batang"/>
                <a:cs typeface="Batang"/>
              </a:rPr>
              <a:t> </a:t>
            </a:r>
            <a:r>
              <a:rPr sz="1200" spc="-5" dirty="0">
                <a:latin typeface="Batang"/>
                <a:cs typeface="Batang"/>
              </a:rPr>
              <a:t>64MB</a:t>
            </a:r>
            <a:endParaRPr sz="1200" dirty="0">
              <a:latin typeface="Batang"/>
              <a:cs typeface="Batang"/>
            </a:endParaRPr>
          </a:p>
          <a:p>
            <a:pPr marL="288290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288290" algn="l"/>
                <a:tab pos="288925" algn="l"/>
              </a:tabLst>
            </a:pPr>
            <a:r>
              <a:rPr sz="1200" spc="-5" dirty="0">
                <a:latin typeface="Batang"/>
                <a:cs typeface="Batang"/>
              </a:rPr>
              <a:t>SQL Server Database </a:t>
            </a:r>
            <a:r>
              <a:rPr sz="1200" dirty="0">
                <a:latin typeface="Batang"/>
                <a:cs typeface="Batang"/>
              </a:rPr>
              <a:t>서비스 :</a:t>
            </a:r>
            <a:r>
              <a:rPr sz="1200" spc="240" dirty="0">
                <a:latin typeface="Batang"/>
                <a:cs typeface="Batang"/>
              </a:rPr>
              <a:t> </a:t>
            </a:r>
            <a:r>
              <a:rPr sz="1200" spc="-5" dirty="0">
                <a:latin typeface="Batang"/>
                <a:cs typeface="Batang"/>
              </a:rPr>
              <a:t>256MB</a:t>
            </a:r>
            <a:endParaRPr sz="1200" dirty="0">
              <a:latin typeface="Batang"/>
              <a:cs typeface="Batang"/>
            </a:endParaRPr>
          </a:p>
          <a:p>
            <a:pPr marL="288290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288290" algn="l"/>
                <a:tab pos="288925" algn="l"/>
              </a:tabLst>
            </a:pPr>
            <a:r>
              <a:rPr sz="1200" spc="-10" dirty="0">
                <a:latin typeface="Batang"/>
                <a:cs typeface="Batang"/>
              </a:rPr>
              <a:t>Transaction </a:t>
            </a:r>
            <a:r>
              <a:rPr sz="1200" spc="-5" dirty="0">
                <a:latin typeface="Batang"/>
                <a:cs typeface="Batang"/>
              </a:rPr>
              <a:t>Server </a:t>
            </a:r>
            <a:r>
              <a:rPr sz="1200" dirty="0">
                <a:latin typeface="Batang"/>
                <a:cs typeface="Batang"/>
              </a:rPr>
              <a:t>서비스 :</a:t>
            </a:r>
            <a:r>
              <a:rPr sz="1200" spc="215" dirty="0">
                <a:latin typeface="Batang"/>
                <a:cs typeface="Batang"/>
              </a:rPr>
              <a:t> </a:t>
            </a:r>
            <a:r>
              <a:rPr sz="1200" spc="-5" dirty="0">
                <a:latin typeface="Batang"/>
                <a:cs typeface="Batang"/>
              </a:rPr>
              <a:t>32MB</a:t>
            </a:r>
            <a:endParaRPr sz="1200" dirty="0">
              <a:latin typeface="Batang"/>
              <a:cs typeface="Batang"/>
            </a:endParaRPr>
          </a:p>
          <a:p>
            <a:pPr marL="288290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288290" algn="l"/>
                <a:tab pos="288925" algn="l"/>
              </a:tabLst>
            </a:pPr>
            <a:r>
              <a:rPr sz="1200" spc="-5" dirty="0">
                <a:latin typeface="Batang"/>
                <a:cs typeface="Batang"/>
              </a:rPr>
              <a:t>Windows </a:t>
            </a:r>
            <a:r>
              <a:rPr sz="1200" dirty="0">
                <a:latin typeface="Batang"/>
                <a:cs typeface="Batang"/>
              </a:rPr>
              <a:t>NT 사용자 1 명당 :</a:t>
            </a:r>
            <a:r>
              <a:rPr sz="1200" spc="295" dirty="0">
                <a:latin typeface="Batang"/>
                <a:cs typeface="Batang"/>
              </a:rPr>
              <a:t> </a:t>
            </a:r>
            <a:r>
              <a:rPr sz="1200" spc="-5" dirty="0">
                <a:latin typeface="Batang"/>
                <a:cs typeface="Batang"/>
              </a:rPr>
              <a:t>50KB</a:t>
            </a:r>
            <a:endParaRPr sz="1200" dirty="0">
              <a:latin typeface="Batang"/>
              <a:cs typeface="Batang"/>
            </a:endParaRPr>
          </a:p>
          <a:p>
            <a:pPr marL="288290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288290" algn="l"/>
                <a:tab pos="288925" algn="l"/>
              </a:tabLst>
            </a:pPr>
            <a:r>
              <a:rPr sz="1200" spc="-5" dirty="0">
                <a:latin typeface="Batang"/>
                <a:cs typeface="Batang"/>
              </a:rPr>
              <a:t>SQL Server </a:t>
            </a:r>
            <a:r>
              <a:rPr sz="1200" dirty="0">
                <a:latin typeface="Batang"/>
                <a:cs typeface="Batang"/>
              </a:rPr>
              <a:t>사용자 1 명당 :</a:t>
            </a:r>
            <a:r>
              <a:rPr sz="1200" spc="330" dirty="0">
                <a:latin typeface="Batang"/>
                <a:cs typeface="Batang"/>
              </a:rPr>
              <a:t> </a:t>
            </a:r>
            <a:r>
              <a:rPr sz="1200" spc="5" dirty="0">
                <a:latin typeface="Batang"/>
                <a:cs typeface="Batang"/>
              </a:rPr>
              <a:t>50KB</a:t>
            </a:r>
            <a:endParaRPr sz="1200" dirty="0">
              <a:latin typeface="Batang"/>
              <a:cs typeface="Batang"/>
            </a:endParaRPr>
          </a:p>
          <a:p>
            <a:pPr marL="288290" indent="-228600">
              <a:lnSpc>
                <a:spcPct val="100000"/>
              </a:lnSpc>
              <a:spcBef>
                <a:spcPts val="120"/>
              </a:spcBef>
              <a:buSzPct val="83333"/>
              <a:buFont typeface="Symbol"/>
              <a:buChar char=""/>
              <a:tabLst>
                <a:tab pos="288290" algn="l"/>
                <a:tab pos="288925" algn="l"/>
              </a:tabLst>
            </a:pPr>
            <a:r>
              <a:rPr sz="1200" dirty="0">
                <a:latin typeface="Batang"/>
                <a:cs typeface="Batang"/>
              </a:rPr>
              <a:t>RAID 적용 :</a:t>
            </a:r>
            <a:r>
              <a:rPr sz="1200" spc="240" dirty="0">
                <a:latin typeface="Batang"/>
                <a:cs typeface="Batang"/>
              </a:rPr>
              <a:t> </a:t>
            </a:r>
            <a:r>
              <a:rPr sz="1200" spc="-5" dirty="0">
                <a:latin typeface="Batang"/>
                <a:cs typeface="Batang"/>
              </a:rPr>
              <a:t>32MB</a:t>
            </a:r>
            <a:endParaRPr sz="1200" dirty="0">
              <a:latin typeface="Batang"/>
              <a:cs typeface="Batang"/>
            </a:endParaRPr>
          </a:p>
          <a:p>
            <a:pPr marL="59690">
              <a:lnSpc>
                <a:spcPct val="100000"/>
              </a:lnSpc>
              <a:spcBef>
                <a:spcPts val="155"/>
              </a:spcBef>
              <a:tabLst>
                <a:tab pos="288290" algn="l"/>
              </a:tabLst>
            </a:pPr>
            <a:r>
              <a:rPr sz="1000" spc="-30" dirty="0">
                <a:latin typeface="Symbol"/>
                <a:cs typeface="Symbol"/>
              </a:rPr>
              <a:t></a:t>
            </a:r>
            <a:r>
              <a:rPr sz="1000" spc="-30" dirty="0">
                <a:latin typeface="Times New Roman"/>
                <a:cs typeface="Times New Roman"/>
              </a:rPr>
              <a:t>	</a:t>
            </a:r>
            <a:r>
              <a:rPr sz="1200" spc="-5" dirty="0">
                <a:latin typeface="Batang"/>
                <a:cs typeface="Batang"/>
              </a:rPr>
              <a:t>C/S 사용자 비율은 </a:t>
            </a:r>
            <a:r>
              <a:rPr sz="1200" spc="-10" dirty="0">
                <a:latin typeface="Batang"/>
                <a:cs typeface="Batang"/>
              </a:rPr>
              <a:t>40% </a:t>
            </a:r>
            <a:r>
              <a:rPr sz="1200" dirty="0">
                <a:latin typeface="Batang"/>
                <a:cs typeface="Batang"/>
              </a:rPr>
              <a:t>, </a:t>
            </a:r>
            <a:r>
              <a:rPr sz="1200" spc="-5" dirty="0">
                <a:latin typeface="Batang"/>
                <a:cs typeface="Batang"/>
              </a:rPr>
              <a:t>Web 사용자 비율은 60%로   </a:t>
            </a:r>
            <a:r>
              <a:rPr sz="1200" spc="50" dirty="0">
                <a:latin typeface="Batang"/>
                <a:cs typeface="Batang"/>
              </a:rPr>
              <a:t> </a:t>
            </a:r>
            <a:r>
              <a:rPr sz="1200" spc="-15" dirty="0">
                <a:latin typeface="Batang"/>
                <a:cs typeface="Batang"/>
              </a:rPr>
              <a:t>가정</a:t>
            </a:r>
            <a:endParaRPr sz="1200" dirty="0">
              <a:latin typeface="Batang"/>
              <a:cs typeface="Batang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31179" y="2153489"/>
            <a:ext cx="3440429" cy="546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Batang"/>
                <a:cs typeface="Batang"/>
              </a:rPr>
              <a:t> </a:t>
            </a:r>
            <a:r>
              <a:rPr sz="1200" spc="-15" dirty="0" err="1">
                <a:latin typeface="Batang"/>
                <a:cs typeface="Batang"/>
              </a:rPr>
              <a:t>메모리</a:t>
            </a:r>
            <a:r>
              <a:rPr sz="1200" spc="204" dirty="0">
                <a:latin typeface="Batang"/>
                <a:cs typeface="Batang"/>
              </a:rPr>
              <a:t> </a:t>
            </a:r>
            <a:r>
              <a:rPr sz="1200" spc="-25" dirty="0" err="1">
                <a:latin typeface="Batang"/>
                <a:cs typeface="Batang"/>
              </a:rPr>
              <a:t>부문</a:t>
            </a:r>
            <a:endParaRPr lang="en-US" sz="1200" spc="-25" dirty="0">
              <a:latin typeface="Batang"/>
              <a:cs typeface="Batang"/>
            </a:endParaRPr>
          </a:p>
          <a:p>
            <a:pPr marL="12700">
              <a:lnSpc>
                <a:spcPct val="100000"/>
              </a:lnSpc>
            </a:pPr>
            <a:endParaRPr sz="1150" dirty="0">
              <a:latin typeface="Times New Roman"/>
              <a:cs typeface="Times New Roman"/>
            </a:endParaRPr>
          </a:p>
          <a:p>
            <a:pPr marL="273050">
              <a:lnSpc>
                <a:spcPct val="100000"/>
              </a:lnSpc>
            </a:pPr>
            <a:r>
              <a:rPr sz="1200" dirty="0">
                <a:latin typeface="Batang"/>
                <a:cs typeface="Batang"/>
              </a:rPr>
              <a:t>메모리 산정을 </a:t>
            </a:r>
            <a:r>
              <a:rPr sz="1200" spc="-10" dirty="0">
                <a:latin typeface="Batang"/>
                <a:cs typeface="Batang"/>
              </a:rPr>
              <a:t>위한 </a:t>
            </a:r>
            <a:r>
              <a:rPr sz="1200" spc="-5" dirty="0">
                <a:latin typeface="Batang"/>
                <a:cs typeface="Batang"/>
              </a:rPr>
              <a:t>권장용량은 다음과  </a:t>
            </a:r>
            <a:r>
              <a:rPr sz="1200" spc="65" dirty="0">
                <a:latin typeface="Batang"/>
                <a:cs typeface="Batang"/>
              </a:rPr>
              <a:t> </a:t>
            </a:r>
            <a:r>
              <a:rPr sz="1200" spc="-5" dirty="0">
                <a:latin typeface="Batang"/>
                <a:cs typeface="Batang"/>
              </a:rPr>
              <a:t>같다.</a:t>
            </a:r>
            <a:endParaRPr sz="1200" dirty="0">
              <a:latin typeface="Batang"/>
              <a:cs typeface="Batang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900" y="4600047"/>
            <a:ext cx="6722468" cy="62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3200" marR="5080" indent="-190500" algn="just">
              <a:lnSpc>
                <a:spcPct val="144600"/>
              </a:lnSpc>
            </a:pPr>
            <a:r>
              <a:rPr lang="ko-KR" altLang="en-US" sz="1200" spc="-20" dirty="0" err="1">
                <a:latin typeface="Batang"/>
                <a:cs typeface="Batang"/>
              </a:rPr>
              <a:t>웹서버</a:t>
            </a:r>
            <a:r>
              <a:rPr lang="ko-KR" altLang="en-US" sz="1200" spc="-20" dirty="0">
                <a:latin typeface="Batang"/>
                <a:cs typeface="Batang"/>
              </a:rPr>
              <a:t> </a:t>
            </a:r>
            <a:r>
              <a:rPr lang="en-US" altLang="ko-KR" sz="1200" dirty="0">
                <a:latin typeface="Batang"/>
                <a:cs typeface="Batang"/>
              </a:rPr>
              <a:t>: </a:t>
            </a:r>
            <a:r>
              <a:rPr lang="ko-KR" altLang="en-US" sz="1200" dirty="0" err="1">
                <a:latin typeface="Batang"/>
                <a:cs typeface="Batang"/>
              </a:rPr>
              <a:t>웹서버의</a:t>
            </a:r>
            <a:r>
              <a:rPr lang="ko-KR" altLang="en-US" sz="1200" dirty="0">
                <a:latin typeface="Batang"/>
                <a:cs typeface="Batang"/>
              </a:rPr>
              <a:t> 메모리 용량산정을 위해서 산정 항목은 </a:t>
            </a:r>
            <a:r>
              <a:rPr lang="en-US" altLang="ko-KR" sz="1200" dirty="0">
                <a:latin typeface="Batang"/>
                <a:cs typeface="Batang"/>
              </a:rPr>
              <a:t>OS </a:t>
            </a:r>
            <a:r>
              <a:rPr lang="ko-KR" altLang="en-US" sz="1200" dirty="0">
                <a:latin typeface="Batang"/>
                <a:cs typeface="Batang"/>
              </a:rPr>
              <a:t>사용량  과 </a:t>
            </a:r>
            <a:r>
              <a:rPr lang="ko-KR" altLang="en-US" sz="1200" dirty="0" err="1">
                <a:latin typeface="Batang"/>
                <a:cs typeface="Batang"/>
              </a:rPr>
              <a:t>어플리케이션영</a:t>
            </a:r>
            <a:endParaRPr lang="en-US" altLang="ko-KR" sz="1200" dirty="0">
              <a:latin typeface="Batang"/>
              <a:cs typeface="Batang"/>
            </a:endParaRPr>
          </a:p>
          <a:p>
            <a:pPr marL="203200" marR="5080" indent="-190500" algn="just">
              <a:lnSpc>
                <a:spcPct val="144600"/>
              </a:lnSpc>
            </a:pPr>
            <a:r>
              <a:rPr lang="en-US" altLang="ko-KR" sz="1200" dirty="0">
                <a:latin typeface="Batang"/>
                <a:cs typeface="Batang"/>
              </a:rPr>
              <a:t>            </a:t>
            </a:r>
            <a:r>
              <a:rPr lang="ko-KR" altLang="en-US" sz="1200" dirty="0">
                <a:latin typeface="Batang"/>
                <a:cs typeface="Batang"/>
              </a:rPr>
              <a:t>역과 시스템 </a:t>
            </a:r>
            <a:r>
              <a:rPr lang="ko-KR" altLang="en-US" sz="1200" dirty="0" err="1">
                <a:latin typeface="Batang"/>
                <a:cs typeface="Batang"/>
              </a:rPr>
              <a:t>여유율을</a:t>
            </a:r>
            <a:r>
              <a:rPr lang="ko-KR" altLang="en-US" sz="1200" dirty="0">
                <a:latin typeface="Batang"/>
                <a:cs typeface="Batang"/>
              </a:rPr>
              <a:t> 사용하였으며 </a:t>
            </a:r>
            <a:r>
              <a:rPr lang="ko-KR" altLang="en-US" sz="1200" spc="-5" dirty="0">
                <a:latin typeface="Batang"/>
                <a:cs typeface="Batang"/>
              </a:rPr>
              <a:t>세부적인 </a:t>
            </a:r>
            <a:r>
              <a:rPr lang="ko-KR" altLang="en-US" sz="1200" dirty="0">
                <a:latin typeface="Batang"/>
                <a:cs typeface="Batang"/>
              </a:rPr>
              <a:t>산정  식은 다음과</a:t>
            </a:r>
            <a:r>
              <a:rPr lang="ko-KR" altLang="en-US" sz="1200" spc="254" dirty="0">
                <a:latin typeface="Batang"/>
                <a:cs typeface="Batang"/>
              </a:rPr>
              <a:t> </a:t>
            </a:r>
            <a:r>
              <a:rPr lang="ko-KR" altLang="en-US" sz="1200" spc="-5" dirty="0">
                <a:latin typeface="Batang"/>
                <a:cs typeface="Batang"/>
              </a:rPr>
              <a:t>같다</a:t>
            </a:r>
            <a:r>
              <a:rPr lang="en-US" altLang="ko-KR" sz="1200" spc="-5" dirty="0">
                <a:latin typeface="Batang"/>
                <a:cs typeface="Batang"/>
              </a:rPr>
              <a:t>.</a:t>
            </a:r>
            <a:endParaRPr lang="ko-KR" altLang="en-US" sz="1200" dirty="0">
              <a:latin typeface="Batang"/>
              <a:cs typeface="Batang"/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31179" y="5337467"/>
            <a:ext cx="6056609" cy="277640"/>
          </a:xfrm>
          <a:prstGeom prst="rect">
            <a:avLst/>
          </a:prstGeom>
          <a:ln w="7365">
            <a:solidFill>
              <a:srgbClr val="0000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59690" marR="49530">
              <a:lnSpc>
                <a:spcPts val="2100"/>
              </a:lnSpc>
              <a:spcBef>
                <a:spcPts val="65"/>
              </a:spcBef>
            </a:pPr>
            <a:r>
              <a:rPr sz="1200" dirty="0">
                <a:latin typeface="Batang"/>
                <a:cs typeface="Batang"/>
              </a:rPr>
              <a:t>웹서버 메모리의 용량 산정 = OS 사용량 + 어플리케이션 영역 + 시  스템</a:t>
            </a:r>
            <a:r>
              <a:rPr sz="1200" spc="85" dirty="0">
                <a:latin typeface="Batang"/>
                <a:cs typeface="Batang"/>
              </a:rPr>
              <a:t> </a:t>
            </a:r>
            <a:r>
              <a:rPr sz="1200" dirty="0">
                <a:latin typeface="Batang"/>
                <a:cs typeface="Batang"/>
              </a:rPr>
              <a:t>여유율</a:t>
            </a:r>
          </a:p>
        </p:txBody>
      </p:sp>
      <p:graphicFrame>
        <p:nvGraphicFramePr>
          <p:cNvPr id="18" name="object 4"/>
          <p:cNvGraphicFramePr>
            <a:graphicFrameLocks noGrp="1"/>
          </p:cNvGraphicFramePr>
          <p:nvPr>
            <p:extLst/>
          </p:nvPr>
        </p:nvGraphicFramePr>
        <p:xfrm>
          <a:off x="30584" y="6047353"/>
          <a:ext cx="6057204" cy="30286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4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264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82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100" spc="-25" dirty="0">
                          <a:latin typeface="BatangChe"/>
                          <a:cs typeface="BatangChe"/>
                        </a:rPr>
                        <a:t>구분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13715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B w="10667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100" spc="-20" dirty="0">
                          <a:latin typeface="BatangChe"/>
                          <a:cs typeface="BatangChe"/>
                        </a:rPr>
                        <a:t>산정근거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B w="10667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100" spc="-20" dirty="0">
                          <a:latin typeface="BatangChe"/>
                          <a:cs typeface="BatangChe"/>
                        </a:rPr>
                        <a:t>산정내역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12192">
                      <a:solidFill>
                        <a:srgbClr val="000000"/>
                      </a:solidFill>
                      <a:prstDash val="solid"/>
                    </a:lnR>
                    <a:lnB w="10667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4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동시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동시사용자</a:t>
                      </a:r>
                      <a:r>
                        <a:rPr sz="1100" spc="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4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55" dirty="0">
                          <a:latin typeface="BatangChe"/>
                          <a:cs typeface="BatangChe"/>
                        </a:rPr>
                        <a:t>증가보정율(30)</a:t>
                      </a:r>
                      <a:r>
                        <a:rPr sz="1100" spc="-15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16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3</a:t>
                      </a:r>
                      <a:r>
                        <a:rPr sz="1100" spc="-30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년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250</a:t>
                      </a:r>
                      <a:r>
                        <a:rPr sz="1100" spc="-1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1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1.3</a:t>
                      </a:r>
                      <a:r>
                        <a:rPr sz="1100" spc="-1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1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1.3</a:t>
                      </a:r>
                      <a:r>
                        <a:rPr sz="1100" spc="-1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1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1.3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126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사용자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spc="70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37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5" dirty="0">
                          <a:latin typeface="BatangChe"/>
                          <a:cs typeface="BatangChe"/>
                        </a:rPr>
                        <a:t>549</a:t>
                      </a:r>
                      <a:r>
                        <a:rPr sz="1100" spc="-2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45" dirty="0">
                          <a:latin typeface="BatangChe"/>
                          <a:cs typeface="BatangChe"/>
                        </a:rPr>
                        <a:t>명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B w="76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spc="110" dirty="0">
                          <a:latin typeface="BatangChe"/>
                          <a:cs typeface="BatangChe"/>
                        </a:rPr>
                        <a:t>OS</a:t>
                      </a:r>
                      <a:r>
                        <a:rPr sz="1100" spc="-2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55" dirty="0">
                          <a:latin typeface="BatangChe"/>
                          <a:cs typeface="BatangChe"/>
                        </a:rPr>
                        <a:t>용량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just">
                        <a:lnSpc>
                          <a:spcPts val="2100"/>
                        </a:lnSpc>
                        <a:spcBef>
                          <a:spcPts val="170"/>
                        </a:spcBef>
                      </a:pPr>
                      <a:r>
                        <a:rPr sz="1100" spc="25" dirty="0">
                          <a:latin typeface="BatangChe"/>
                          <a:cs typeface="BatangChe"/>
                        </a:rPr>
                        <a:t>Windows NT </a:t>
                      </a:r>
                      <a:r>
                        <a:rPr sz="1100" spc="15" dirty="0">
                          <a:latin typeface="BatangChe"/>
                          <a:cs typeface="BatangChe"/>
                        </a:rPr>
                        <a:t>Kernel </a:t>
                      </a:r>
                      <a:r>
                        <a:rPr sz="1100" spc="45" dirty="0">
                          <a:latin typeface="BatangChe"/>
                          <a:cs typeface="BatangChe"/>
                        </a:rPr>
                        <a:t>(기본 </a:t>
                      </a:r>
                      <a:r>
                        <a:rPr sz="1100" spc="35" dirty="0">
                          <a:latin typeface="BatangChe"/>
                          <a:cs typeface="BatangChe"/>
                        </a:rPr>
                        <a:t>OS+서비 </a:t>
                      </a:r>
                      <a:r>
                        <a:rPr sz="1100" spc="62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35" dirty="0">
                          <a:latin typeface="BatangChe"/>
                          <a:cs typeface="BatangChe"/>
                        </a:rPr>
                        <a:t>스)</a:t>
                      </a:r>
                      <a:r>
                        <a:rPr sz="1100" spc="-2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+</a:t>
                      </a:r>
                      <a:r>
                        <a:rPr sz="1100" spc="-1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40" dirty="0">
                          <a:latin typeface="BatangChe"/>
                          <a:cs typeface="BatangChe"/>
                        </a:rPr>
                        <a:t>기타유틸리티(RAID</a:t>
                      </a:r>
                      <a:r>
                        <a:rPr sz="1100" spc="-1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40" dirty="0">
                          <a:latin typeface="BatangChe"/>
                          <a:cs typeface="BatangChe"/>
                        </a:rPr>
                        <a:t>포함)</a:t>
                      </a:r>
                      <a:r>
                        <a:rPr sz="1100" spc="-2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+</a:t>
                      </a:r>
                      <a:r>
                        <a:rPr sz="1100" spc="-21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35" dirty="0">
                          <a:latin typeface="BatangChe"/>
                          <a:cs typeface="BatangChe"/>
                        </a:rPr>
                        <a:t>(동 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시</a:t>
                      </a:r>
                      <a:r>
                        <a:rPr sz="1100" spc="-14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사용자</a:t>
                      </a:r>
                      <a:r>
                        <a:rPr sz="1100" spc="-13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/</a:t>
                      </a:r>
                      <a:r>
                        <a:rPr sz="1100" spc="-2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C/S</a:t>
                      </a:r>
                      <a:r>
                        <a:rPr sz="1100" spc="-1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사용자</a:t>
                      </a:r>
                      <a:r>
                        <a:rPr sz="1100" spc="-12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40" dirty="0">
                          <a:latin typeface="BatangChe"/>
                          <a:cs typeface="BatangChe"/>
                        </a:rPr>
                        <a:t>비율(40))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100" spc="110" dirty="0">
                          <a:latin typeface="BatangChe"/>
                          <a:cs typeface="BatangChe"/>
                        </a:rPr>
                        <a:t>64MB + 64MB + (549 </a:t>
                      </a:r>
                      <a:r>
                        <a:rPr sz="1100" spc="16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10" dirty="0">
                          <a:latin typeface="BatangChe"/>
                          <a:cs typeface="BatangChe"/>
                        </a:rPr>
                        <a:t>*</a:t>
                      </a:r>
                      <a:endParaRPr sz="1100">
                        <a:latin typeface="BatangChe"/>
                        <a:cs typeface="BatangChe"/>
                      </a:endParaRPr>
                    </a:p>
                    <a:p>
                      <a:pPr marL="571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100" spc="50" dirty="0">
                          <a:latin typeface="BatangChe"/>
                          <a:cs typeface="BatangChe"/>
                        </a:rPr>
                        <a:t>50KB</a:t>
                      </a:r>
                      <a:r>
                        <a:rPr sz="1100" spc="-20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45" dirty="0">
                          <a:latin typeface="BatangChe"/>
                          <a:cs typeface="BatangChe"/>
                        </a:rPr>
                        <a:t>0.4)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20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128</a:t>
                      </a:r>
                      <a:r>
                        <a:rPr sz="1100" spc="-1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+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60" dirty="0">
                          <a:latin typeface="BatangChe"/>
                          <a:cs typeface="BatangChe"/>
                        </a:rPr>
                        <a:t>11</a:t>
                      </a:r>
                      <a:endParaRPr sz="1100">
                        <a:latin typeface="BatangChe"/>
                        <a:cs typeface="BatangChe"/>
                      </a:endParaRPr>
                    </a:p>
                    <a:p>
                      <a:pPr marL="571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100" spc="130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20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30" dirty="0">
                          <a:latin typeface="BatangChe"/>
                          <a:cs typeface="BatangChe"/>
                        </a:rPr>
                        <a:t>139MB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19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259079" marR="77470" indent="-180340">
                        <a:lnSpc>
                          <a:spcPts val="2110"/>
                        </a:lnSpc>
                        <a:spcBef>
                          <a:spcPts val="75"/>
                        </a:spcBef>
                      </a:pPr>
                      <a:r>
                        <a:rPr sz="1100" spc="110" dirty="0">
                          <a:latin typeface="BatangChe"/>
                          <a:cs typeface="BatangChe"/>
                        </a:rPr>
                        <a:t>Web</a:t>
                      </a:r>
                      <a:r>
                        <a:rPr sz="1100" spc="-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00" dirty="0">
                          <a:latin typeface="BatangChe"/>
                          <a:cs typeface="BatangChe"/>
                        </a:rPr>
                        <a:t>서버  </a:t>
                      </a:r>
                      <a:r>
                        <a:rPr sz="1100" spc="110" dirty="0">
                          <a:latin typeface="BatangChe"/>
                          <a:cs typeface="BatangChe"/>
                        </a:rPr>
                        <a:t>용량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2110"/>
                        </a:lnSpc>
                        <a:spcBef>
                          <a:spcPts val="75"/>
                        </a:spcBef>
                        <a:tabLst>
                          <a:tab pos="419100" algn="l"/>
                          <a:tab pos="970915" algn="l"/>
                          <a:tab pos="1595755" algn="l"/>
                          <a:tab pos="2148840" algn="l"/>
                        </a:tabLst>
                      </a:pPr>
                      <a:r>
                        <a:rPr sz="1100" spc="10" dirty="0">
                          <a:latin typeface="BatangChe"/>
                          <a:cs typeface="BatangChe"/>
                        </a:rPr>
                        <a:t>동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시	</a:t>
                      </a:r>
                      <a:r>
                        <a:rPr sz="1100" spc="10" dirty="0">
                          <a:latin typeface="BatangChe"/>
                          <a:cs typeface="BatangChe"/>
                        </a:rPr>
                        <a:t>사용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자	* </a:t>
                      </a:r>
                      <a:r>
                        <a:rPr sz="1100" spc="-21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W</a:t>
                      </a:r>
                      <a:r>
                        <a:rPr sz="1100" spc="10" dirty="0">
                          <a:latin typeface="BatangChe"/>
                          <a:cs typeface="BatangChe"/>
                        </a:rPr>
                        <a:t>e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b	</a:t>
                      </a:r>
                      <a:r>
                        <a:rPr sz="1100" spc="10" dirty="0">
                          <a:latin typeface="BatangChe"/>
                          <a:cs typeface="BatangChe"/>
                        </a:rPr>
                        <a:t>사용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자	비율  </a:t>
                      </a:r>
                      <a:r>
                        <a:rPr sz="1100" spc="-110" dirty="0">
                          <a:latin typeface="BatangChe"/>
                          <a:cs typeface="BatangChe"/>
                        </a:rPr>
                        <a:t>(60)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* </a:t>
                      </a:r>
                      <a:r>
                        <a:rPr sz="1100" spc="-5" dirty="0">
                          <a:latin typeface="BatangChe"/>
                          <a:cs typeface="BatangChe"/>
                        </a:rPr>
                        <a:t>평균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세션수(3) *</a:t>
                      </a:r>
                      <a:r>
                        <a:rPr sz="1100" spc="-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0.5MB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sz="1100" spc="50" dirty="0">
                          <a:latin typeface="BatangChe"/>
                          <a:cs typeface="BatangChe"/>
                        </a:rPr>
                        <a:t>549</a:t>
                      </a:r>
                      <a:r>
                        <a:rPr sz="1100" spc="-2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2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0.6</a:t>
                      </a:r>
                      <a:r>
                        <a:rPr sz="1100" spc="-2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2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3</a:t>
                      </a:r>
                      <a:r>
                        <a:rPr sz="1100" spc="-2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2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0.5</a:t>
                      </a:r>
                      <a:r>
                        <a:rPr sz="1100" spc="-2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2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494MB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10667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83185" marR="42545" indent="-67310">
                        <a:lnSpc>
                          <a:spcPts val="2110"/>
                        </a:lnSpc>
                        <a:spcBef>
                          <a:spcPts val="7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T</a:t>
                      </a:r>
                      <a:r>
                        <a:rPr sz="1100" spc="10" dirty="0">
                          <a:latin typeface="BatangChe"/>
                          <a:cs typeface="BatangChe"/>
                        </a:rPr>
                        <a:t>r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a</a:t>
                      </a:r>
                      <a:r>
                        <a:rPr sz="1100" spc="10" dirty="0">
                          <a:latin typeface="BatangChe"/>
                          <a:cs typeface="BatangChe"/>
                        </a:rPr>
                        <a:t>n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s</a:t>
                      </a:r>
                      <a:r>
                        <a:rPr sz="1100" spc="10" dirty="0">
                          <a:latin typeface="BatangChe"/>
                          <a:cs typeface="BatangChe"/>
                        </a:rPr>
                        <a:t>a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c</a:t>
                      </a:r>
                      <a:r>
                        <a:rPr sz="1100" spc="10" dirty="0">
                          <a:latin typeface="BatangChe"/>
                          <a:cs typeface="BatangChe"/>
                        </a:rPr>
                        <a:t>t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i</a:t>
                      </a:r>
                      <a:r>
                        <a:rPr sz="1100" spc="10" dirty="0">
                          <a:latin typeface="BatangChe"/>
                          <a:cs typeface="BatangChe"/>
                        </a:rPr>
                        <a:t>o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n  서버</a:t>
                      </a:r>
                      <a:r>
                        <a:rPr sz="1100" spc="-13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dirty="0">
                          <a:latin typeface="BatangChe"/>
                          <a:cs typeface="BatangChe"/>
                        </a:rPr>
                        <a:t>용량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sz="1100" spc="50" dirty="0">
                          <a:latin typeface="BatangChe"/>
                          <a:cs typeface="BatangChe"/>
                        </a:rPr>
                        <a:t>동시 사용자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37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25" dirty="0">
                          <a:latin typeface="BatangChe"/>
                          <a:cs typeface="BatangChe"/>
                        </a:rPr>
                        <a:t>0.3MB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sz="1100" spc="70" dirty="0">
                          <a:latin typeface="BatangChe"/>
                          <a:cs typeface="BatangChe"/>
                        </a:rPr>
                        <a:t>549</a:t>
                      </a:r>
                      <a:r>
                        <a:rPr sz="1100" spc="-20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20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80" dirty="0">
                          <a:latin typeface="BatangChe"/>
                          <a:cs typeface="BatangChe"/>
                        </a:rPr>
                        <a:t>0.3</a:t>
                      </a:r>
                      <a:r>
                        <a:rPr sz="1100" spc="-20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70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1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80" dirty="0">
                          <a:latin typeface="BatangChe"/>
                          <a:cs typeface="BatangChe"/>
                        </a:rPr>
                        <a:t>165MB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10667">
                      <a:solidFill>
                        <a:srgbClr val="000000"/>
                      </a:solidFill>
                      <a:prstDash val="solid"/>
                    </a:lnT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092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시스템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50" dirty="0">
                          <a:latin typeface="BatangChe"/>
                          <a:cs typeface="BatangChe"/>
                        </a:rPr>
                        <a:t>(OS</a:t>
                      </a:r>
                      <a:r>
                        <a:rPr sz="1100" spc="-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05" dirty="0">
                          <a:latin typeface="BatangChe"/>
                          <a:cs typeface="BatangChe"/>
                        </a:rPr>
                        <a:t>용량</a:t>
                      </a:r>
                      <a:r>
                        <a:rPr sz="1100" spc="-7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+</a:t>
                      </a:r>
                      <a:r>
                        <a:rPr sz="1100" spc="-229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web</a:t>
                      </a:r>
                      <a:r>
                        <a:rPr sz="1100" spc="-6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05" dirty="0">
                          <a:latin typeface="BatangChe"/>
                          <a:cs typeface="BatangChe"/>
                        </a:rPr>
                        <a:t>서버</a:t>
                      </a:r>
                      <a:r>
                        <a:rPr sz="1100" spc="-5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10" dirty="0">
                          <a:latin typeface="BatangChe"/>
                          <a:cs typeface="BatangChe"/>
                        </a:rPr>
                        <a:t>용량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50" dirty="0">
                          <a:latin typeface="BatangChe"/>
                          <a:cs typeface="BatangChe"/>
                        </a:rPr>
                        <a:t>(139</a:t>
                      </a:r>
                      <a:r>
                        <a:rPr sz="1100" spc="-2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+</a:t>
                      </a:r>
                      <a:r>
                        <a:rPr sz="1100" spc="-2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494</a:t>
                      </a:r>
                      <a:r>
                        <a:rPr sz="1100" spc="-2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+</a:t>
                      </a:r>
                      <a:r>
                        <a:rPr sz="1100" spc="-2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165)</a:t>
                      </a:r>
                      <a:r>
                        <a:rPr sz="1100" spc="-24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*</a:t>
                      </a:r>
                      <a:r>
                        <a:rPr sz="1100" spc="-25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0.2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T w="762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3048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BatangChe"/>
                          <a:cs typeface="BatangChe"/>
                        </a:rPr>
                        <a:t>여유율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19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50" dirty="0">
                          <a:latin typeface="BatangChe"/>
                          <a:cs typeface="BatangChe"/>
                        </a:rPr>
                        <a:t>+</a:t>
                      </a:r>
                      <a:r>
                        <a:rPr sz="1100" spc="-39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50" dirty="0">
                          <a:latin typeface="BatangChe"/>
                          <a:cs typeface="BatangChe"/>
                        </a:rPr>
                        <a:t>Transaction</a:t>
                      </a:r>
                      <a:r>
                        <a:rPr sz="1100" spc="-28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05" dirty="0">
                          <a:latin typeface="BatangChe"/>
                          <a:cs typeface="BatangChe"/>
                        </a:rPr>
                        <a:t>서버</a:t>
                      </a:r>
                      <a:r>
                        <a:rPr sz="1100" spc="-29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90" dirty="0">
                          <a:latin typeface="BatangChe"/>
                          <a:cs typeface="BatangChe"/>
                        </a:rPr>
                        <a:t>용량)의</a:t>
                      </a:r>
                      <a:r>
                        <a:rPr sz="1100" spc="-305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-135" dirty="0">
                          <a:latin typeface="BatangChe"/>
                          <a:cs typeface="BatangChe"/>
                        </a:rPr>
                        <a:t>20</a:t>
                      </a:r>
                      <a:endParaRPr sz="110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130" dirty="0">
                          <a:latin typeface="BatangChe"/>
                          <a:cs typeface="BatangChe"/>
                        </a:rPr>
                        <a:t>=</a:t>
                      </a:r>
                      <a:r>
                        <a:rPr sz="1100" spc="-200" dirty="0">
                          <a:latin typeface="BatangChe"/>
                          <a:cs typeface="BatangChe"/>
                        </a:rPr>
                        <a:t> </a:t>
                      </a:r>
                      <a:r>
                        <a:rPr sz="1100" spc="130" dirty="0">
                          <a:latin typeface="BatangChe"/>
                          <a:cs typeface="BatangChe"/>
                        </a:rPr>
                        <a:t>160MB</a:t>
                      </a:r>
                      <a:endParaRPr sz="1100" dirty="0">
                        <a:latin typeface="BatangChe"/>
                        <a:cs typeface="BatangChe"/>
                      </a:endParaRPr>
                    </a:p>
                  </a:txBody>
                  <a:tcPr marL="0" marR="0" marT="0" marB="0">
                    <a:lnL w="7620">
                      <a:solidFill>
                        <a:srgbClr val="000000"/>
                      </a:solidFill>
                      <a:prstDash val="solid"/>
                    </a:lnL>
                    <a:lnR w="7620">
                      <a:solidFill>
                        <a:srgbClr val="000000"/>
                      </a:solidFill>
                      <a:prstDash val="solid"/>
                    </a:lnR>
                    <a:lnB w="762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30336" y="5739576"/>
            <a:ext cx="23166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20" dirty="0" err="1">
                <a:latin typeface="BatangChe"/>
                <a:cs typeface="BatangChe"/>
              </a:rPr>
              <a:t>웹서버의</a:t>
            </a:r>
            <a:r>
              <a:rPr lang="ko-KR" altLang="en-US" sz="1400" spc="-20" dirty="0">
                <a:latin typeface="BatangChe"/>
                <a:cs typeface="BatangChe"/>
              </a:rPr>
              <a:t> </a:t>
            </a:r>
            <a:r>
              <a:rPr lang="ko-KR" altLang="en-US" sz="1400" spc="-15" dirty="0">
                <a:latin typeface="BatangChe"/>
                <a:cs typeface="BatangChe"/>
              </a:rPr>
              <a:t>메모리</a:t>
            </a:r>
            <a:r>
              <a:rPr lang="ko-KR" altLang="en-US" sz="1400" spc="70" dirty="0">
                <a:latin typeface="BatangChe"/>
                <a:cs typeface="BatangChe"/>
              </a:rPr>
              <a:t> </a:t>
            </a:r>
            <a:r>
              <a:rPr lang="ko-KR" altLang="en-US" sz="1400" spc="-25" dirty="0">
                <a:latin typeface="BatangChe"/>
                <a:cs typeface="BatangChe"/>
              </a:rPr>
              <a:t>산정근거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661248" y="8688222"/>
            <a:ext cx="10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-62Page-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27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절묘한 입체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12879</TotalTime>
  <Words>13493</Words>
  <Application>Microsoft Office PowerPoint</Application>
  <PresentationFormat>화면 슬라이드 쇼(4:3)</PresentationFormat>
  <Paragraphs>3387</Paragraphs>
  <Slides>113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22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113</vt:i4>
      </vt:variant>
    </vt:vector>
  </HeadingPairs>
  <TitlesOfParts>
    <vt:vector size="136" baseType="lpstr">
      <vt:lpstr>HY견고딕</vt:lpstr>
      <vt:lpstr>HY궁서B</vt:lpstr>
      <vt:lpstr>HY그래픽M</vt:lpstr>
      <vt:lpstr>HY寃щ챸議?</vt:lpstr>
      <vt:lpstr>NGBold</vt:lpstr>
      <vt:lpstr>굴림</vt:lpstr>
      <vt:lpstr>굴림</vt:lpstr>
      <vt:lpstr>나눔바른고딕</vt:lpstr>
      <vt:lpstr>돋움</vt:lpstr>
      <vt:lpstr>맑은 고딕</vt:lpstr>
      <vt:lpstr>맑은 고딕</vt:lpstr>
      <vt:lpstr>Batang</vt:lpstr>
      <vt:lpstr>BatangChe</vt:lpstr>
      <vt:lpstr>함초롬돋움</vt:lpstr>
      <vt:lpstr>함초롬바탕</vt:lpstr>
      <vt:lpstr>Algerian</vt:lpstr>
      <vt:lpstr>Arial</vt:lpstr>
      <vt:lpstr>Symbol</vt:lpstr>
      <vt:lpstr>Times New Roman</vt:lpstr>
      <vt:lpstr>Trebuchet MS</vt:lpstr>
      <vt:lpstr>Wingdings</vt:lpstr>
      <vt:lpstr>Wingdings 3</vt:lpstr>
      <vt:lpstr>패싯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정량 발주 방식</vt:lpstr>
      <vt:lpstr>PowerPoint 프레젠테이션</vt:lpstr>
      <vt:lpstr>주요 발주 방식의 비교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한독모터스 ISP 컨설팅</dc:title>
  <dc:creator>Windows 사용자</dc:creator>
  <cp:lastModifiedBy>SEO</cp:lastModifiedBy>
  <cp:revision>870</cp:revision>
  <cp:lastPrinted>2016-12-19T03:49:47Z</cp:lastPrinted>
  <dcterms:created xsi:type="dcterms:W3CDTF">2016-10-23T05:31:39Z</dcterms:created>
  <dcterms:modified xsi:type="dcterms:W3CDTF">2016-12-22T19:57:59Z</dcterms:modified>
</cp:coreProperties>
</file>